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0" r:id="rId2"/>
    <p:sldId id="276" r:id="rId3"/>
    <p:sldId id="263" r:id="rId4"/>
    <p:sldId id="277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671C34"/>
    <a:srgbClr val="009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8F44A2F1-9E1F-4B54-A3A2-5F16C0AD49E2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05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EJECUCIÓN PRESUPUESTO DE INVERSIÓN</a:t>
            </a:r>
          </a:p>
          <a:p>
            <a:pPr>
              <a:defRPr sz="2000"/>
            </a:pPr>
            <a:r>
              <a:rPr lang="en-US" sz="2000"/>
              <a:t>A SEPTIEMBRE 30 DE 2023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419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622669608741443E-2"/>
          <c:y val="3.1575159729172374E-2"/>
          <c:w val="0.90563907687095746"/>
          <c:h val="0.787546413450611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'CONSOLIDADO EJECUCIÓN INV'!$D$6</c:f>
              <c:strCache>
                <c:ptCount val="1"/>
                <c:pt idx="0">
                  <c:v>APROPIACIÓN VIGENTE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0"/>
                  <c:y val="-2.4521330661455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A30-4E7E-8243-467DCC2A30DE}"/>
                </c:ext>
              </c:extLst>
            </c:dLbl>
            <c:dLbl>
              <c:idx val="1"/>
              <c:layout>
                <c:manualLayout>
                  <c:x val="-9.4466926533953461E-3"/>
                  <c:y val="-3.24763055091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A30-4E7E-8243-467DCC2A30DE}"/>
                </c:ext>
              </c:extLst>
            </c:dLbl>
            <c:dLbl>
              <c:idx val="2"/>
              <c:layout>
                <c:manualLayout>
                  <c:x val="-1.214572847542955E-2"/>
                  <c:y val="-1.4012188949403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A30-4E7E-8243-467DCC2A30DE}"/>
                </c:ext>
              </c:extLst>
            </c:dLbl>
            <c:dLbl>
              <c:idx val="3"/>
              <c:layout>
                <c:manualLayout>
                  <c:x val="-1.5470852438015986E-16"/>
                  <c:y val="-2.8024377898806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A30-4E7E-8243-467DCC2A30DE}"/>
                </c:ext>
              </c:extLst>
            </c:dLbl>
            <c:dLbl>
              <c:idx val="4"/>
              <c:layout>
                <c:manualLayout>
                  <c:x val="-5.9874385636991467E-3"/>
                  <c:y val="-2.1018283424104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A30-4E7E-8243-467DCC2A30DE}"/>
                </c:ext>
              </c:extLst>
            </c:dLbl>
            <c:dLbl>
              <c:idx val="5"/>
              <c:layout>
                <c:manualLayout>
                  <c:x val="-8.0971651314818028E-3"/>
                  <c:y val="-2.8867827119220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30-4E7E-8243-467DCC2A30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'CONSOLIDADO EJECUCIÓN INV'!$C$7:$C$11</c:f>
              <c:strCache>
                <c:ptCount val="5"/>
                <c:pt idx="0">
                  <c:v>Modernización de la inspección, vigilancia y control de la superintendencia del subsidio familiar.</c:v>
                </c:pt>
                <c:pt idx="1">
                  <c:v>Estudios para la gestión del conocimiento del sistema del subsidio familiar. </c:v>
                </c:pt>
                <c:pt idx="2">
                  <c:v>Fortalecimiento de la gestión de la tecnología de la información y las comunicaciones (tics) de la superintendencia del subsidio familiar,  bajo el marco de referencia de arquitectura empresarial (mrae). </c:v>
                </c:pt>
                <c:pt idx="3">
                  <c:v>Mejoramiento del proceso de interacción con el ciudadano en la superintendencia de subsidio familiar.  nacional</c:v>
                </c:pt>
                <c:pt idx="4">
                  <c:v>Implementación del modelo de planeación y gestión en el marco de la arquitectura empresarial de la superintendencia del subsidio familiar.</c:v>
                </c:pt>
              </c:strCache>
            </c:strRef>
          </c:cat>
          <c:val>
            <c:numRef>
              <c:f>'CONSOLIDADO EJECUCIÓN INV'!$D$7:$D$11</c:f>
              <c:numCache>
                <c:formatCode>#,##0.00,,;[Red]\-#,##0.00,,</c:formatCode>
                <c:ptCount val="5"/>
                <c:pt idx="0">
                  <c:v>8433788523</c:v>
                </c:pt>
                <c:pt idx="1">
                  <c:v>550000000</c:v>
                </c:pt>
                <c:pt idx="2">
                  <c:v>4771210275</c:v>
                </c:pt>
                <c:pt idx="3">
                  <c:v>2916325199</c:v>
                </c:pt>
                <c:pt idx="4">
                  <c:v>4328676003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30-4E7E-8243-467DCC2A30DE}"/>
            </c:ext>
          </c:extLst>
        </c:ser>
        <c:ser>
          <c:idx val="2"/>
          <c:order val="2"/>
          <c:tx>
            <c:strRef>
              <c:f>'CONSOLIDADO EJECUCIÓN INV'!$F$6</c:f>
              <c:strCache>
                <c:ptCount val="1"/>
                <c:pt idx="0">
                  <c:v>COMPROMISO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9358861420702447E-2"/>
                  <c:y val="-2.48377082347813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A30-4E7E-8243-467DCC2A30DE}"/>
                </c:ext>
              </c:extLst>
            </c:dLbl>
            <c:dLbl>
              <c:idx val="1"/>
              <c:layout>
                <c:manualLayout>
                  <c:x val="1.0796220175308889E-2"/>
                  <c:y val="-3.60847838990269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A30-4E7E-8243-467DCC2A30DE}"/>
                </c:ext>
              </c:extLst>
            </c:dLbl>
            <c:dLbl>
              <c:idx val="2"/>
              <c:layout>
                <c:manualLayout>
                  <c:x val="1.3495275219136172E-2"/>
                  <c:y val="-2.1650870339415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A30-4E7E-8243-467DCC2A30DE}"/>
                </c:ext>
              </c:extLst>
            </c:dLbl>
            <c:dLbl>
              <c:idx val="3"/>
              <c:layout>
                <c:manualLayout>
                  <c:x val="1.2145747697222556E-2"/>
                  <c:y val="-1.0825435169707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5A30-4E7E-8243-467DCC2A30DE}"/>
                </c:ext>
              </c:extLst>
            </c:dLbl>
            <c:dLbl>
              <c:idx val="4"/>
              <c:layout>
                <c:manualLayout>
                  <c:x val="1.619433026296321E-2"/>
                  <c:y val="-4.3301740678831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A30-4E7E-8243-467DCC2A30DE}"/>
                </c:ext>
              </c:extLst>
            </c:dLbl>
            <c:dLbl>
              <c:idx val="5"/>
              <c:layout>
                <c:manualLayout>
                  <c:x val="4.0485825657407531E-3"/>
                  <c:y val="-3.6084783899026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A30-4E7E-8243-467DCC2A30DE}"/>
                </c:ext>
              </c:extLst>
            </c:dLbl>
            <c:dLbl>
              <c:idx val="6"/>
              <c:layout>
                <c:manualLayout>
                  <c:x val="1.6194330262963408E-2"/>
                  <c:y val="-1.0825435169707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A30-4E7E-8243-467DCC2A30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'CONSOLIDADO EJECUCIÓN INV'!$C$7:$C$11</c:f>
              <c:strCache>
                <c:ptCount val="5"/>
                <c:pt idx="0">
                  <c:v>Modernización de la inspección, vigilancia y control de la superintendencia del subsidio familiar.</c:v>
                </c:pt>
                <c:pt idx="1">
                  <c:v>Estudios para la gestión del conocimiento del sistema del subsidio familiar. </c:v>
                </c:pt>
                <c:pt idx="2">
                  <c:v>Fortalecimiento de la gestión de la tecnología de la información y las comunicaciones (tics) de la superintendencia del subsidio familiar,  bajo el marco de referencia de arquitectura empresarial (mrae). </c:v>
                </c:pt>
                <c:pt idx="3">
                  <c:v>Mejoramiento del proceso de interacción con el ciudadano en la superintendencia de subsidio familiar.  nacional</c:v>
                </c:pt>
                <c:pt idx="4">
                  <c:v>Implementación del modelo de planeación y gestión en el marco de la arquitectura empresarial de la superintendencia del subsidio familiar.</c:v>
                </c:pt>
              </c:strCache>
            </c:strRef>
          </c:cat>
          <c:val>
            <c:numRef>
              <c:f>'CONSOLIDADO EJECUCIÓN INV'!$F$7:$F$11</c:f>
              <c:numCache>
                <c:formatCode>#,##0.00,,;[Red]\-#,##0.00,,</c:formatCode>
                <c:ptCount val="5"/>
                <c:pt idx="0">
                  <c:v>7686085874</c:v>
                </c:pt>
                <c:pt idx="1">
                  <c:v>0</c:v>
                </c:pt>
                <c:pt idx="2">
                  <c:v>2676926062.98</c:v>
                </c:pt>
                <c:pt idx="3">
                  <c:v>2346945522.1199999</c:v>
                </c:pt>
                <c:pt idx="4">
                  <c:v>3695211392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A30-4E7E-8243-467DCC2A30DE}"/>
            </c:ext>
          </c:extLst>
        </c:ser>
        <c:ser>
          <c:idx val="3"/>
          <c:order val="3"/>
          <c:tx>
            <c:strRef>
              <c:f>'CONSOLIDADO EJECUCIÓN INV'!$H$6</c:f>
              <c:strCache>
                <c:ptCount val="1"/>
                <c:pt idx="0">
                  <c:v>OBLIGACIÓN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2.0242936164720261E-2"/>
                  <c:y val="-2.4732065156678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5A30-4E7E-8243-467DCC2A30DE}"/>
                </c:ext>
              </c:extLst>
            </c:dLbl>
            <c:dLbl>
              <c:idx val="1"/>
              <c:layout>
                <c:manualLayout>
                  <c:x val="1.3495275219136172E-2"/>
                  <c:y val="-7.21695677980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5A30-4E7E-8243-467DCC2A30DE}"/>
                </c:ext>
              </c:extLst>
            </c:dLbl>
            <c:dLbl>
              <c:idx val="2"/>
              <c:layout>
                <c:manualLayout>
                  <c:x val="1.6365100609599604E-2"/>
                  <c:y val="-1.75152361867537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A30-4E7E-8243-467DCC2A30DE}"/>
                </c:ext>
              </c:extLst>
            </c:dLbl>
            <c:dLbl>
              <c:idx val="3"/>
              <c:layout>
                <c:manualLayout>
                  <c:x val="2.1592440350617876E-2"/>
                  <c:y val="-2.1650870339415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5A30-4E7E-8243-467DCC2A30DE}"/>
                </c:ext>
              </c:extLst>
            </c:dLbl>
            <c:dLbl>
              <c:idx val="4"/>
              <c:layout>
                <c:manualLayout>
                  <c:x val="1.3495263090311186E-2"/>
                  <c:y val="-1.0509141712052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5A30-4E7E-8243-467DCC2A30DE}"/>
                </c:ext>
              </c:extLst>
            </c:dLbl>
            <c:dLbl>
              <c:idx val="5"/>
              <c:layout>
                <c:manualLayout>
                  <c:x val="1.2145747697222556E-2"/>
                  <c:y val="-1.4433913559610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A30-4E7E-8243-467DCC2A30DE}"/>
                </c:ext>
              </c:extLst>
            </c:dLbl>
            <c:dLbl>
              <c:idx val="6"/>
              <c:layout>
                <c:manualLayout>
                  <c:x val="1.889338530679064E-2"/>
                  <c:y val="-1.0825435169707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A30-4E7E-8243-467DCC2A30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419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'CONSOLIDADO EJECUCIÓN INV'!$C$7:$C$11</c:f>
              <c:strCache>
                <c:ptCount val="5"/>
                <c:pt idx="0">
                  <c:v>Modernización de la inspección, vigilancia y control de la superintendencia del subsidio familiar.</c:v>
                </c:pt>
                <c:pt idx="1">
                  <c:v>Estudios para la gestión del conocimiento del sistema del subsidio familiar. </c:v>
                </c:pt>
                <c:pt idx="2">
                  <c:v>Fortalecimiento de la gestión de la tecnología de la información y las comunicaciones (tics) de la superintendencia del subsidio familiar,  bajo el marco de referencia de arquitectura empresarial (mrae). </c:v>
                </c:pt>
                <c:pt idx="3">
                  <c:v>Mejoramiento del proceso de interacción con el ciudadano en la superintendencia de subsidio familiar.  nacional</c:v>
                </c:pt>
                <c:pt idx="4">
                  <c:v>Implementación del modelo de planeación y gestión en el marco de la arquitectura empresarial de la superintendencia del subsidio familiar.</c:v>
                </c:pt>
              </c:strCache>
            </c:strRef>
          </c:cat>
          <c:val>
            <c:numRef>
              <c:f>'CONSOLIDADO EJECUCIÓN INV'!$H$7:$H$11</c:f>
              <c:numCache>
                <c:formatCode>#,##0.00,,;[Red]\-#,##0.00,,</c:formatCode>
                <c:ptCount val="5"/>
                <c:pt idx="0">
                  <c:v>4930964042.9200001</c:v>
                </c:pt>
                <c:pt idx="1">
                  <c:v>0</c:v>
                </c:pt>
                <c:pt idx="2">
                  <c:v>933212668</c:v>
                </c:pt>
                <c:pt idx="3">
                  <c:v>1268305019.6300001</c:v>
                </c:pt>
                <c:pt idx="4">
                  <c:v>1735825814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5A30-4E7E-8243-467DCC2A30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96213920"/>
        <c:axId val="996217728"/>
        <c:axId val="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INV!#REF!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2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2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2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419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'CONSOLIDADO EJECUCIÓN INV'!$C$7:$C$11</c15:sqref>
                        </c15:formulaRef>
                      </c:ext>
                    </c:extLst>
                    <c:strCache>
                      <c:ptCount val="5"/>
                      <c:pt idx="0">
                        <c:v>Modernización de la inspección, vigilancia y control de la superintendencia del subsidio familiar.</c:v>
                      </c:pt>
                      <c:pt idx="1">
                        <c:v>Estudios para la gestión del conocimiento del sistema del subsidio familiar. </c:v>
                      </c:pt>
                      <c:pt idx="2">
                        <c:v>Fortalecimiento de la gestión de la tecnología de la información y las comunicaciones (tics) de la superintendencia del subsidio familiar,  bajo el marco de referencia de arquitectura empresarial (mrae). </c:v>
                      </c:pt>
                      <c:pt idx="3">
                        <c:v>Mejoramiento del proceso de interacción con el ciudadano en la superintendencia de subsidio familiar.  nacional</c:v>
                      </c:pt>
                      <c:pt idx="4">
                        <c:v>Implementación del modelo de planeación y gestión en el marco de la arquitectura empresarial de la superintendencia del subsidio familiar.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INV!#REF!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7-5A30-4E7E-8243-467DCC2A30DE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v>pagos</c:v>
                </c:tx>
                <c:spPr>
                  <a:gradFill rotWithShape="1">
                    <a:gsLst>
                      <a:gs pos="0">
                        <a:schemeClr val="accent5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5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5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419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5A30-4E7E-8243-467DCC2A30DE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v>PAGOS</c:v>
                </c:tx>
                <c:spPr>
                  <a:gradFill rotWithShape="1">
                    <a:gsLst>
                      <a:gs pos="0">
                        <a:schemeClr val="accent6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6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6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419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5A30-4E7E-8243-467DCC2A30DE}"/>
                  </c:ext>
                </c:extLst>
              </c15:ser>
            </c15:filteredBarSeries>
          </c:ext>
        </c:extLst>
      </c:bar3DChart>
      <c:catAx>
        <c:axId val="99621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996217728"/>
        <c:crosses val="autoZero"/>
        <c:auto val="1"/>
        <c:lblAlgn val="ctr"/>
        <c:lblOffset val="100"/>
        <c:noMultiLvlLbl val="0"/>
      </c:catAx>
      <c:valAx>
        <c:axId val="99621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,,;[Red]\-#,##0.0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419"/>
          </a:p>
        </c:txPr>
        <c:crossAx val="99621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419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419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578022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21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4"/>
            <a:ext cx="103632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4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49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6193368" y="1535111"/>
            <a:ext cx="5389033" cy="639765"/>
          </a:xfrm>
          <a:prstGeom prst="rect">
            <a:avLst/>
          </a:prstGeom>
        </p:spPr>
        <p:txBody>
          <a:bodyPr anchor="b"/>
          <a:lstStyle/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o del título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66" name="Nivel de texto 1…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67" name="Marcador de texto 3"/>
          <p:cNvSpPr>
            <a:spLocks noGrp="1"/>
          </p:cNvSpPr>
          <p:nvPr>
            <p:ph type="body" sz="half" idx="13"/>
          </p:nvPr>
        </p:nvSpPr>
        <p:spPr>
          <a:xfrm>
            <a:off x="609597" y="1435101"/>
            <a:ext cx="4011088" cy="4691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o del título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3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76" name="Marcador de posición de imagen 2"/>
          <p:cNvSpPr>
            <a:spLocks noGrp="1"/>
          </p:cNvSpPr>
          <p:nvPr>
            <p:ph type="pic" sz="half" idx="13"/>
          </p:nvPr>
        </p:nvSpPr>
        <p:spPr>
          <a:xfrm>
            <a:off x="2389717" y="612775"/>
            <a:ext cx="7315203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s-MX"/>
              <a:t>Haz clic en el icono para agregar una imagen</a:t>
            </a:r>
            <a:endParaRPr/>
          </a:p>
        </p:txBody>
      </p:sp>
      <p:sp>
        <p:nvSpPr>
          <p:cNvPr id="77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2389717" y="5367337"/>
            <a:ext cx="7315203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7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609600" y="274639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219164" y="6400416"/>
            <a:ext cx="363237" cy="276995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11" Type="http://schemas.openxmlformats.org/officeDocument/2006/relationships/image" Target="../media/image9.sv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11" Type="http://schemas.openxmlformats.org/officeDocument/2006/relationships/image" Target="../media/image9.sv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hart" Target="../charts/chart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11" Type="http://schemas.openxmlformats.org/officeDocument/2006/relationships/image" Target="../media/image9.sv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54C42D9-E917-FBB9-B248-961A4C551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94" y="248579"/>
            <a:ext cx="1162050" cy="40386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FD3CC90-27C6-7ECB-1738-1E338772044C}"/>
              </a:ext>
            </a:extLst>
          </p:cNvPr>
          <p:cNvSpPr/>
          <p:nvPr/>
        </p:nvSpPr>
        <p:spPr>
          <a:xfrm>
            <a:off x="0" y="6284068"/>
            <a:ext cx="12192000" cy="573932"/>
          </a:xfrm>
          <a:prstGeom prst="rect">
            <a:avLst/>
          </a:prstGeom>
          <a:solidFill>
            <a:srgbClr val="671C34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E7C9CB-54E5-6DB6-39DD-DE3A85D9F200}"/>
              </a:ext>
            </a:extLst>
          </p:cNvPr>
          <p:cNvSpPr txBox="1"/>
          <p:nvPr/>
        </p:nvSpPr>
        <p:spPr>
          <a:xfrm>
            <a:off x="4212887" y="6395573"/>
            <a:ext cx="3976992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www.supersubsidio.gov.co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AF6601A-DBEC-5401-20E2-9DA1A16364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710" y="6486001"/>
            <a:ext cx="205740" cy="20574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5922F5-A2F5-43B8-6953-891265223A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8030" y="6486001"/>
            <a:ext cx="205740" cy="20574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31A89D9-129D-5891-80A1-761371C411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7905" y="6486001"/>
            <a:ext cx="205740" cy="2057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D4261B8-2AD9-BFBB-C5AB-82347A5543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97295" y="6262350"/>
            <a:ext cx="606966" cy="60696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7CB3FE3-D8D4-161D-9059-6A698AFA45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7305" y="6486001"/>
            <a:ext cx="205740" cy="20574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ACB4459-941F-0056-6C8C-FE0631AD4D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22100" y="6486001"/>
            <a:ext cx="207645" cy="20764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B7DE99AF-396C-A3DD-7F79-706C36C72FC9}"/>
              </a:ext>
            </a:extLst>
          </p:cNvPr>
          <p:cNvSpPr txBox="1"/>
          <p:nvPr/>
        </p:nvSpPr>
        <p:spPr>
          <a:xfrm>
            <a:off x="35850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@Supersubsidio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648FAF5-EB45-6CF9-7C87-D6BA742B5C6F}"/>
              </a:ext>
            </a:extLst>
          </p:cNvPr>
          <p:cNvSpPr txBox="1"/>
          <p:nvPr/>
        </p:nvSpPr>
        <p:spPr>
          <a:xfrm>
            <a:off x="9879388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FO-COP-006     vr-1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01DEADF-E1B3-7004-AA41-3F95E906C1CB}"/>
              </a:ext>
            </a:extLst>
          </p:cNvPr>
          <p:cNvSpPr txBox="1"/>
          <p:nvPr/>
        </p:nvSpPr>
        <p:spPr>
          <a:xfrm>
            <a:off x="1739450" y="2323923"/>
            <a:ext cx="86681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INFORME </a:t>
            </a:r>
            <a:r>
              <a:rPr lang="es-MX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I</a:t>
            </a:r>
            <a:r>
              <a:rPr lang="es-CO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II </a:t>
            </a:r>
            <a:r>
              <a:rPr lang="x-none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TRIMESTRE 202</a:t>
            </a:r>
            <a:r>
              <a:rPr lang="es-MX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3</a:t>
            </a:r>
            <a:endParaRPr lang="x-none" sz="2800" b="1" dirty="0">
              <a:solidFill>
                <a:srgbClr val="671C34"/>
              </a:solidFill>
              <a:latin typeface="Source Sans Pro" panose="020B0503030403020204"/>
              <a:ea typeface="Source Sans Pro" panose="020B0503030403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EJECUCI</a:t>
            </a:r>
            <a:r>
              <a:rPr lang="x-none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Ó</a:t>
            </a:r>
            <a:r>
              <a:rPr lang="es-ES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 DE LOS PROYECTOS DE INVERSI</a:t>
            </a:r>
            <a:r>
              <a:rPr lang="x-none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Ó</a:t>
            </a:r>
            <a:r>
              <a:rPr lang="es-ES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C1B76D-5528-46BC-4FE7-253E3182075D}"/>
              </a:ext>
            </a:extLst>
          </p:cNvPr>
          <p:cNvSpPr txBox="1"/>
          <p:nvPr/>
        </p:nvSpPr>
        <p:spPr>
          <a:xfrm>
            <a:off x="2917255" y="3560200"/>
            <a:ext cx="6568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10753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  <a:sym typeface="Helvetica Neue"/>
              </a:rPr>
              <a:t>Corte:  Cierre 30 de Septiembre 2023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004792B9-5C7C-4854-EDF5-A3F1FAA7B522}"/>
              </a:ext>
            </a:extLst>
          </p:cNvPr>
          <p:cNvSpPr txBox="1"/>
          <p:nvPr/>
        </p:nvSpPr>
        <p:spPr>
          <a:xfrm>
            <a:off x="514197" y="4298697"/>
            <a:ext cx="11374372" cy="4154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229"/>
              </a:lnSpc>
            </a:pPr>
            <a:r>
              <a:rPr lang="en-US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OFICINA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ucida Fax" panose="02060602050505020204" pitchFamily="18" charset="0"/>
              </a:rPr>
              <a:t> </a:t>
            </a:r>
            <a:r>
              <a:rPr lang="en-US" sz="2800" b="1" dirty="0">
                <a:solidFill>
                  <a:srgbClr val="671C34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ASESORA DE PLANEACIÓN</a:t>
            </a:r>
          </a:p>
        </p:txBody>
      </p:sp>
      <p:sp>
        <p:nvSpPr>
          <p:cNvPr id="17" name="Freeform 4">
            <a:extLst>
              <a:ext uri="{FF2B5EF4-FFF2-40B4-BE49-F238E27FC236}">
                <a16:creationId xmlns:a16="http://schemas.microsoft.com/office/drawing/2014/main" id="{5C076066-17EF-7367-5171-A003E8AEF563}"/>
              </a:ext>
            </a:extLst>
          </p:cNvPr>
          <p:cNvSpPr/>
          <p:nvPr/>
        </p:nvSpPr>
        <p:spPr>
          <a:xfrm rot="2028282">
            <a:off x="10167756" y="-816536"/>
            <a:ext cx="2213825" cy="2043616"/>
          </a:xfrm>
          <a:custGeom>
            <a:avLst/>
            <a:gdLst/>
            <a:ahLst/>
            <a:cxnLst/>
            <a:rect l="l" t="t" r="r" b="b"/>
            <a:pathLst>
              <a:path w="4591130" h="4114800">
                <a:moveTo>
                  <a:pt x="0" y="0"/>
                </a:moveTo>
                <a:lnTo>
                  <a:pt x="4591129" y="0"/>
                </a:lnTo>
                <a:lnTo>
                  <a:pt x="459112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xmlns="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B6D5FFFC-3A8E-1219-83BD-5706957DA910}"/>
              </a:ext>
            </a:extLst>
          </p:cNvPr>
          <p:cNvSpPr/>
          <p:nvPr/>
        </p:nvSpPr>
        <p:spPr>
          <a:xfrm>
            <a:off x="10623746" y="-170000"/>
            <a:ext cx="1586025" cy="855221"/>
          </a:xfrm>
          <a:custGeom>
            <a:avLst/>
            <a:gdLst/>
            <a:ahLst/>
            <a:cxnLst/>
            <a:rect l="l" t="t" r="r" b="b"/>
            <a:pathLst>
              <a:path w="3289171" h="1721978">
                <a:moveTo>
                  <a:pt x="0" y="0"/>
                </a:moveTo>
                <a:lnTo>
                  <a:pt x="3289170" y="0"/>
                </a:lnTo>
                <a:lnTo>
                  <a:pt x="3289170" y="1721978"/>
                </a:lnTo>
                <a:lnTo>
                  <a:pt x="0" y="1721978"/>
                </a:lnTo>
                <a:lnTo>
                  <a:pt x="0" y="0"/>
                </a:lnTo>
                <a:close/>
              </a:path>
            </a:pathLst>
          </a:custGeom>
          <a:blipFill>
            <a:blip r:embed="rId11"/>
            <a:stretch>
              <a:fillRect/>
            </a:stretch>
          </a:blipFill>
        </p:spPr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561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54C42D9-E917-FBB9-B248-961A4C551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94" y="248579"/>
            <a:ext cx="1162050" cy="40386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FD3CC90-27C6-7ECB-1738-1E338772044C}"/>
              </a:ext>
            </a:extLst>
          </p:cNvPr>
          <p:cNvSpPr/>
          <p:nvPr/>
        </p:nvSpPr>
        <p:spPr>
          <a:xfrm>
            <a:off x="0" y="6284068"/>
            <a:ext cx="12192000" cy="573932"/>
          </a:xfrm>
          <a:prstGeom prst="rect">
            <a:avLst/>
          </a:prstGeom>
          <a:solidFill>
            <a:srgbClr val="671C34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E7C9CB-54E5-6DB6-39DD-DE3A85D9F200}"/>
              </a:ext>
            </a:extLst>
          </p:cNvPr>
          <p:cNvSpPr txBox="1"/>
          <p:nvPr/>
        </p:nvSpPr>
        <p:spPr>
          <a:xfrm>
            <a:off x="4212887" y="6395573"/>
            <a:ext cx="3976992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www.supersubsidio.gov.co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AF6601A-DBEC-5401-20E2-9DA1A16364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710" y="6486001"/>
            <a:ext cx="205740" cy="20574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5922F5-A2F5-43B8-6953-891265223A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8030" y="6486001"/>
            <a:ext cx="205740" cy="20574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31A89D9-129D-5891-80A1-761371C411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7905" y="6486001"/>
            <a:ext cx="205740" cy="2057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D4261B8-2AD9-BFBB-C5AB-82347A5543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97295" y="6262350"/>
            <a:ext cx="606966" cy="60696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7CB3FE3-D8D4-161D-9059-6A698AFA45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7305" y="6486001"/>
            <a:ext cx="205740" cy="20574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ACB4459-941F-0056-6C8C-FE0631AD4D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22100" y="6486001"/>
            <a:ext cx="207645" cy="20764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B7DE99AF-396C-A3DD-7F79-706C36C72FC9}"/>
              </a:ext>
            </a:extLst>
          </p:cNvPr>
          <p:cNvSpPr txBox="1"/>
          <p:nvPr/>
        </p:nvSpPr>
        <p:spPr>
          <a:xfrm>
            <a:off x="35850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@Supersubsidio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648FAF5-EB45-6CF9-7C87-D6BA742B5C6F}"/>
              </a:ext>
            </a:extLst>
          </p:cNvPr>
          <p:cNvSpPr txBox="1"/>
          <p:nvPr/>
        </p:nvSpPr>
        <p:spPr>
          <a:xfrm>
            <a:off x="9879388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FO-COP-006     vr-1</a:t>
            </a:r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F44F7D3A-584D-DEB6-2D2F-3618F2C888DF}"/>
              </a:ext>
            </a:extLst>
          </p:cNvPr>
          <p:cNvSpPr/>
          <p:nvPr/>
        </p:nvSpPr>
        <p:spPr>
          <a:xfrm rot="2028282">
            <a:off x="10167756" y="-816536"/>
            <a:ext cx="2213825" cy="2043616"/>
          </a:xfrm>
          <a:custGeom>
            <a:avLst/>
            <a:gdLst/>
            <a:ahLst/>
            <a:cxnLst/>
            <a:rect l="l" t="t" r="r" b="b"/>
            <a:pathLst>
              <a:path w="4591130" h="4114800">
                <a:moveTo>
                  <a:pt x="0" y="0"/>
                </a:moveTo>
                <a:lnTo>
                  <a:pt x="4591129" y="0"/>
                </a:lnTo>
                <a:lnTo>
                  <a:pt x="459112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D8B3BEE6-B587-0A5A-9D8F-6628BACCE1F6}"/>
              </a:ext>
            </a:extLst>
          </p:cNvPr>
          <p:cNvSpPr/>
          <p:nvPr/>
        </p:nvSpPr>
        <p:spPr>
          <a:xfrm>
            <a:off x="10623746" y="-170000"/>
            <a:ext cx="1586025" cy="855221"/>
          </a:xfrm>
          <a:custGeom>
            <a:avLst/>
            <a:gdLst/>
            <a:ahLst/>
            <a:cxnLst/>
            <a:rect l="l" t="t" r="r" b="b"/>
            <a:pathLst>
              <a:path w="3289171" h="1721978">
                <a:moveTo>
                  <a:pt x="0" y="0"/>
                </a:moveTo>
                <a:lnTo>
                  <a:pt x="3289170" y="0"/>
                </a:lnTo>
                <a:lnTo>
                  <a:pt x="3289170" y="1721978"/>
                </a:lnTo>
                <a:lnTo>
                  <a:pt x="0" y="1721978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/>
            </a:stretch>
          </a:blipFill>
        </p:spPr>
        <p:txBody>
          <a:bodyPr/>
          <a:lstStyle/>
          <a:p>
            <a:endParaRPr lang="es-CO"/>
          </a:p>
        </p:txBody>
      </p:sp>
      <p:graphicFrame>
        <p:nvGraphicFramePr>
          <p:cNvPr id="19" name="Tab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562502"/>
              </p:ext>
            </p:extLst>
          </p:nvPr>
        </p:nvGraphicFramePr>
        <p:xfrm>
          <a:off x="1045583" y="1197001"/>
          <a:ext cx="9914338" cy="4456522"/>
        </p:xfrm>
        <a:graphic>
          <a:graphicData uri="http://schemas.openxmlformats.org/drawingml/2006/table">
            <a:tbl>
              <a:tblPr/>
              <a:tblGrid>
                <a:gridCol w="5753528">
                  <a:extLst>
                    <a:ext uri="{9D8B030D-6E8A-4147-A177-3AD203B41FA5}">
                      <a16:colId xmlns:a16="http://schemas.microsoft.com/office/drawing/2014/main" val="29018641"/>
                    </a:ext>
                  </a:extLst>
                </a:gridCol>
                <a:gridCol w="2220417">
                  <a:extLst>
                    <a:ext uri="{9D8B030D-6E8A-4147-A177-3AD203B41FA5}">
                      <a16:colId xmlns:a16="http://schemas.microsoft.com/office/drawing/2014/main" val="352085640"/>
                    </a:ext>
                  </a:extLst>
                </a:gridCol>
                <a:gridCol w="1940393">
                  <a:extLst>
                    <a:ext uri="{9D8B030D-6E8A-4147-A177-3AD203B41FA5}">
                      <a16:colId xmlns:a16="http://schemas.microsoft.com/office/drawing/2014/main" val="2760264441"/>
                    </a:ext>
                  </a:extLst>
                </a:gridCol>
              </a:tblGrid>
              <a:tr h="4693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PROYECTOS </a:t>
                      </a:r>
                      <a:r>
                        <a:rPr lang="es-CO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DE INVERSIÓN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APROPIACION VIGENTE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% PARTICIPACIÓN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528456"/>
                  </a:ext>
                </a:extLst>
              </a:tr>
              <a:tr h="74226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Modernización de la inspección, vigilancia y control de la superintendencia del subsidio familiar.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 $          8.433.788.523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649107"/>
                  </a:ext>
                </a:extLst>
              </a:tr>
              <a:tr h="6003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Estudios para la gestión del conocimiento del sistema del subsidio familiar.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 $              550.000.000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542656"/>
                  </a:ext>
                </a:extLst>
              </a:tr>
              <a:tr h="87325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Fortalecimiento de la gestión de la tecnología de la información y las comunicaciones (tics) de la superintendencia del subsidio familiar,  bajo el marco de referencia de arquitectura empresarial (</a:t>
                      </a:r>
                      <a:r>
                        <a:rPr lang="es-419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mrae</a:t>
                      </a:r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).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 $          4.771.210.275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074339"/>
                  </a:ext>
                </a:extLst>
              </a:tr>
              <a:tr h="7100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Mejoramiento del proceso de interacción con el ciudadano en la superintendencia de subsidio familiar.  </a:t>
                      </a:r>
                      <a:r>
                        <a:rPr lang="es-419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Nacional.</a:t>
                      </a:r>
                      <a:endParaRPr lang="es-419" sz="1400" b="0" i="0" u="none" strike="noStrike" dirty="0">
                        <a:solidFill>
                          <a:schemeClr val="tx1"/>
                        </a:solidFill>
                        <a:effectLst/>
                        <a:latin typeface="Source Sans Pro" panose="020B0503030403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 $          2.916.325.199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364185"/>
                  </a:ext>
                </a:extLst>
              </a:tr>
              <a:tr h="8210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Implementación del modelo de planeación y gestión en el marco de la arquitectura empresarial de la superintendencia del subsidio familiar.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 $          4.328.676.003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64369"/>
                  </a:ext>
                </a:extLst>
              </a:tr>
              <a:tr h="2401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 $        21.000.000.000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  <a:ea typeface="Source Sans Pro" panose="020B0503030403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3790438"/>
                  </a:ext>
                </a:extLst>
              </a:tr>
            </a:tbl>
          </a:graphicData>
        </a:graphic>
      </p:graphicFrame>
      <p:sp>
        <p:nvSpPr>
          <p:cNvPr id="20" name="CuadroTexto 19"/>
          <p:cNvSpPr txBox="1"/>
          <p:nvPr/>
        </p:nvSpPr>
        <p:spPr>
          <a:xfrm>
            <a:off x="3943086" y="5819782"/>
            <a:ext cx="411933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900" dirty="0" smtClean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Fuente</a:t>
            </a:r>
            <a:r>
              <a:rPr lang="es-419" sz="900" dirty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: SIIF-Nación – Ministerio de Hacienda y Crédito Público </a:t>
            </a:r>
          </a:p>
        </p:txBody>
      </p:sp>
    </p:spTree>
    <p:extLst>
      <p:ext uri="{BB962C8B-B14F-4D97-AF65-F5344CB8AC3E}">
        <p14:creationId xmlns:p14="http://schemas.microsoft.com/office/powerpoint/2010/main" val="422765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54C42D9-E917-FBB9-B248-961A4C551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94" y="248579"/>
            <a:ext cx="1162050" cy="40386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FD3CC90-27C6-7ECB-1738-1E338772044C}"/>
              </a:ext>
            </a:extLst>
          </p:cNvPr>
          <p:cNvSpPr/>
          <p:nvPr/>
        </p:nvSpPr>
        <p:spPr>
          <a:xfrm>
            <a:off x="0" y="6284068"/>
            <a:ext cx="12192000" cy="573932"/>
          </a:xfrm>
          <a:prstGeom prst="rect">
            <a:avLst/>
          </a:prstGeom>
          <a:solidFill>
            <a:srgbClr val="671C34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E7C9CB-54E5-6DB6-39DD-DE3A85D9F200}"/>
              </a:ext>
            </a:extLst>
          </p:cNvPr>
          <p:cNvSpPr txBox="1"/>
          <p:nvPr/>
        </p:nvSpPr>
        <p:spPr>
          <a:xfrm>
            <a:off x="4212887" y="6395573"/>
            <a:ext cx="3976992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www.supersubsidio.gov.co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AF6601A-DBEC-5401-20E2-9DA1A16364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710" y="6486001"/>
            <a:ext cx="205740" cy="20574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5922F5-A2F5-43B8-6953-891265223A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8030" y="6486001"/>
            <a:ext cx="205740" cy="20574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31A89D9-129D-5891-80A1-761371C411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7905" y="6486001"/>
            <a:ext cx="205740" cy="2057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D4261B8-2AD9-BFBB-C5AB-82347A5543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97295" y="6262350"/>
            <a:ext cx="606966" cy="60696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7CB3FE3-D8D4-161D-9059-6A698AFA45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7305" y="6486001"/>
            <a:ext cx="205740" cy="20574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ACB4459-941F-0056-6C8C-FE0631AD4D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22100" y="6486001"/>
            <a:ext cx="207645" cy="20764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B7DE99AF-396C-A3DD-7F79-706C36C72FC9}"/>
              </a:ext>
            </a:extLst>
          </p:cNvPr>
          <p:cNvSpPr txBox="1"/>
          <p:nvPr/>
        </p:nvSpPr>
        <p:spPr>
          <a:xfrm>
            <a:off x="35850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@Supersubsidio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648FAF5-EB45-6CF9-7C87-D6BA742B5C6F}"/>
              </a:ext>
            </a:extLst>
          </p:cNvPr>
          <p:cNvSpPr txBox="1"/>
          <p:nvPr/>
        </p:nvSpPr>
        <p:spPr>
          <a:xfrm>
            <a:off x="9879388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FO-COP-006     vr-1</a:t>
            </a:r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576F20C1-2DE6-F201-2767-698CDD94FAD7}"/>
              </a:ext>
            </a:extLst>
          </p:cNvPr>
          <p:cNvSpPr/>
          <p:nvPr/>
        </p:nvSpPr>
        <p:spPr>
          <a:xfrm rot="2028282">
            <a:off x="10167756" y="-816536"/>
            <a:ext cx="2213825" cy="2043616"/>
          </a:xfrm>
          <a:custGeom>
            <a:avLst/>
            <a:gdLst/>
            <a:ahLst/>
            <a:cxnLst/>
            <a:rect l="l" t="t" r="r" b="b"/>
            <a:pathLst>
              <a:path w="4591130" h="4114800">
                <a:moveTo>
                  <a:pt x="0" y="0"/>
                </a:moveTo>
                <a:lnTo>
                  <a:pt x="4591129" y="0"/>
                </a:lnTo>
                <a:lnTo>
                  <a:pt x="459112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9504CC80-449E-B785-E0CD-A45690A965E8}"/>
              </a:ext>
            </a:extLst>
          </p:cNvPr>
          <p:cNvSpPr/>
          <p:nvPr/>
        </p:nvSpPr>
        <p:spPr>
          <a:xfrm>
            <a:off x="10623746" y="-170000"/>
            <a:ext cx="1586025" cy="855221"/>
          </a:xfrm>
          <a:custGeom>
            <a:avLst/>
            <a:gdLst/>
            <a:ahLst/>
            <a:cxnLst/>
            <a:rect l="l" t="t" r="r" b="b"/>
            <a:pathLst>
              <a:path w="3289171" h="1721978">
                <a:moveTo>
                  <a:pt x="0" y="0"/>
                </a:moveTo>
                <a:lnTo>
                  <a:pt x="3289170" y="0"/>
                </a:lnTo>
                <a:lnTo>
                  <a:pt x="3289170" y="1721978"/>
                </a:lnTo>
                <a:lnTo>
                  <a:pt x="0" y="1721978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/>
            </a:stretch>
          </a:blipFill>
        </p:spPr>
        <p:txBody>
          <a:bodyPr/>
          <a:lstStyle/>
          <a:p>
            <a:endParaRPr lang="es-CO"/>
          </a:p>
        </p:txBody>
      </p:sp>
      <p:graphicFrame>
        <p:nvGraphicFramePr>
          <p:cNvPr id="23" name="Tab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53881"/>
              </p:ext>
            </p:extLst>
          </p:nvPr>
        </p:nvGraphicFramePr>
        <p:xfrm>
          <a:off x="378822" y="1225240"/>
          <a:ext cx="10959738" cy="4419332"/>
        </p:xfrm>
        <a:graphic>
          <a:graphicData uri="http://schemas.openxmlformats.org/drawingml/2006/table">
            <a:tbl>
              <a:tblPr/>
              <a:tblGrid>
                <a:gridCol w="5434149">
                  <a:extLst>
                    <a:ext uri="{9D8B030D-6E8A-4147-A177-3AD203B41FA5}">
                      <a16:colId xmlns:a16="http://schemas.microsoft.com/office/drawing/2014/main" val="1532406558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2372306658"/>
                    </a:ext>
                  </a:extLst>
                </a:gridCol>
                <a:gridCol w="1372287">
                  <a:extLst>
                    <a:ext uri="{9D8B030D-6E8A-4147-A177-3AD203B41FA5}">
                      <a16:colId xmlns:a16="http://schemas.microsoft.com/office/drawing/2014/main" val="1402909598"/>
                    </a:ext>
                  </a:extLst>
                </a:gridCol>
                <a:gridCol w="806804">
                  <a:extLst>
                    <a:ext uri="{9D8B030D-6E8A-4147-A177-3AD203B41FA5}">
                      <a16:colId xmlns:a16="http://schemas.microsoft.com/office/drawing/2014/main" val="4149766585"/>
                    </a:ext>
                  </a:extLst>
                </a:gridCol>
                <a:gridCol w="1190756">
                  <a:extLst>
                    <a:ext uri="{9D8B030D-6E8A-4147-A177-3AD203B41FA5}">
                      <a16:colId xmlns:a16="http://schemas.microsoft.com/office/drawing/2014/main" val="397789696"/>
                    </a:ext>
                  </a:extLst>
                </a:gridCol>
                <a:gridCol w="823330">
                  <a:extLst>
                    <a:ext uri="{9D8B030D-6E8A-4147-A177-3AD203B41FA5}">
                      <a16:colId xmlns:a16="http://schemas.microsoft.com/office/drawing/2014/main" val="4180365412"/>
                    </a:ext>
                  </a:extLst>
                </a:gridCol>
              </a:tblGrid>
              <a:tr h="664826"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</a:rPr>
                        <a:t>PROYECTOS</a:t>
                      </a:r>
                      <a:r>
                        <a:rPr lang="es-419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</a:rPr>
                        <a:t> DE</a:t>
                      </a:r>
                      <a:r>
                        <a:rPr lang="es-419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</a:rPr>
                        <a:t> </a:t>
                      </a:r>
                      <a:r>
                        <a:rPr lang="es-419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</a:rPr>
                        <a:t>INVERSIÓN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</a:rPr>
                        <a:t>APROPIACIÓN VIGENTE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</a:rPr>
                        <a:t>COMPROMISO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</a:rPr>
                        <a:t>% </a:t>
                      </a:r>
                      <a:endParaRPr lang="es-419" sz="1600" b="1" i="0" u="none" strike="noStrike" dirty="0" smtClean="0">
                        <a:solidFill>
                          <a:schemeClr val="bg1"/>
                        </a:solidFill>
                        <a:effectLst/>
                        <a:latin typeface="Source Sans Pro" panose="020B0503030403020204"/>
                      </a:endParaRPr>
                    </a:p>
                    <a:p>
                      <a:pPr algn="ctr" fontAlgn="ctr"/>
                      <a:r>
                        <a:rPr lang="es-419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</a:rPr>
                        <a:t>COMP</a:t>
                      </a:r>
                      <a:endParaRPr lang="es-419" sz="1600" b="1" i="0" u="none" strike="noStrike" dirty="0">
                        <a:solidFill>
                          <a:schemeClr val="bg1"/>
                        </a:solidFill>
                        <a:effectLst/>
                        <a:latin typeface="Source Sans Pro" panose="020B0503030403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</a:rPr>
                        <a:t>OBLIGACIÓN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419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</a:rPr>
                        <a:t>% </a:t>
                      </a:r>
                      <a:endParaRPr lang="es-419" sz="1600" b="1" i="0" u="none" strike="noStrike" dirty="0" smtClean="0">
                        <a:solidFill>
                          <a:schemeClr val="bg1"/>
                        </a:solidFill>
                        <a:effectLst/>
                        <a:latin typeface="Source Sans Pro" panose="020B0503030403020204"/>
                      </a:endParaRPr>
                    </a:p>
                    <a:p>
                      <a:pPr algn="ctr" fontAlgn="ctr"/>
                      <a:r>
                        <a:rPr lang="es-419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Source Sans Pro" panose="020B0503030403020204"/>
                        </a:rPr>
                        <a:t>OBLIG</a:t>
                      </a:r>
                      <a:endParaRPr lang="es-419" sz="1600" b="1" i="0" u="none" strike="noStrike" dirty="0">
                        <a:solidFill>
                          <a:schemeClr val="bg1"/>
                        </a:solidFill>
                        <a:effectLst/>
                        <a:latin typeface="Source Sans Pro" panose="020B0503030403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1C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778582"/>
                  </a:ext>
                </a:extLst>
              </a:tr>
              <a:tr h="64468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Modernización de la inspección, vigilancia y control de la superintendencia del subsidio familiar.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8.433,79</a:t>
                      </a:r>
                      <a:endParaRPr lang="es-419" sz="1400" b="0" i="0" u="none" strike="noStrike" dirty="0">
                        <a:solidFill>
                          <a:schemeClr val="tx1"/>
                        </a:solidFill>
                        <a:effectLst/>
                        <a:latin typeface="Source Sans Pro" panose="020B0503030403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7.686,09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91,1%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4.930,96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168453"/>
                  </a:ext>
                </a:extLst>
              </a:tr>
              <a:tr h="3223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Estudios para la gestión del conocimiento del sistema del subsidio familiar.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550,00</a:t>
                      </a:r>
                      <a:endParaRPr lang="es-419" sz="1400" b="0" i="0" u="none" strike="noStrike" dirty="0">
                        <a:solidFill>
                          <a:schemeClr val="tx1"/>
                        </a:solidFill>
                        <a:effectLst/>
                        <a:latin typeface="Source Sans Pro" panose="020B0503030403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561275"/>
                  </a:ext>
                </a:extLst>
              </a:tr>
              <a:tr h="96702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Fortalecimiento de la gestión de la tecnología de la información y las comunicaciones (tics) de la superintendencia del subsidio familiar,  bajo el marco de referencia de arquitectura empresarial (</a:t>
                      </a:r>
                      <a:r>
                        <a:rPr lang="es-419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mrae</a:t>
                      </a:r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).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4.771,21</a:t>
                      </a:r>
                      <a:endParaRPr lang="es-419" sz="1400" b="0" i="0" u="none" strike="noStrike" dirty="0">
                        <a:solidFill>
                          <a:schemeClr val="tx1"/>
                        </a:solidFill>
                        <a:effectLst/>
                        <a:latin typeface="Source Sans Pro" panose="020B0503030403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2.676,93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933,21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6506689"/>
                  </a:ext>
                </a:extLst>
              </a:tr>
              <a:tr h="64468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Mejoramiento del proceso de interacción con el ciudadano en la superintendencia de subsidio familiar.  nacional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2.916,33</a:t>
                      </a:r>
                      <a:endParaRPr lang="es-419" sz="1400" b="0" i="0" u="none" strike="noStrike" dirty="0">
                        <a:solidFill>
                          <a:schemeClr val="tx1"/>
                        </a:solidFill>
                        <a:effectLst/>
                        <a:latin typeface="Source Sans Pro" panose="020B0503030403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2.346,95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80,5%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1.268,31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43,5%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438684"/>
                  </a:ext>
                </a:extLst>
              </a:tr>
              <a:tr h="64468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Implementación del modelo de planeación y gestión en el marco de la arquitectura empresarial de la superintendencia del subsidio familiar.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4.328,68</a:t>
                      </a:r>
                      <a:endParaRPr lang="es-419" sz="1400" b="0" i="0" u="none" strike="noStrike" dirty="0">
                        <a:solidFill>
                          <a:schemeClr val="tx1"/>
                        </a:solidFill>
                        <a:effectLst/>
                        <a:latin typeface="Source Sans Pro" panose="020B0503030403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3.695,21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1.735,83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3647101"/>
                  </a:ext>
                </a:extLst>
              </a:tr>
              <a:tr h="330899">
                <a:tc>
                  <a:txBody>
                    <a:bodyPr/>
                    <a:lstStyle/>
                    <a:p>
                      <a:pPr algn="r" rtl="0" fontAlgn="ctr"/>
                      <a:endParaRPr lang="es-419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Source Sans Pro" panose="020B0503030403020204"/>
                      </a:endParaRPr>
                    </a:p>
                    <a:p>
                      <a:pPr algn="ctr" rtl="0" fontAlgn="ctr"/>
                      <a:r>
                        <a:rPr lang="es-419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TOTAL</a:t>
                      </a:r>
                      <a:endParaRPr lang="es-419" sz="1400" b="1" i="0" u="none" strike="noStrike" dirty="0">
                        <a:solidFill>
                          <a:schemeClr val="tx1"/>
                        </a:solidFill>
                        <a:effectLst/>
                        <a:latin typeface="Source Sans Pro" panose="020B0503030403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419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Source Sans Pro" panose="020B0503030403020204"/>
                        </a:rPr>
                        <a:t>21.000,00</a:t>
                      </a:r>
                      <a:endParaRPr lang="es-419" sz="1400" b="1" i="0" u="none" strike="noStrike" dirty="0">
                        <a:solidFill>
                          <a:schemeClr val="tx1"/>
                        </a:solidFill>
                        <a:effectLst/>
                        <a:latin typeface="Source Sans Pro" panose="020B0503030403020204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16.405,17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8.868,31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419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Source Sans Pro" panose="020B0503030403020204"/>
                          <a:ea typeface="+mn-ea"/>
                          <a:cs typeface="+mn-cs"/>
                          <a:sym typeface="Calibri"/>
                        </a:rPr>
                        <a:t>42,2%</a:t>
                      </a:r>
                      <a:endParaRPr lang="es-419" sz="14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ource Sans Pro" panose="020B0503030403020204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1907564"/>
                  </a:ext>
                </a:extLst>
              </a:tr>
            </a:tbl>
          </a:graphicData>
        </a:graphic>
      </p:graphicFrame>
      <p:sp>
        <p:nvSpPr>
          <p:cNvPr id="24" name="CuadroTexto 23"/>
          <p:cNvSpPr txBox="1"/>
          <p:nvPr/>
        </p:nvSpPr>
        <p:spPr>
          <a:xfrm>
            <a:off x="3799024" y="5821637"/>
            <a:ext cx="411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900" dirty="0" smtClean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  <a:sym typeface="Calibri"/>
              </a:rPr>
              <a:t>COP </a:t>
            </a:r>
            <a:r>
              <a:rPr lang="es-419" sz="900" dirty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  <a:sym typeface="Calibri"/>
              </a:rPr>
              <a:t>Millones </a:t>
            </a:r>
          </a:p>
          <a:p>
            <a:pPr algn="ctr"/>
            <a:r>
              <a:rPr lang="es-419" sz="900" dirty="0" smtClean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Fuente</a:t>
            </a:r>
            <a:r>
              <a:rPr lang="es-419" sz="900" dirty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: SIIF-Nación – Ministerio de Hacienda y Crédito Público </a:t>
            </a:r>
          </a:p>
        </p:txBody>
      </p:sp>
    </p:spTree>
    <p:extLst>
      <p:ext uri="{BB962C8B-B14F-4D97-AF65-F5344CB8AC3E}">
        <p14:creationId xmlns:p14="http://schemas.microsoft.com/office/powerpoint/2010/main" val="144313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54C42D9-E917-FBB9-B248-961A4C551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94" y="248579"/>
            <a:ext cx="1162050" cy="40386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2FD3CC90-27C6-7ECB-1738-1E338772044C}"/>
              </a:ext>
            </a:extLst>
          </p:cNvPr>
          <p:cNvSpPr/>
          <p:nvPr/>
        </p:nvSpPr>
        <p:spPr>
          <a:xfrm>
            <a:off x="0" y="6284068"/>
            <a:ext cx="12192000" cy="573932"/>
          </a:xfrm>
          <a:prstGeom prst="rect">
            <a:avLst/>
          </a:prstGeom>
          <a:solidFill>
            <a:srgbClr val="671C34"/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C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FE7C9CB-54E5-6DB6-39DD-DE3A85D9F200}"/>
              </a:ext>
            </a:extLst>
          </p:cNvPr>
          <p:cNvSpPr txBox="1"/>
          <p:nvPr/>
        </p:nvSpPr>
        <p:spPr>
          <a:xfrm>
            <a:off x="4212887" y="6395573"/>
            <a:ext cx="3976992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www.supersubsidio.gov.co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AF6601A-DBEC-5401-20E2-9DA1A16364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710" y="6486001"/>
            <a:ext cx="205740" cy="20574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95922F5-A2F5-43B8-6953-891265223A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8030" y="6486001"/>
            <a:ext cx="205740" cy="20574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31A89D9-129D-5891-80A1-761371C411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7905" y="6486001"/>
            <a:ext cx="205740" cy="20574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D4261B8-2AD9-BFBB-C5AB-82347A5543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97295" y="6262350"/>
            <a:ext cx="606966" cy="60696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F7CB3FE3-D8D4-161D-9059-6A698AFA45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7305" y="6486001"/>
            <a:ext cx="205740" cy="20574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ACB4459-941F-0056-6C8C-FE0631AD4D1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22100" y="6486001"/>
            <a:ext cx="207645" cy="207645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B7DE99AF-396C-A3DD-7F79-706C36C72FC9}"/>
              </a:ext>
            </a:extLst>
          </p:cNvPr>
          <p:cNvSpPr txBox="1"/>
          <p:nvPr/>
        </p:nvSpPr>
        <p:spPr>
          <a:xfrm>
            <a:off x="35850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@Supersubsidio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648FAF5-EB45-6CF9-7C87-D6BA742B5C6F}"/>
              </a:ext>
            </a:extLst>
          </p:cNvPr>
          <p:cNvSpPr txBox="1"/>
          <p:nvPr/>
        </p:nvSpPr>
        <p:spPr>
          <a:xfrm>
            <a:off x="9879388" y="6451078"/>
            <a:ext cx="1582206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CO" sz="12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Nunito Sans" pitchFamily="2" charset="77"/>
                <a:sym typeface="Helvetica"/>
              </a:rPr>
              <a:t>FO-COP-006     vr-1</a:t>
            </a:r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576F20C1-2DE6-F201-2767-698CDD94FAD7}"/>
              </a:ext>
            </a:extLst>
          </p:cNvPr>
          <p:cNvSpPr/>
          <p:nvPr/>
        </p:nvSpPr>
        <p:spPr>
          <a:xfrm rot="2028282">
            <a:off x="10167756" y="-816536"/>
            <a:ext cx="2213825" cy="2043616"/>
          </a:xfrm>
          <a:custGeom>
            <a:avLst/>
            <a:gdLst/>
            <a:ahLst/>
            <a:cxnLst/>
            <a:rect l="l" t="t" r="r" b="b"/>
            <a:pathLst>
              <a:path w="4591130" h="4114800">
                <a:moveTo>
                  <a:pt x="0" y="0"/>
                </a:moveTo>
                <a:lnTo>
                  <a:pt x="4591129" y="0"/>
                </a:lnTo>
                <a:lnTo>
                  <a:pt x="459112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CO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9504CC80-449E-B785-E0CD-A45690A965E8}"/>
              </a:ext>
            </a:extLst>
          </p:cNvPr>
          <p:cNvSpPr/>
          <p:nvPr/>
        </p:nvSpPr>
        <p:spPr>
          <a:xfrm>
            <a:off x="10623746" y="-170000"/>
            <a:ext cx="1586025" cy="855221"/>
          </a:xfrm>
          <a:custGeom>
            <a:avLst/>
            <a:gdLst/>
            <a:ahLst/>
            <a:cxnLst/>
            <a:rect l="l" t="t" r="r" b="b"/>
            <a:pathLst>
              <a:path w="3289171" h="1721978">
                <a:moveTo>
                  <a:pt x="0" y="0"/>
                </a:moveTo>
                <a:lnTo>
                  <a:pt x="3289170" y="0"/>
                </a:lnTo>
                <a:lnTo>
                  <a:pt x="3289170" y="1721978"/>
                </a:lnTo>
                <a:lnTo>
                  <a:pt x="0" y="1721978"/>
                </a:lnTo>
                <a:lnTo>
                  <a:pt x="0" y="0"/>
                </a:lnTo>
                <a:close/>
              </a:path>
            </a:pathLst>
          </a:custGeom>
          <a:blipFill>
            <a:blip r:embed="rId12"/>
            <a:stretch>
              <a:fillRect/>
            </a:stretch>
          </a:blipFill>
        </p:spPr>
        <p:txBody>
          <a:bodyPr/>
          <a:lstStyle/>
          <a:p>
            <a:endParaRPr lang="es-CO"/>
          </a:p>
        </p:txBody>
      </p:sp>
      <p:sp>
        <p:nvSpPr>
          <p:cNvPr id="23" name="CuadroTexto 22"/>
          <p:cNvSpPr txBox="1"/>
          <p:nvPr/>
        </p:nvSpPr>
        <p:spPr>
          <a:xfrm>
            <a:off x="4036333" y="5698485"/>
            <a:ext cx="411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900" dirty="0" smtClean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  <a:sym typeface="Calibri"/>
              </a:rPr>
              <a:t>COP </a:t>
            </a:r>
            <a:r>
              <a:rPr lang="es-419" sz="900" dirty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  <a:sym typeface="Calibri"/>
              </a:rPr>
              <a:t>Millones </a:t>
            </a:r>
          </a:p>
          <a:p>
            <a:pPr algn="ctr"/>
            <a:r>
              <a:rPr lang="es-419" sz="900" dirty="0" smtClean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Fuente</a:t>
            </a:r>
            <a:r>
              <a:rPr lang="es-419" sz="900" dirty="0">
                <a:solidFill>
                  <a:schemeClr val="tx1"/>
                </a:solidFill>
                <a:latin typeface="Source Sans Pro" panose="020B0503030403020204"/>
                <a:ea typeface="Source Sans Pro" panose="020B0503030403020204" pitchFamily="34" charset="0"/>
                <a:cs typeface="Arial" panose="020B0604020202020204" pitchFamily="34" charset="0"/>
              </a:rPr>
              <a:t>: SIIF-Nación – Ministerio de Hacienda y Crédito Público </a:t>
            </a: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D5A3E4AF-E6F4-44BC-AB2A-2ADBE6D987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8932331"/>
              </p:ext>
            </p:extLst>
          </p:nvPr>
        </p:nvGraphicFramePr>
        <p:xfrm>
          <a:off x="422631" y="901472"/>
          <a:ext cx="11360066" cy="467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308637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lantilla Power Point" id="{8A8C329D-2D19-4629-AA17-B66CCA4648D5}" vid="{335E1DE2-BF9E-453E-8B54-9D0CA3541F2A}"/>
    </a:ext>
  </a:extLst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2044</TotalTime>
  <Words>394</Words>
  <Application>Microsoft Office PowerPoint</Application>
  <PresentationFormat>Panorámica</PresentationFormat>
  <Paragraphs>104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Helvetica</vt:lpstr>
      <vt:lpstr>Helvetica Neue</vt:lpstr>
      <vt:lpstr>Lucida Fax</vt:lpstr>
      <vt:lpstr>Nunito Sans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Nathaly Gomez</dc:creator>
  <cp:lastModifiedBy>Blanca</cp:lastModifiedBy>
  <cp:revision>197</cp:revision>
  <dcterms:created xsi:type="dcterms:W3CDTF">2023-03-07T22:13:52Z</dcterms:created>
  <dcterms:modified xsi:type="dcterms:W3CDTF">2023-10-05T15:02:37Z</dcterms:modified>
</cp:coreProperties>
</file>