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xml" ContentType="application/vnd.openxmlformats-officedocument.drawingml.chart+xml"/>
  <Override PartName="/ppt/notesSlides/notesSlide39.xml" ContentType="application/vnd.openxmlformats-officedocument.presentationml.notesSlide+xml"/>
  <Override PartName="/ppt/charts/chart4.xml" ContentType="application/vnd.openxmlformats-officedocument.drawingml.chart+xml"/>
  <Override PartName="/ppt/notesSlides/notesSlide40.xml" ContentType="application/vnd.openxmlformats-officedocument.presentationml.notesSlide+xml"/>
  <Override PartName="/ppt/charts/chart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6.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7.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8.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334" r:id="rId2"/>
    <p:sldId id="335" r:id="rId3"/>
    <p:sldId id="311" r:id="rId4"/>
    <p:sldId id="312" r:id="rId5"/>
    <p:sldId id="323" r:id="rId6"/>
    <p:sldId id="324" r:id="rId7"/>
    <p:sldId id="322" r:id="rId8"/>
    <p:sldId id="320" r:id="rId9"/>
    <p:sldId id="325" r:id="rId10"/>
    <p:sldId id="433" r:id="rId11"/>
    <p:sldId id="409" r:id="rId12"/>
    <p:sldId id="326" r:id="rId13"/>
    <p:sldId id="407" r:id="rId14"/>
    <p:sldId id="328" r:id="rId15"/>
    <p:sldId id="420" r:id="rId16"/>
    <p:sldId id="432" r:id="rId17"/>
    <p:sldId id="327" r:id="rId18"/>
    <p:sldId id="329" r:id="rId19"/>
    <p:sldId id="330" r:id="rId20"/>
    <p:sldId id="331" r:id="rId21"/>
    <p:sldId id="395" r:id="rId22"/>
    <p:sldId id="413" r:id="rId23"/>
    <p:sldId id="406" r:id="rId24"/>
    <p:sldId id="414" r:id="rId25"/>
    <p:sldId id="419" r:id="rId26"/>
    <p:sldId id="421" r:id="rId27"/>
    <p:sldId id="422" r:id="rId28"/>
    <p:sldId id="423" r:id="rId29"/>
    <p:sldId id="375" r:id="rId30"/>
    <p:sldId id="397" r:id="rId31"/>
    <p:sldId id="402" r:id="rId32"/>
    <p:sldId id="401" r:id="rId33"/>
    <p:sldId id="398" r:id="rId34"/>
    <p:sldId id="396" r:id="rId35"/>
    <p:sldId id="333" r:id="rId36"/>
    <p:sldId id="405" r:id="rId37"/>
    <p:sldId id="404" r:id="rId38"/>
    <p:sldId id="416" r:id="rId39"/>
    <p:sldId id="417" r:id="rId40"/>
    <p:sldId id="418" r:id="rId41"/>
    <p:sldId id="415" r:id="rId42"/>
    <p:sldId id="424" r:id="rId43"/>
    <p:sldId id="428" r:id="rId44"/>
    <p:sldId id="427" r:id="rId45"/>
    <p:sldId id="426" r:id="rId46"/>
    <p:sldId id="429" r:id="rId47"/>
    <p:sldId id="425" r:id="rId48"/>
    <p:sldId id="434" r:id="rId49"/>
    <p:sldId id="437" r:id="rId50"/>
    <p:sldId id="436" r:id="rId51"/>
    <p:sldId id="410" r:id="rId52"/>
    <p:sldId id="412" r:id="rId53"/>
    <p:sldId id="438" r:id="rId54"/>
    <p:sldId id="439" r:id="rId55"/>
    <p:sldId id="336" r:id="rId56"/>
    <p:sldId id="377" r:id="rId57"/>
    <p:sldId id="378" r:id="rId58"/>
    <p:sldId id="379" r:id="rId59"/>
    <p:sldId id="380" r:id="rId60"/>
    <p:sldId id="381" r:id="rId61"/>
    <p:sldId id="382" r:id="rId62"/>
    <p:sldId id="383" r:id="rId63"/>
    <p:sldId id="384" r:id="rId64"/>
    <p:sldId id="385" r:id="rId65"/>
    <p:sldId id="386" r:id="rId66"/>
    <p:sldId id="387" r:id="rId67"/>
    <p:sldId id="388" r:id="rId68"/>
    <p:sldId id="389" r:id="rId69"/>
    <p:sldId id="440" r:id="rId70"/>
    <p:sldId id="390" r:id="rId71"/>
    <p:sldId id="391" r:id="rId72"/>
    <p:sldId id="392" r:id="rId73"/>
    <p:sldId id="393" r:id="rId74"/>
    <p:sldId id="394" r:id="rId75"/>
  </p:sldIdLst>
  <p:sldSz cx="9144000" cy="6858000" type="screen4x3"/>
  <p:notesSz cx="6980238"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66FF"/>
    <a:srgbClr val="FF99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oleObject" Target="file:///\\e0147002\SIM\S.G.C%202011\Depto_Hoteleria\Referenciacion_Competencia\Referenciacion_Competencia\Comp_Hoteleria_Individuales1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F:\JAHV%20PY%20SUPERSUBSIDIO\DESARROLLO%20DEL%20TRABAJO\BORRADORES%20DLLO%20TRABAJO\ESTADISTICAS%20COMPENSA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ALEJO\SUPERSUBSIDIO\CAJASAN\cruc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ALEJO\SUPERSUBSIDIO\CAJASAN\cruc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ALEJO\SUPERSUBSIDIO\CAJASAN\cruc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PRESENTACI&#211;N%20CONTRALORIA\Copia%20de%20UsosComparativosXCat10_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PRESENTACI&#211;N%20CONTRALORIA\Copia%20de%20UsosComparativosXCat10_1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PRESENTACI&#211;N%20CONTRALORIA\Copia%20de%20UsosComparativosXCat10_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graficasAlmi!$B$44</c:f>
              <c:strCache>
                <c:ptCount val="1"/>
                <c:pt idx="0">
                  <c:v>TA</c:v>
                </c:pt>
              </c:strCache>
            </c:strRef>
          </c:tx>
          <c:invertIfNegative val="0"/>
          <c:dPt>
            <c:idx val="0"/>
            <c:invertIfNegative val="0"/>
            <c:bubble3D val="0"/>
            <c:spPr>
              <a:solidFill>
                <a:srgbClr val="FF9933"/>
              </a:solidFill>
            </c:spPr>
          </c:dPt>
          <c:dPt>
            <c:idx val="1"/>
            <c:invertIfNegative val="0"/>
            <c:bubble3D val="0"/>
            <c:spPr>
              <a:solidFill>
                <a:srgbClr val="92D050"/>
              </a:solidFill>
            </c:spPr>
          </c:dPt>
          <c:dPt>
            <c:idx val="2"/>
            <c:invertIfNegative val="0"/>
            <c:bubble3D val="0"/>
            <c:spPr>
              <a:solidFill>
                <a:srgbClr val="00B0F0"/>
              </a:solidFill>
            </c:spPr>
          </c:dPt>
          <c:dPt>
            <c:idx val="3"/>
            <c:invertIfNegative val="0"/>
            <c:bubble3D val="0"/>
            <c:spPr>
              <a:solidFill>
                <a:srgbClr val="FFFF00"/>
              </a:solidFill>
            </c:spPr>
          </c:dPt>
          <c:dPt>
            <c:idx val="4"/>
            <c:invertIfNegative val="0"/>
            <c:bubble3D val="0"/>
            <c:spPr>
              <a:solidFill>
                <a:srgbClr val="0070C0"/>
              </a:solidFill>
            </c:spPr>
          </c:dPt>
          <c:dPt>
            <c:idx val="5"/>
            <c:invertIfNegative val="0"/>
            <c:bubble3D val="0"/>
            <c:spPr>
              <a:solidFill>
                <a:srgbClr val="FFFF00"/>
              </a:solidFill>
            </c:spPr>
          </c:dPt>
          <c:dLbls>
            <c:txPr>
              <a:bodyPr/>
              <a:lstStyle/>
              <a:p>
                <a:pPr>
                  <a:defRPr lang="es-CO" sz="800" baseline="0"/>
                </a:pPr>
                <a:endParaRPr lang="es-CO"/>
              </a:p>
            </c:txPr>
            <c:showLegendKey val="0"/>
            <c:showVal val="1"/>
            <c:showCatName val="0"/>
            <c:showSerName val="0"/>
            <c:showPercent val="0"/>
            <c:showBubbleSize val="0"/>
            <c:showLeaderLines val="0"/>
          </c:dLbls>
          <c:cat>
            <c:strRef>
              <c:f>graficasAlmi!$A$45:$A$50</c:f>
              <c:strCache>
                <c:ptCount val="6"/>
                <c:pt idx="0">
                  <c:v>Girardot Resort</c:v>
                </c:pt>
                <c:pt idx="1">
                  <c:v>Chinauta Resort</c:v>
                </c:pt>
                <c:pt idx="2">
                  <c:v>Almirante  NO AF </c:v>
                </c:pt>
                <c:pt idx="3">
                  <c:v>Peñalisa Semi Suite NA</c:v>
                </c:pt>
                <c:pt idx="4">
                  <c:v>Almirante AF C</c:v>
                </c:pt>
                <c:pt idx="5">
                  <c:v>Peñalisa Semi Suite AF</c:v>
                </c:pt>
              </c:strCache>
            </c:strRef>
          </c:cat>
          <c:val>
            <c:numRef>
              <c:f>graficasAlmi!$B$45:$B$50</c:f>
              <c:numCache>
                <c:formatCode>"$"\ #,##0</c:formatCode>
                <c:ptCount val="6"/>
                <c:pt idx="0">
                  <c:v>449280</c:v>
                </c:pt>
                <c:pt idx="1">
                  <c:v>274450</c:v>
                </c:pt>
                <c:pt idx="2">
                  <c:v>266700</c:v>
                </c:pt>
                <c:pt idx="3">
                  <c:v>244200</c:v>
                </c:pt>
                <c:pt idx="4">
                  <c:v>210700</c:v>
                </c:pt>
                <c:pt idx="5">
                  <c:v>174000</c:v>
                </c:pt>
              </c:numCache>
            </c:numRef>
          </c:val>
        </c:ser>
        <c:dLbls>
          <c:showLegendKey val="0"/>
          <c:showVal val="0"/>
          <c:showCatName val="0"/>
          <c:showSerName val="0"/>
          <c:showPercent val="0"/>
          <c:showBubbleSize val="0"/>
        </c:dLbls>
        <c:gapWidth val="150"/>
        <c:axId val="103709312"/>
        <c:axId val="103727488"/>
      </c:barChart>
      <c:catAx>
        <c:axId val="103709312"/>
        <c:scaling>
          <c:orientation val="minMax"/>
        </c:scaling>
        <c:delete val="0"/>
        <c:axPos val="l"/>
        <c:majorTickMark val="out"/>
        <c:minorTickMark val="none"/>
        <c:tickLblPos val="nextTo"/>
        <c:txPr>
          <a:bodyPr/>
          <a:lstStyle/>
          <a:p>
            <a:pPr>
              <a:defRPr lang="es-CO" sz="800" baseline="0"/>
            </a:pPr>
            <a:endParaRPr lang="es-CO"/>
          </a:p>
        </c:txPr>
        <c:crossAx val="103727488"/>
        <c:crosses val="autoZero"/>
        <c:auto val="1"/>
        <c:lblAlgn val="ctr"/>
        <c:lblOffset val="100"/>
        <c:tickLblSkip val="1"/>
        <c:noMultiLvlLbl val="0"/>
      </c:catAx>
      <c:valAx>
        <c:axId val="103727488"/>
        <c:scaling>
          <c:orientation val="minMax"/>
        </c:scaling>
        <c:delete val="0"/>
        <c:axPos val="b"/>
        <c:majorGridlines/>
        <c:numFmt formatCode="&quot;$&quot;\ #,##0" sourceLinked="1"/>
        <c:majorTickMark val="out"/>
        <c:minorTickMark val="none"/>
        <c:tickLblPos val="nextTo"/>
        <c:txPr>
          <a:bodyPr/>
          <a:lstStyle/>
          <a:p>
            <a:pPr>
              <a:defRPr lang="es-CO" sz="600" baseline="0"/>
            </a:pPr>
            <a:endParaRPr lang="es-CO"/>
          </a:p>
        </c:txPr>
        <c:crossAx val="103709312"/>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es-CO"/>
            </a:pPr>
            <a:r>
              <a:rPr lang="en-US" sz="1200"/>
              <a:t>COMPARATIVOS COBERTURA -  Recreación</a:t>
            </a:r>
          </a:p>
        </c:rich>
      </c:tx>
      <c:layout>
        <c:manualLayout>
          <c:xMode val="edge"/>
          <c:yMode val="edge"/>
          <c:x val="8.271316660130118E-2"/>
          <c:y val="4.3974814029075415E-3"/>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Hoja1!$C$231</c:f>
              <c:strCache>
                <c:ptCount val="1"/>
                <c:pt idx="0">
                  <c:v>COBERTURA RECREACION  2010</c:v>
                </c:pt>
              </c:strCache>
            </c:strRef>
          </c:tx>
          <c:invertIfNegative val="0"/>
          <c:cat>
            <c:strRef>
              <c:f>Hoja1!$D$230:$H$230</c:f>
              <c:strCache>
                <c:ptCount val="5"/>
                <c:pt idx="0">
                  <c:v>A</c:v>
                </c:pt>
                <c:pt idx="1">
                  <c:v>B</c:v>
                </c:pt>
                <c:pt idx="2">
                  <c:v>C</c:v>
                </c:pt>
                <c:pt idx="3">
                  <c:v>D-No afiliado</c:v>
                </c:pt>
                <c:pt idx="4">
                  <c:v>Empresas</c:v>
                </c:pt>
              </c:strCache>
            </c:strRef>
          </c:cat>
          <c:val>
            <c:numRef>
              <c:f>Hoja1!$D$231:$H$231</c:f>
              <c:numCache>
                <c:formatCode>_(* #,##0_);_(* \(#,##0\);_(* "-"??_);_(@_)</c:formatCode>
                <c:ptCount val="5"/>
                <c:pt idx="0">
                  <c:v>3219258</c:v>
                </c:pt>
                <c:pt idx="1">
                  <c:v>1276343</c:v>
                </c:pt>
                <c:pt idx="2">
                  <c:v>1067140</c:v>
                </c:pt>
                <c:pt idx="3">
                  <c:v>981125</c:v>
                </c:pt>
                <c:pt idx="4">
                  <c:v>2975292</c:v>
                </c:pt>
              </c:numCache>
            </c:numRef>
          </c:val>
        </c:ser>
        <c:ser>
          <c:idx val="1"/>
          <c:order val="1"/>
          <c:tx>
            <c:strRef>
              <c:f>Hoja1!$C$232</c:f>
              <c:strCache>
                <c:ptCount val="1"/>
                <c:pt idx="0">
                  <c:v>COBERTURA RECREACION  2011</c:v>
                </c:pt>
              </c:strCache>
            </c:strRef>
          </c:tx>
          <c:spPr>
            <a:gradFill>
              <a:gsLst>
                <a:gs pos="0">
                  <a:srgbClr val="000082"/>
                </a:gs>
                <a:gs pos="30000">
                  <a:srgbClr val="66008F"/>
                </a:gs>
                <a:gs pos="64999">
                  <a:srgbClr val="BA0066"/>
                </a:gs>
                <a:gs pos="89999">
                  <a:srgbClr val="FF0000"/>
                </a:gs>
                <a:gs pos="100000">
                  <a:srgbClr val="FF8200"/>
                </a:gs>
              </a:gsLst>
              <a:lin ang="5400000" scaled="0"/>
            </a:gradFill>
          </c:spPr>
          <c:invertIfNegative val="0"/>
          <c:cat>
            <c:strRef>
              <c:f>Hoja1!$D$230:$H$230</c:f>
              <c:strCache>
                <c:ptCount val="5"/>
                <c:pt idx="0">
                  <c:v>A</c:v>
                </c:pt>
                <c:pt idx="1">
                  <c:v>B</c:v>
                </c:pt>
                <c:pt idx="2">
                  <c:v>C</c:v>
                </c:pt>
                <c:pt idx="3">
                  <c:v>D-No afiliado</c:v>
                </c:pt>
                <c:pt idx="4">
                  <c:v>Empresas</c:v>
                </c:pt>
              </c:strCache>
            </c:strRef>
          </c:cat>
          <c:val>
            <c:numRef>
              <c:f>Hoja1!$D$232:$H$232</c:f>
              <c:numCache>
                <c:formatCode>_(* #,##0_);_(* \(#,##0\);_(* "-"??_);_(@_)</c:formatCode>
                <c:ptCount val="5"/>
                <c:pt idx="0">
                  <c:v>2564363.8989828057</c:v>
                </c:pt>
                <c:pt idx="1">
                  <c:v>1304460.6147179028</c:v>
                </c:pt>
                <c:pt idx="2">
                  <c:v>1279624.4425325731</c:v>
                </c:pt>
                <c:pt idx="3">
                  <c:v>1588977.4584680647</c:v>
                </c:pt>
                <c:pt idx="4">
                  <c:v>3003216.2170166019</c:v>
                </c:pt>
              </c:numCache>
            </c:numRef>
          </c:val>
        </c:ser>
        <c:dLbls>
          <c:showLegendKey val="0"/>
          <c:showVal val="0"/>
          <c:showCatName val="0"/>
          <c:showSerName val="0"/>
          <c:showPercent val="0"/>
          <c:showBubbleSize val="0"/>
        </c:dLbls>
        <c:gapWidth val="150"/>
        <c:shape val="box"/>
        <c:axId val="103272832"/>
        <c:axId val="103274368"/>
        <c:axId val="0"/>
      </c:bar3DChart>
      <c:catAx>
        <c:axId val="103272832"/>
        <c:scaling>
          <c:orientation val="minMax"/>
        </c:scaling>
        <c:delete val="0"/>
        <c:axPos val="b"/>
        <c:majorTickMark val="none"/>
        <c:minorTickMark val="none"/>
        <c:tickLblPos val="nextTo"/>
        <c:txPr>
          <a:bodyPr/>
          <a:lstStyle/>
          <a:p>
            <a:pPr>
              <a:defRPr lang="es-CO" sz="800" baseline="0"/>
            </a:pPr>
            <a:endParaRPr lang="es-CO"/>
          </a:p>
        </c:txPr>
        <c:crossAx val="103274368"/>
        <c:crosses val="autoZero"/>
        <c:auto val="1"/>
        <c:lblAlgn val="ctr"/>
        <c:lblOffset val="100"/>
        <c:noMultiLvlLbl val="0"/>
      </c:catAx>
      <c:valAx>
        <c:axId val="103274368"/>
        <c:scaling>
          <c:orientation val="minMax"/>
        </c:scaling>
        <c:delete val="0"/>
        <c:axPos val="l"/>
        <c:majorGridlines/>
        <c:numFmt formatCode="_(* #,##0_);_(* \(#,##0\);_(* &quot;-&quot;??_);_(@_)" sourceLinked="1"/>
        <c:majorTickMark val="none"/>
        <c:minorTickMark val="none"/>
        <c:tickLblPos val="nextTo"/>
        <c:txPr>
          <a:bodyPr/>
          <a:lstStyle/>
          <a:p>
            <a:pPr>
              <a:defRPr lang="es-CO"/>
            </a:pPr>
            <a:endParaRPr lang="es-CO"/>
          </a:p>
        </c:txPr>
        <c:crossAx val="103272832"/>
        <c:crosses val="autoZero"/>
        <c:crossBetween val="between"/>
      </c:valAx>
    </c:plotArea>
    <c:legend>
      <c:legendPos val="b"/>
      <c:layout>
        <c:manualLayout>
          <c:xMode val="edge"/>
          <c:yMode val="edge"/>
          <c:x val="0.15698011886445368"/>
          <c:y val="0.8818503166817897"/>
          <c:w val="0.81119920354783392"/>
          <c:h val="0.10317322130455772"/>
        </c:manualLayout>
      </c:layout>
      <c:overlay val="0"/>
      <c:txPr>
        <a:bodyPr/>
        <a:lstStyle/>
        <a:p>
          <a:pPr>
            <a:defRPr lang="es-CO" sz="800" baseline="0"/>
          </a:pPr>
          <a:endParaRPr lang="es-CO"/>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spPr/>
              <c:txPr>
                <a:bodyPr/>
                <a:lstStyle/>
                <a:p>
                  <a:pPr>
                    <a:defRPr lang="es-CO" baseline="0"/>
                  </a:pPr>
                  <a:endParaRPr lang="es-CO"/>
                </a:p>
              </c:txPr>
              <c:showLegendKey val="0"/>
              <c:showVal val="1"/>
              <c:showCatName val="0"/>
              <c:showSerName val="0"/>
              <c:showPercent val="0"/>
              <c:showBubbleSize val="0"/>
            </c:dLbl>
            <c:dLbl>
              <c:idx val="1"/>
              <c:layout>
                <c:manualLayout>
                  <c:x val="1.6666666666666701E-2"/>
                  <c:y val="-2.7777777777777964E-2"/>
                </c:manualLayout>
              </c:layout>
              <c:showLegendKey val="0"/>
              <c:showVal val="1"/>
              <c:showCatName val="0"/>
              <c:showSerName val="0"/>
              <c:showPercent val="0"/>
              <c:showBubbleSize val="0"/>
            </c:dLbl>
            <c:dLbl>
              <c:idx val="2"/>
              <c:layout>
                <c:manualLayout>
                  <c:x val="2.2222222222222251E-2"/>
                  <c:y val="-2.3148148148148147E-2"/>
                </c:manualLayout>
              </c:layout>
              <c:showLegendKey val="0"/>
              <c:showVal val="1"/>
              <c:showCatName val="0"/>
              <c:showSerName val="0"/>
              <c:showPercent val="0"/>
              <c:showBubbleSize val="0"/>
            </c:dLbl>
            <c:dLbl>
              <c:idx val="3"/>
              <c:layout>
                <c:manualLayout>
                  <c:x val="8.3333333333332638E-3"/>
                  <c:y val="-4.6296296296296474E-2"/>
                </c:manualLayout>
              </c:layout>
              <c:showLegendKey val="0"/>
              <c:showVal val="1"/>
              <c:showCatName val="0"/>
              <c:showSerName val="0"/>
              <c:showPercent val="0"/>
              <c:showBubbleSize val="0"/>
            </c:dLbl>
            <c:txPr>
              <a:bodyPr/>
              <a:lstStyle/>
              <a:p>
                <a:pPr>
                  <a:defRPr lang="es-CO"/>
                </a:pPr>
                <a:endParaRPr lang="es-CO"/>
              </a:p>
            </c:txPr>
            <c:showLegendKey val="0"/>
            <c:showVal val="1"/>
            <c:showCatName val="0"/>
            <c:showSerName val="0"/>
            <c:showPercent val="0"/>
            <c:showBubbleSize val="0"/>
            <c:showLeaderLines val="0"/>
          </c:dLbls>
          <c:cat>
            <c:strRef>
              <c:f>'educacion formal'!$AO$2:$AO$5</c:f>
              <c:strCache>
                <c:ptCount val="4"/>
                <c:pt idx="0">
                  <c:v>A</c:v>
                </c:pt>
                <c:pt idx="1">
                  <c:v>B</c:v>
                </c:pt>
                <c:pt idx="2">
                  <c:v>C</c:v>
                </c:pt>
                <c:pt idx="3">
                  <c:v>D</c:v>
                </c:pt>
              </c:strCache>
            </c:strRef>
          </c:cat>
          <c:val>
            <c:numRef>
              <c:f>'educacion formal'!$AP$2:$AP$5</c:f>
              <c:numCache>
                <c:formatCode>_(* #,##0_);_(* \(#,##0\);_(* "-"??_);_(@_)</c:formatCode>
                <c:ptCount val="4"/>
                <c:pt idx="0">
                  <c:v>518</c:v>
                </c:pt>
                <c:pt idx="1">
                  <c:v>286</c:v>
                </c:pt>
                <c:pt idx="2">
                  <c:v>58</c:v>
                </c:pt>
                <c:pt idx="3">
                  <c:v>487</c:v>
                </c:pt>
              </c:numCache>
            </c:numRef>
          </c:val>
        </c:ser>
        <c:dLbls>
          <c:showLegendKey val="0"/>
          <c:showVal val="0"/>
          <c:showCatName val="0"/>
          <c:showSerName val="0"/>
          <c:showPercent val="0"/>
          <c:showBubbleSize val="0"/>
        </c:dLbls>
        <c:gapWidth val="150"/>
        <c:shape val="cylinder"/>
        <c:axId val="105335424"/>
        <c:axId val="105341312"/>
        <c:axId val="0"/>
      </c:bar3DChart>
      <c:catAx>
        <c:axId val="105335424"/>
        <c:scaling>
          <c:orientation val="minMax"/>
        </c:scaling>
        <c:delete val="0"/>
        <c:axPos val="b"/>
        <c:majorTickMark val="out"/>
        <c:minorTickMark val="none"/>
        <c:tickLblPos val="nextTo"/>
        <c:txPr>
          <a:bodyPr/>
          <a:lstStyle/>
          <a:p>
            <a:pPr>
              <a:defRPr lang="es-CO"/>
            </a:pPr>
            <a:endParaRPr lang="es-CO"/>
          </a:p>
        </c:txPr>
        <c:crossAx val="105341312"/>
        <c:crosses val="autoZero"/>
        <c:auto val="1"/>
        <c:lblAlgn val="ctr"/>
        <c:lblOffset val="100"/>
        <c:noMultiLvlLbl val="0"/>
      </c:catAx>
      <c:valAx>
        <c:axId val="105341312"/>
        <c:scaling>
          <c:orientation val="minMax"/>
        </c:scaling>
        <c:delete val="0"/>
        <c:axPos val="l"/>
        <c:majorGridlines/>
        <c:numFmt formatCode="_(* #,##0_);_(* \(#,##0\);_(* &quot;-&quot;??_);_(@_)" sourceLinked="1"/>
        <c:majorTickMark val="out"/>
        <c:minorTickMark val="none"/>
        <c:tickLblPos val="nextTo"/>
        <c:txPr>
          <a:bodyPr/>
          <a:lstStyle/>
          <a:p>
            <a:pPr>
              <a:defRPr lang="es-CO"/>
            </a:pPr>
            <a:endParaRPr lang="es-CO"/>
          </a:p>
        </c:txPr>
        <c:crossAx val="10533542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1"/>
              <c:layout>
                <c:manualLayout>
                  <c:x val="1.3888888888889003E-2"/>
                  <c:y val="-5.5555555555555455E-2"/>
                </c:manualLayout>
              </c:layout>
              <c:showLegendKey val="0"/>
              <c:showVal val="1"/>
              <c:showCatName val="0"/>
              <c:showSerName val="0"/>
              <c:showPercent val="0"/>
              <c:showBubbleSize val="0"/>
            </c:dLbl>
            <c:dLbl>
              <c:idx val="2"/>
              <c:layout>
                <c:manualLayout>
                  <c:x val="1.6666666666666701E-2"/>
                  <c:y val="-9.259259259259317E-2"/>
                </c:manualLayout>
              </c:layout>
              <c:showLegendKey val="0"/>
              <c:showVal val="1"/>
              <c:showCatName val="0"/>
              <c:showSerName val="0"/>
              <c:showPercent val="0"/>
              <c:showBubbleSize val="0"/>
            </c:dLbl>
            <c:dLbl>
              <c:idx val="3"/>
              <c:layout>
                <c:manualLayout>
                  <c:x val="1.3888888888888843E-2"/>
                  <c:y val="-1.8518518518518576E-2"/>
                </c:manualLayout>
              </c:layout>
              <c:showLegendKey val="0"/>
              <c:showVal val="1"/>
              <c:showCatName val="0"/>
              <c:showSerName val="0"/>
              <c:showPercent val="0"/>
              <c:showBubbleSize val="0"/>
            </c:dLbl>
            <c:txPr>
              <a:bodyPr/>
              <a:lstStyle/>
              <a:p>
                <a:pPr>
                  <a:defRPr lang="es-CO"/>
                </a:pPr>
                <a:endParaRPr lang="es-CO"/>
              </a:p>
            </c:txPr>
            <c:showLegendKey val="0"/>
            <c:showVal val="1"/>
            <c:showCatName val="0"/>
            <c:showSerName val="0"/>
            <c:showPercent val="0"/>
            <c:showBubbleSize val="0"/>
            <c:showLeaderLines val="0"/>
          </c:dLbls>
          <c:cat>
            <c:strRef>
              <c:f>etdh!$U$2:$U$5</c:f>
              <c:strCache>
                <c:ptCount val="4"/>
                <c:pt idx="0">
                  <c:v>A</c:v>
                </c:pt>
                <c:pt idx="1">
                  <c:v>B</c:v>
                </c:pt>
                <c:pt idx="2">
                  <c:v>C</c:v>
                </c:pt>
                <c:pt idx="3">
                  <c:v>D</c:v>
                </c:pt>
              </c:strCache>
            </c:strRef>
          </c:cat>
          <c:val>
            <c:numRef>
              <c:f>etdh!$V$2:$V$5</c:f>
              <c:numCache>
                <c:formatCode>_(* #,##0_);_(* \(#,##0\);_(* "-"??_);_(@_)</c:formatCode>
                <c:ptCount val="4"/>
                <c:pt idx="0">
                  <c:v>1084</c:v>
                </c:pt>
                <c:pt idx="1">
                  <c:v>427</c:v>
                </c:pt>
                <c:pt idx="2">
                  <c:v>246</c:v>
                </c:pt>
                <c:pt idx="3">
                  <c:v>3483</c:v>
                </c:pt>
              </c:numCache>
            </c:numRef>
          </c:val>
        </c:ser>
        <c:dLbls>
          <c:showLegendKey val="0"/>
          <c:showVal val="0"/>
          <c:showCatName val="0"/>
          <c:showSerName val="0"/>
          <c:showPercent val="0"/>
          <c:showBubbleSize val="0"/>
        </c:dLbls>
        <c:gapWidth val="150"/>
        <c:shape val="cylinder"/>
        <c:axId val="105316736"/>
        <c:axId val="105318272"/>
        <c:axId val="0"/>
      </c:bar3DChart>
      <c:catAx>
        <c:axId val="105316736"/>
        <c:scaling>
          <c:orientation val="minMax"/>
        </c:scaling>
        <c:delete val="0"/>
        <c:axPos val="b"/>
        <c:majorTickMark val="out"/>
        <c:minorTickMark val="none"/>
        <c:tickLblPos val="nextTo"/>
        <c:txPr>
          <a:bodyPr/>
          <a:lstStyle/>
          <a:p>
            <a:pPr>
              <a:defRPr lang="es-CO"/>
            </a:pPr>
            <a:endParaRPr lang="es-CO"/>
          </a:p>
        </c:txPr>
        <c:crossAx val="105318272"/>
        <c:crosses val="autoZero"/>
        <c:auto val="1"/>
        <c:lblAlgn val="ctr"/>
        <c:lblOffset val="100"/>
        <c:noMultiLvlLbl val="0"/>
      </c:catAx>
      <c:valAx>
        <c:axId val="105318272"/>
        <c:scaling>
          <c:orientation val="minMax"/>
        </c:scaling>
        <c:delete val="0"/>
        <c:axPos val="l"/>
        <c:majorGridlines/>
        <c:numFmt formatCode="_(* #,##0_);_(* \(#,##0\);_(* &quot;-&quot;??_);_(@_)" sourceLinked="1"/>
        <c:majorTickMark val="out"/>
        <c:minorTickMark val="none"/>
        <c:tickLblPos val="nextTo"/>
        <c:txPr>
          <a:bodyPr/>
          <a:lstStyle/>
          <a:p>
            <a:pPr>
              <a:defRPr lang="es-CO"/>
            </a:pPr>
            <a:endParaRPr lang="es-CO"/>
          </a:p>
        </c:txPr>
        <c:crossAx val="10531673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7734935655160203"/>
          <c:y val="6.0907449578357767E-2"/>
          <c:w val="0.82265064344839889"/>
          <c:h val="0.83514673935381001"/>
        </c:manualLayout>
      </c:layout>
      <c:bar3DChart>
        <c:barDir val="col"/>
        <c:grouping val="clustered"/>
        <c:varyColors val="0"/>
        <c:ser>
          <c:idx val="0"/>
          <c:order val="0"/>
          <c:invertIfNegative val="0"/>
          <c:dLbls>
            <c:dLbl>
              <c:idx val="1"/>
              <c:layout>
                <c:manualLayout>
                  <c:x val="1.6666666666666725E-2"/>
                  <c:y val="-1.851851851851866E-2"/>
                </c:manualLayout>
              </c:layout>
              <c:showLegendKey val="0"/>
              <c:showVal val="1"/>
              <c:showCatName val="0"/>
              <c:showSerName val="0"/>
              <c:showPercent val="0"/>
              <c:showBubbleSize val="0"/>
            </c:dLbl>
            <c:dLbl>
              <c:idx val="2"/>
              <c:layout>
                <c:manualLayout>
                  <c:x val="3.0555555555555582E-2"/>
                  <c:y val="-2.3148148148148064E-2"/>
                </c:manualLayout>
              </c:layout>
              <c:showLegendKey val="0"/>
              <c:showVal val="1"/>
              <c:showCatName val="0"/>
              <c:showSerName val="0"/>
              <c:showPercent val="0"/>
              <c:showBubbleSize val="0"/>
            </c:dLbl>
            <c:txPr>
              <a:bodyPr/>
              <a:lstStyle/>
              <a:p>
                <a:pPr>
                  <a:defRPr lang="es-CO"/>
                </a:pPr>
                <a:endParaRPr lang="es-CO"/>
              </a:p>
            </c:txPr>
            <c:showLegendKey val="0"/>
            <c:showVal val="1"/>
            <c:showCatName val="0"/>
            <c:showSerName val="0"/>
            <c:showPercent val="0"/>
            <c:showBubbleSize val="0"/>
            <c:showLeaderLines val="0"/>
          </c:dLbls>
          <c:cat>
            <c:strRef>
              <c:f>'CREDITO SOCIAL'!$H$2:$H$5</c:f>
              <c:strCache>
                <c:ptCount val="4"/>
                <c:pt idx="0">
                  <c:v>A</c:v>
                </c:pt>
                <c:pt idx="1">
                  <c:v>B</c:v>
                </c:pt>
                <c:pt idx="2">
                  <c:v>C</c:v>
                </c:pt>
                <c:pt idx="3">
                  <c:v>D</c:v>
                </c:pt>
              </c:strCache>
            </c:strRef>
          </c:cat>
          <c:val>
            <c:numRef>
              <c:f>'CREDITO SOCIAL'!$I$2:$I$5</c:f>
              <c:numCache>
                <c:formatCode>_(* #,##0_);_(* \(#,##0\);_(* "-"??_);_(@_)</c:formatCode>
                <c:ptCount val="4"/>
                <c:pt idx="0">
                  <c:v>2287</c:v>
                </c:pt>
                <c:pt idx="1">
                  <c:v>423</c:v>
                </c:pt>
                <c:pt idx="2">
                  <c:v>4</c:v>
                </c:pt>
                <c:pt idx="3">
                  <c:v>0</c:v>
                </c:pt>
              </c:numCache>
            </c:numRef>
          </c:val>
        </c:ser>
        <c:dLbls>
          <c:showLegendKey val="0"/>
          <c:showVal val="0"/>
          <c:showCatName val="0"/>
          <c:showSerName val="0"/>
          <c:showPercent val="0"/>
          <c:showBubbleSize val="0"/>
        </c:dLbls>
        <c:gapWidth val="150"/>
        <c:shape val="cylinder"/>
        <c:axId val="105301120"/>
        <c:axId val="105302656"/>
        <c:axId val="0"/>
      </c:bar3DChart>
      <c:catAx>
        <c:axId val="105301120"/>
        <c:scaling>
          <c:orientation val="minMax"/>
        </c:scaling>
        <c:delete val="0"/>
        <c:axPos val="b"/>
        <c:majorTickMark val="out"/>
        <c:minorTickMark val="none"/>
        <c:tickLblPos val="nextTo"/>
        <c:txPr>
          <a:bodyPr/>
          <a:lstStyle/>
          <a:p>
            <a:pPr>
              <a:defRPr lang="es-CO"/>
            </a:pPr>
            <a:endParaRPr lang="es-CO"/>
          </a:p>
        </c:txPr>
        <c:crossAx val="105302656"/>
        <c:crosses val="autoZero"/>
        <c:auto val="1"/>
        <c:lblAlgn val="ctr"/>
        <c:lblOffset val="100"/>
        <c:noMultiLvlLbl val="0"/>
      </c:catAx>
      <c:valAx>
        <c:axId val="105302656"/>
        <c:scaling>
          <c:orientation val="minMax"/>
        </c:scaling>
        <c:delete val="0"/>
        <c:axPos val="l"/>
        <c:majorGridlines/>
        <c:numFmt formatCode="_(* #,##0_);_(* \(#,##0\);_(* &quot;-&quot;??_);_(@_)" sourceLinked="1"/>
        <c:majorTickMark val="out"/>
        <c:minorTickMark val="none"/>
        <c:tickLblPos val="nextTo"/>
        <c:txPr>
          <a:bodyPr/>
          <a:lstStyle/>
          <a:p>
            <a:pPr>
              <a:defRPr lang="es-CO"/>
            </a:pPr>
            <a:endParaRPr lang="es-CO"/>
          </a:p>
        </c:txPr>
        <c:crossAx val="10530112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'2010'!$J$32</c:f>
              <c:strCache>
                <c:ptCount val="1"/>
                <c:pt idx="0">
                  <c:v>Año 2010</c:v>
                </c:pt>
              </c:strCache>
            </c:strRef>
          </c:tx>
          <c:spPr>
            <a:solidFill>
              <a:srgbClr val="FFFF00"/>
            </a:solidFill>
          </c:spPr>
          <c:invertIfNegative val="0"/>
          <c:dLbls>
            <c:dLbl>
              <c:idx val="1"/>
              <c:layout>
                <c:manualLayout>
                  <c:x val="-9.0850262600181246E-3"/>
                  <c:y val="0"/>
                </c:manualLayout>
              </c:layout>
              <c:showLegendKey val="0"/>
              <c:showVal val="1"/>
              <c:showCatName val="0"/>
              <c:showSerName val="0"/>
              <c:showPercent val="0"/>
              <c:showBubbleSize val="0"/>
            </c:dLbl>
            <c:txPr>
              <a:bodyPr/>
              <a:lstStyle/>
              <a:p>
                <a:pPr>
                  <a:defRPr lang="es-ES" sz="1200" baseline="0"/>
                </a:pPr>
                <a:endParaRPr lang="es-CO"/>
              </a:p>
            </c:txPr>
            <c:showLegendKey val="0"/>
            <c:showVal val="1"/>
            <c:showCatName val="0"/>
            <c:showSerName val="0"/>
            <c:showPercent val="0"/>
            <c:showBubbleSize val="0"/>
            <c:showLeaderLines val="0"/>
          </c:dLbls>
          <c:cat>
            <c:strRef>
              <c:f>'2010'!$K$31:$N$31</c:f>
              <c:strCache>
                <c:ptCount val="4"/>
                <c:pt idx="0">
                  <c:v>Categoría A</c:v>
                </c:pt>
                <c:pt idx="1">
                  <c:v>Categoría B</c:v>
                </c:pt>
                <c:pt idx="2">
                  <c:v>Categoría C</c:v>
                </c:pt>
                <c:pt idx="3">
                  <c:v>Categoría D</c:v>
                </c:pt>
              </c:strCache>
            </c:strRef>
          </c:cat>
          <c:val>
            <c:numRef>
              <c:f>'2010'!$K$32:$N$32</c:f>
              <c:numCache>
                <c:formatCode>#,##0</c:formatCode>
                <c:ptCount val="4"/>
                <c:pt idx="0">
                  <c:v>221876</c:v>
                </c:pt>
                <c:pt idx="1">
                  <c:v>117629</c:v>
                </c:pt>
                <c:pt idx="2">
                  <c:v>75002</c:v>
                </c:pt>
                <c:pt idx="3">
                  <c:v>35034</c:v>
                </c:pt>
              </c:numCache>
            </c:numRef>
          </c:val>
        </c:ser>
        <c:ser>
          <c:idx val="1"/>
          <c:order val="1"/>
          <c:tx>
            <c:strRef>
              <c:f>'2010'!$J$33</c:f>
              <c:strCache>
                <c:ptCount val="1"/>
                <c:pt idx="0">
                  <c:v>Año 2011</c:v>
                </c:pt>
              </c:strCache>
            </c:strRef>
          </c:tx>
          <c:spPr>
            <a:solidFill>
              <a:srgbClr val="0070C0"/>
            </a:solidFill>
            <a:effectLst>
              <a:outerShdw blurRad="50800" dist="50800" dir="5400000" algn="ctr" rotWithShape="0">
                <a:schemeClr val="accent3">
                  <a:lumMod val="60000"/>
                  <a:lumOff val="40000"/>
                </a:schemeClr>
              </a:outerShdw>
            </a:effectLst>
          </c:spPr>
          <c:invertIfNegative val="1"/>
          <c:dLbls>
            <c:dLbl>
              <c:idx val="1"/>
              <c:layout>
                <c:manualLayout>
                  <c:x val="4.1791120796082895E-2"/>
                  <c:y val="-3.3461682158283852E-3"/>
                </c:manualLayout>
              </c:layout>
              <c:showLegendKey val="0"/>
              <c:showVal val="1"/>
              <c:showCatName val="0"/>
              <c:showSerName val="0"/>
              <c:showPercent val="0"/>
              <c:showBubbleSize val="0"/>
            </c:dLbl>
            <c:dLbl>
              <c:idx val="3"/>
              <c:layout>
                <c:manualLayout>
                  <c:x val="3.4523099788068556E-2"/>
                  <c:y val="-2.6769345726627633E-2"/>
                </c:manualLayout>
              </c:layout>
              <c:showLegendKey val="0"/>
              <c:showVal val="1"/>
              <c:showCatName val="0"/>
              <c:showSerName val="0"/>
              <c:showPercent val="0"/>
              <c:showBubbleSize val="0"/>
            </c:dLbl>
            <c:txPr>
              <a:bodyPr/>
              <a:lstStyle/>
              <a:p>
                <a:pPr>
                  <a:defRPr lang="es-ES" sz="1200" baseline="0"/>
                </a:pPr>
                <a:endParaRPr lang="es-CO"/>
              </a:p>
            </c:txPr>
            <c:showLegendKey val="0"/>
            <c:showVal val="1"/>
            <c:showCatName val="0"/>
            <c:showSerName val="0"/>
            <c:showPercent val="0"/>
            <c:showBubbleSize val="0"/>
            <c:showLeaderLines val="0"/>
          </c:dLbls>
          <c:cat>
            <c:strRef>
              <c:f>'2010'!$K$31:$N$31</c:f>
              <c:strCache>
                <c:ptCount val="4"/>
                <c:pt idx="0">
                  <c:v>Categoría A</c:v>
                </c:pt>
                <c:pt idx="1">
                  <c:v>Categoría B</c:v>
                </c:pt>
                <c:pt idx="2">
                  <c:v>Categoría C</c:v>
                </c:pt>
                <c:pt idx="3">
                  <c:v>Categoría D</c:v>
                </c:pt>
              </c:strCache>
            </c:strRef>
          </c:cat>
          <c:val>
            <c:numRef>
              <c:f>'2010'!$K$33:$N$33</c:f>
              <c:numCache>
                <c:formatCode>#,##0</c:formatCode>
                <c:ptCount val="4"/>
                <c:pt idx="0">
                  <c:v>267875</c:v>
                </c:pt>
                <c:pt idx="1">
                  <c:v>132466</c:v>
                </c:pt>
                <c:pt idx="2">
                  <c:v>47646</c:v>
                </c:pt>
                <c:pt idx="3">
                  <c:v>33725</c:v>
                </c:pt>
              </c:numCache>
            </c:numRef>
          </c:val>
          <c:extLst>
            <c:ext xmlns:c14="http://schemas.microsoft.com/office/drawing/2007/8/2/chart" uri="{6F2FDCE9-48DA-4B69-8628-5D25D57E5C99}">
              <c14:invertSolidFillFmt>
                <c14:spPr xmlns:c14="http://schemas.microsoft.com/office/drawing/2007/8/2/chart">
                  <a:solidFill>
                    <a:srgbClr val="FFFFFF"/>
                  </a:solidFill>
                  <a:effectLst>
                    <a:outerShdw blurRad="50800" dist="50800" dir="5400000" algn="ctr" rotWithShape="0">
                      <a:schemeClr val="accent3">
                        <a:lumMod val="60000"/>
                        <a:lumOff val="40000"/>
                      </a:schemeClr>
                    </a:outerShdw>
                  </a:effectLst>
                </c14:spPr>
              </c14:invertSolidFillFmt>
            </c:ext>
          </c:extLst>
        </c:ser>
        <c:dLbls>
          <c:showLegendKey val="0"/>
          <c:showVal val="0"/>
          <c:showCatName val="0"/>
          <c:showSerName val="0"/>
          <c:showPercent val="0"/>
          <c:showBubbleSize val="0"/>
        </c:dLbls>
        <c:gapWidth val="150"/>
        <c:shape val="cylinder"/>
        <c:axId val="105189376"/>
        <c:axId val="105190912"/>
        <c:axId val="0"/>
      </c:bar3DChart>
      <c:catAx>
        <c:axId val="105189376"/>
        <c:scaling>
          <c:orientation val="minMax"/>
        </c:scaling>
        <c:delete val="0"/>
        <c:axPos val="b"/>
        <c:majorTickMark val="out"/>
        <c:minorTickMark val="none"/>
        <c:tickLblPos val="nextTo"/>
        <c:txPr>
          <a:bodyPr/>
          <a:lstStyle/>
          <a:p>
            <a:pPr>
              <a:defRPr lang="es-ES" sz="800" baseline="0"/>
            </a:pPr>
            <a:endParaRPr lang="es-CO"/>
          </a:p>
        </c:txPr>
        <c:crossAx val="105190912"/>
        <c:crosses val="autoZero"/>
        <c:auto val="1"/>
        <c:lblAlgn val="ctr"/>
        <c:lblOffset val="100"/>
        <c:noMultiLvlLbl val="0"/>
      </c:catAx>
      <c:valAx>
        <c:axId val="105190912"/>
        <c:scaling>
          <c:orientation val="minMax"/>
        </c:scaling>
        <c:delete val="0"/>
        <c:axPos val="l"/>
        <c:majorGridlines/>
        <c:numFmt formatCode="#,##0" sourceLinked="1"/>
        <c:majorTickMark val="out"/>
        <c:minorTickMark val="none"/>
        <c:tickLblPos val="nextTo"/>
        <c:txPr>
          <a:bodyPr/>
          <a:lstStyle/>
          <a:p>
            <a:pPr>
              <a:defRPr lang="es-ES" sz="800" baseline="0"/>
            </a:pPr>
            <a:endParaRPr lang="es-CO"/>
          </a:p>
        </c:txPr>
        <c:crossAx val="105189376"/>
        <c:crosses val="autoZero"/>
        <c:crossBetween val="between"/>
      </c:valAx>
    </c:plotArea>
    <c:legend>
      <c:legendPos val="b"/>
      <c:layout/>
      <c:overlay val="0"/>
      <c:txPr>
        <a:bodyPr/>
        <a:lstStyle/>
        <a:p>
          <a:pPr>
            <a:defRPr lang="es-ES" sz="800" baseline="0"/>
          </a:pPr>
          <a:endParaRPr lang="es-CO"/>
        </a:p>
      </c:txPr>
    </c:legend>
    <c:plotVisOnly val="1"/>
    <c:dispBlanksAs val="gap"/>
    <c:showDLblsOverMax val="0"/>
  </c:chart>
  <c:txPr>
    <a:bodyPr/>
    <a:lstStyle/>
    <a:p>
      <a:pPr>
        <a:defRPr sz="1400"/>
      </a:pPr>
      <a:endParaRPr lang="es-C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'2010'!$J$20</c:f>
              <c:strCache>
                <c:ptCount val="1"/>
                <c:pt idx="0">
                  <c:v>Año 2010</c:v>
                </c:pt>
              </c:strCache>
            </c:strRef>
          </c:tx>
          <c:spPr>
            <a:solidFill>
              <a:srgbClr val="C00000"/>
            </a:solidFill>
          </c:spPr>
          <c:invertIfNegative val="0"/>
          <c:dLbls>
            <c:dLbl>
              <c:idx val="0"/>
              <c:layout>
                <c:manualLayout>
                  <c:x val="3.8624340877144118E-3"/>
                  <c:y val="-2.1495876007725522E-2"/>
                </c:manualLayout>
              </c:layout>
              <c:showLegendKey val="0"/>
              <c:showVal val="1"/>
              <c:showCatName val="0"/>
              <c:showSerName val="0"/>
              <c:showPercent val="0"/>
              <c:showBubbleSize val="0"/>
            </c:dLbl>
            <c:dLbl>
              <c:idx val="1"/>
              <c:layout>
                <c:manualLayout>
                  <c:x val="9.6560852192862229E-3"/>
                  <c:y val="-1.7913230006437415E-2"/>
                </c:manualLayout>
              </c:layout>
              <c:showLegendKey val="0"/>
              <c:showVal val="1"/>
              <c:showCatName val="0"/>
              <c:showSerName val="0"/>
              <c:showPercent val="0"/>
              <c:showBubbleSize val="0"/>
            </c:dLbl>
            <c:txPr>
              <a:bodyPr/>
              <a:lstStyle/>
              <a:p>
                <a:pPr>
                  <a:defRPr lang="es-ES" sz="1200" b="1" baseline="0"/>
                </a:pPr>
                <a:endParaRPr lang="es-CO"/>
              </a:p>
            </c:txPr>
            <c:showLegendKey val="0"/>
            <c:showVal val="1"/>
            <c:showCatName val="0"/>
            <c:showSerName val="0"/>
            <c:showPercent val="0"/>
            <c:showBubbleSize val="0"/>
            <c:showLeaderLines val="0"/>
          </c:dLbls>
          <c:cat>
            <c:strRef>
              <c:f>'2010'!$K$19:$L$19</c:f>
              <c:strCache>
                <c:ptCount val="2"/>
                <c:pt idx="0">
                  <c:v>Categoría C</c:v>
                </c:pt>
                <c:pt idx="1">
                  <c:v>Categoría D</c:v>
                </c:pt>
              </c:strCache>
            </c:strRef>
          </c:cat>
          <c:val>
            <c:numRef>
              <c:f>'2010'!$K$20:$L$20</c:f>
              <c:numCache>
                <c:formatCode>#,##0</c:formatCode>
                <c:ptCount val="2"/>
                <c:pt idx="0">
                  <c:v>28588</c:v>
                </c:pt>
                <c:pt idx="1">
                  <c:v>14696</c:v>
                </c:pt>
              </c:numCache>
            </c:numRef>
          </c:val>
        </c:ser>
        <c:ser>
          <c:idx val="1"/>
          <c:order val="1"/>
          <c:tx>
            <c:strRef>
              <c:f>'2010'!$J$21</c:f>
              <c:strCache>
                <c:ptCount val="1"/>
                <c:pt idx="0">
                  <c:v>Año 2011</c:v>
                </c:pt>
              </c:strCache>
            </c:strRef>
          </c:tx>
          <c:spPr>
            <a:solidFill>
              <a:srgbClr val="00CC00"/>
            </a:solidFill>
          </c:spPr>
          <c:invertIfNegative val="0"/>
          <c:dLbls>
            <c:dLbl>
              <c:idx val="0"/>
              <c:layout>
                <c:manualLayout>
                  <c:x val="3.6693123833286399E-2"/>
                  <c:y val="-2.1495876007725546E-2"/>
                </c:manualLayout>
              </c:layout>
              <c:showLegendKey val="0"/>
              <c:showVal val="1"/>
              <c:showCatName val="0"/>
              <c:showSerName val="0"/>
              <c:showPercent val="0"/>
              <c:showBubbleSize val="0"/>
            </c:dLbl>
            <c:dLbl>
              <c:idx val="1"/>
              <c:layout>
                <c:manualLayout>
                  <c:x val="2.3174604526286145E-2"/>
                  <c:y val="-2.8661168010300012E-2"/>
                </c:manualLayout>
              </c:layout>
              <c:showLegendKey val="0"/>
              <c:showVal val="1"/>
              <c:showCatName val="0"/>
              <c:showSerName val="0"/>
              <c:showPercent val="0"/>
              <c:showBubbleSize val="0"/>
            </c:dLbl>
            <c:txPr>
              <a:bodyPr/>
              <a:lstStyle/>
              <a:p>
                <a:pPr>
                  <a:defRPr lang="es-ES" sz="1200" b="1" baseline="0"/>
                </a:pPr>
                <a:endParaRPr lang="es-CO"/>
              </a:p>
            </c:txPr>
            <c:showLegendKey val="0"/>
            <c:showVal val="1"/>
            <c:showCatName val="0"/>
            <c:showSerName val="0"/>
            <c:showPercent val="0"/>
            <c:showBubbleSize val="0"/>
            <c:showLeaderLines val="0"/>
          </c:dLbls>
          <c:cat>
            <c:strRef>
              <c:f>'2010'!$K$19:$L$19</c:f>
              <c:strCache>
                <c:ptCount val="2"/>
                <c:pt idx="0">
                  <c:v>Categoría C</c:v>
                </c:pt>
                <c:pt idx="1">
                  <c:v>Categoría D</c:v>
                </c:pt>
              </c:strCache>
            </c:strRef>
          </c:cat>
          <c:val>
            <c:numRef>
              <c:f>'2010'!$K$21:$L$21</c:f>
              <c:numCache>
                <c:formatCode>#,##0</c:formatCode>
                <c:ptCount val="2"/>
                <c:pt idx="0">
                  <c:v>30382</c:v>
                </c:pt>
                <c:pt idx="1">
                  <c:v>15145</c:v>
                </c:pt>
              </c:numCache>
            </c:numRef>
          </c:val>
        </c:ser>
        <c:dLbls>
          <c:showLegendKey val="0"/>
          <c:showVal val="0"/>
          <c:showCatName val="0"/>
          <c:showSerName val="0"/>
          <c:showPercent val="0"/>
          <c:showBubbleSize val="0"/>
        </c:dLbls>
        <c:gapWidth val="150"/>
        <c:shape val="cylinder"/>
        <c:axId val="107166336"/>
        <c:axId val="107180416"/>
        <c:axId val="0"/>
      </c:bar3DChart>
      <c:catAx>
        <c:axId val="107166336"/>
        <c:scaling>
          <c:orientation val="minMax"/>
        </c:scaling>
        <c:delete val="0"/>
        <c:axPos val="b"/>
        <c:majorTickMark val="out"/>
        <c:minorTickMark val="none"/>
        <c:tickLblPos val="nextTo"/>
        <c:txPr>
          <a:bodyPr/>
          <a:lstStyle/>
          <a:p>
            <a:pPr>
              <a:defRPr lang="es-ES"/>
            </a:pPr>
            <a:endParaRPr lang="es-CO"/>
          </a:p>
        </c:txPr>
        <c:crossAx val="107180416"/>
        <c:crosses val="autoZero"/>
        <c:auto val="1"/>
        <c:lblAlgn val="ctr"/>
        <c:lblOffset val="100"/>
        <c:noMultiLvlLbl val="0"/>
      </c:catAx>
      <c:valAx>
        <c:axId val="107180416"/>
        <c:scaling>
          <c:orientation val="minMax"/>
        </c:scaling>
        <c:delete val="0"/>
        <c:axPos val="l"/>
        <c:majorGridlines/>
        <c:numFmt formatCode="#,##0" sourceLinked="1"/>
        <c:majorTickMark val="out"/>
        <c:minorTickMark val="none"/>
        <c:tickLblPos val="nextTo"/>
        <c:txPr>
          <a:bodyPr/>
          <a:lstStyle/>
          <a:p>
            <a:pPr>
              <a:defRPr lang="es-ES"/>
            </a:pPr>
            <a:endParaRPr lang="es-CO"/>
          </a:p>
        </c:txPr>
        <c:crossAx val="107166336"/>
        <c:crosses val="autoZero"/>
        <c:crossBetween val="between"/>
      </c:valAx>
    </c:plotArea>
    <c:legend>
      <c:legendPos val="b"/>
      <c:layout/>
      <c:overlay val="0"/>
      <c:txPr>
        <a:bodyPr/>
        <a:lstStyle/>
        <a:p>
          <a:pPr>
            <a:defRPr lang="es-ES" sz="800" baseline="0"/>
          </a:pPr>
          <a:endParaRPr lang="es-CO"/>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'2010'!$J$10</c:f>
              <c:strCache>
                <c:ptCount val="1"/>
                <c:pt idx="0">
                  <c:v>Año 2010</c:v>
                </c:pt>
              </c:strCache>
            </c:strRef>
          </c:tx>
          <c:spPr>
            <a:solidFill>
              <a:srgbClr val="0070C0"/>
            </a:solidFill>
          </c:spPr>
          <c:invertIfNegative val="0"/>
          <c:dLbls>
            <c:dLbl>
              <c:idx val="0"/>
              <c:layout>
                <c:manualLayout>
                  <c:x val="6.788866259334757E-3"/>
                  <c:y val="-5.4708870652598933E-2"/>
                </c:manualLayout>
              </c:layout>
              <c:showLegendKey val="0"/>
              <c:showVal val="1"/>
              <c:showCatName val="0"/>
              <c:showSerName val="0"/>
              <c:showPercent val="0"/>
              <c:showBubbleSize val="0"/>
            </c:dLbl>
            <c:dLbl>
              <c:idx val="1"/>
              <c:layout>
                <c:manualLayout>
                  <c:x val="0"/>
                  <c:y val="-7.0339976553342135E-2"/>
                </c:manualLayout>
              </c:layout>
              <c:showLegendKey val="0"/>
              <c:showVal val="1"/>
              <c:showCatName val="0"/>
              <c:showSerName val="0"/>
              <c:showPercent val="0"/>
              <c:showBubbleSize val="0"/>
            </c:dLbl>
            <c:txPr>
              <a:bodyPr/>
              <a:lstStyle/>
              <a:p>
                <a:pPr>
                  <a:defRPr lang="es-ES" sz="1200" b="1" baseline="0"/>
                </a:pPr>
                <a:endParaRPr lang="es-CO"/>
              </a:p>
            </c:txPr>
            <c:showLegendKey val="0"/>
            <c:showVal val="1"/>
            <c:showCatName val="0"/>
            <c:showSerName val="0"/>
            <c:showPercent val="0"/>
            <c:showBubbleSize val="0"/>
            <c:showLeaderLines val="0"/>
          </c:dLbls>
          <c:cat>
            <c:strRef>
              <c:f>'2010'!$K$9:$L$9</c:f>
              <c:strCache>
                <c:ptCount val="2"/>
                <c:pt idx="0">
                  <c:v>Categoría C</c:v>
                </c:pt>
                <c:pt idx="1">
                  <c:v>Categoría D</c:v>
                </c:pt>
              </c:strCache>
            </c:strRef>
          </c:cat>
          <c:val>
            <c:numRef>
              <c:f>'2010'!$K$10:$L$10</c:f>
              <c:numCache>
                <c:formatCode>#,##0</c:formatCode>
                <c:ptCount val="2"/>
                <c:pt idx="0">
                  <c:v>50552</c:v>
                </c:pt>
                <c:pt idx="1">
                  <c:v>19409</c:v>
                </c:pt>
              </c:numCache>
            </c:numRef>
          </c:val>
        </c:ser>
        <c:ser>
          <c:idx val="1"/>
          <c:order val="1"/>
          <c:tx>
            <c:strRef>
              <c:f>'2010'!$J$11</c:f>
              <c:strCache>
                <c:ptCount val="1"/>
                <c:pt idx="0">
                  <c:v>Año 2011</c:v>
                </c:pt>
              </c:strCache>
            </c:strRef>
          </c:tx>
          <c:spPr>
            <a:solidFill>
              <a:srgbClr val="FFC000"/>
            </a:solidFill>
          </c:spPr>
          <c:invertIfNegative val="0"/>
          <c:dLbls>
            <c:dLbl>
              <c:idx val="0"/>
              <c:layout>
                <c:manualLayout>
                  <c:x val="3.5093627553175494E-2"/>
                  <c:y val="-3.1262211801484946E-2"/>
                </c:manualLayout>
              </c:layout>
              <c:showLegendKey val="0"/>
              <c:showVal val="1"/>
              <c:showCatName val="0"/>
              <c:showSerName val="0"/>
              <c:showPercent val="0"/>
              <c:showBubbleSize val="0"/>
            </c:dLbl>
            <c:dLbl>
              <c:idx val="1"/>
              <c:layout>
                <c:manualLayout>
                  <c:x val="4.4418072995458122E-2"/>
                  <c:y val="-4.9083518721942013E-2"/>
                </c:manualLayout>
              </c:layout>
              <c:showLegendKey val="0"/>
              <c:showVal val="1"/>
              <c:showCatName val="0"/>
              <c:showSerName val="0"/>
              <c:showPercent val="0"/>
              <c:showBubbleSize val="0"/>
            </c:dLbl>
            <c:txPr>
              <a:bodyPr/>
              <a:lstStyle/>
              <a:p>
                <a:pPr>
                  <a:defRPr lang="es-ES" sz="1200" b="1" baseline="0"/>
                </a:pPr>
                <a:endParaRPr lang="es-CO"/>
              </a:p>
            </c:txPr>
            <c:showLegendKey val="0"/>
            <c:showVal val="1"/>
            <c:showCatName val="0"/>
            <c:showSerName val="0"/>
            <c:showPercent val="0"/>
            <c:showBubbleSize val="0"/>
            <c:showLeaderLines val="0"/>
          </c:dLbls>
          <c:cat>
            <c:strRef>
              <c:f>'2010'!$K$9:$L$9</c:f>
              <c:strCache>
                <c:ptCount val="2"/>
                <c:pt idx="0">
                  <c:v>Categoría C</c:v>
                </c:pt>
                <c:pt idx="1">
                  <c:v>Categoría D</c:v>
                </c:pt>
              </c:strCache>
            </c:strRef>
          </c:cat>
          <c:val>
            <c:numRef>
              <c:f>'2010'!$K$11:$L$11</c:f>
              <c:numCache>
                <c:formatCode>#,##0</c:formatCode>
                <c:ptCount val="2"/>
                <c:pt idx="0">
                  <c:v>51529</c:v>
                </c:pt>
                <c:pt idx="1">
                  <c:v>20753</c:v>
                </c:pt>
              </c:numCache>
            </c:numRef>
          </c:val>
        </c:ser>
        <c:dLbls>
          <c:showLegendKey val="0"/>
          <c:showVal val="0"/>
          <c:showCatName val="0"/>
          <c:showSerName val="0"/>
          <c:showPercent val="0"/>
          <c:showBubbleSize val="0"/>
        </c:dLbls>
        <c:gapWidth val="150"/>
        <c:shape val="cylinder"/>
        <c:axId val="107247488"/>
        <c:axId val="107249024"/>
        <c:axId val="0"/>
      </c:bar3DChart>
      <c:catAx>
        <c:axId val="107247488"/>
        <c:scaling>
          <c:orientation val="minMax"/>
        </c:scaling>
        <c:delete val="0"/>
        <c:axPos val="b"/>
        <c:majorTickMark val="out"/>
        <c:minorTickMark val="none"/>
        <c:tickLblPos val="nextTo"/>
        <c:txPr>
          <a:bodyPr/>
          <a:lstStyle/>
          <a:p>
            <a:pPr>
              <a:defRPr lang="es-ES"/>
            </a:pPr>
            <a:endParaRPr lang="es-CO"/>
          </a:p>
        </c:txPr>
        <c:crossAx val="107249024"/>
        <c:crosses val="autoZero"/>
        <c:auto val="1"/>
        <c:lblAlgn val="ctr"/>
        <c:lblOffset val="100"/>
        <c:noMultiLvlLbl val="0"/>
      </c:catAx>
      <c:valAx>
        <c:axId val="107249024"/>
        <c:scaling>
          <c:orientation val="minMax"/>
        </c:scaling>
        <c:delete val="0"/>
        <c:axPos val="l"/>
        <c:majorGridlines/>
        <c:numFmt formatCode="#,##0" sourceLinked="1"/>
        <c:majorTickMark val="out"/>
        <c:minorTickMark val="none"/>
        <c:tickLblPos val="nextTo"/>
        <c:txPr>
          <a:bodyPr/>
          <a:lstStyle/>
          <a:p>
            <a:pPr>
              <a:defRPr lang="es-ES"/>
            </a:pPr>
            <a:endParaRPr lang="es-CO"/>
          </a:p>
        </c:txPr>
        <c:crossAx val="107247488"/>
        <c:crosses val="autoZero"/>
        <c:crossBetween val="between"/>
      </c:valAx>
    </c:plotArea>
    <c:legend>
      <c:legendPos val="b"/>
      <c:layout/>
      <c:overlay val="0"/>
      <c:txPr>
        <a:bodyPr/>
        <a:lstStyle/>
        <a:p>
          <a:pPr>
            <a:defRPr lang="es-ES" sz="800" baseline="0"/>
          </a:pPr>
          <a:endParaRPr lang="es-CO"/>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202846-7092-49A6-BC67-AEDB72FE692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CO"/>
        </a:p>
      </dgm:t>
    </dgm:pt>
    <dgm:pt modelId="{A3702B42-E6E7-422B-8F12-DCA4A4BA6A11}">
      <dgm:prSet phldrT="[Texto]"/>
      <dgm:spPr/>
      <dgm:t>
        <a:bodyPr/>
        <a:lstStyle/>
        <a:p>
          <a:r>
            <a:rPr lang="es-CO" dirty="0"/>
            <a:t>FASE 1: Planeación Estratégica</a:t>
          </a:r>
        </a:p>
      </dgm:t>
    </dgm:pt>
    <dgm:pt modelId="{568DBCFA-B55E-4701-A0CE-6038748006B9}" type="parTrans" cxnId="{F6A01CDC-6BDA-4D0A-94B7-789AEB0788F1}">
      <dgm:prSet/>
      <dgm:spPr/>
      <dgm:t>
        <a:bodyPr/>
        <a:lstStyle/>
        <a:p>
          <a:endParaRPr lang="es-CO"/>
        </a:p>
      </dgm:t>
    </dgm:pt>
    <dgm:pt modelId="{DDDB4469-31BD-4CC3-919B-50372C807909}" type="sibTrans" cxnId="{F6A01CDC-6BDA-4D0A-94B7-789AEB0788F1}">
      <dgm:prSet/>
      <dgm:spPr/>
      <dgm:t>
        <a:bodyPr/>
        <a:lstStyle/>
        <a:p>
          <a:endParaRPr lang="es-CO"/>
        </a:p>
      </dgm:t>
    </dgm:pt>
    <dgm:pt modelId="{46ECC5E1-786D-476C-BF5A-DB5CE01FDDE2}">
      <dgm:prSet phldrT="[Texto]" custT="1"/>
      <dgm:spPr/>
      <dgm:t>
        <a:bodyPr/>
        <a:lstStyle/>
        <a:p>
          <a:r>
            <a:rPr lang="es-CO" sz="1600" dirty="0"/>
            <a:t>Acta de Inicio</a:t>
          </a:r>
          <a:r>
            <a:rPr lang="es-CO" sz="1200" dirty="0"/>
            <a:t>	</a:t>
          </a:r>
        </a:p>
      </dgm:t>
    </dgm:pt>
    <dgm:pt modelId="{CA998216-F9AF-4D83-AE36-C8EDB0CF720A}" type="parTrans" cxnId="{A7277EE9-364D-4561-BA22-124B0C25B23A}">
      <dgm:prSet/>
      <dgm:spPr/>
      <dgm:t>
        <a:bodyPr/>
        <a:lstStyle/>
        <a:p>
          <a:endParaRPr lang="es-CO"/>
        </a:p>
      </dgm:t>
    </dgm:pt>
    <dgm:pt modelId="{253B6864-37EA-4F7B-BC23-68820A58CCF7}" type="sibTrans" cxnId="{A7277EE9-364D-4561-BA22-124B0C25B23A}">
      <dgm:prSet/>
      <dgm:spPr/>
      <dgm:t>
        <a:bodyPr/>
        <a:lstStyle/>
        <a:p>
          <a:endParaRPr lang="es-CO"/>
        </a:p>
      </dgm:t>
    </dgm:pt>
    <dgm:pt modelId="{2D84ED51-E648-4A78-97BC-D43359961747}">
      <dgm:prSet phldrT="[Texto]" custT="1"/>
      <dgm:spPr/>
      <dgm:t>
        <a:bodyPr/>
        <a:lstStyle/>
        <a:p>
          <a:r>
            <a:rPr lang="es-CO" sz="1600" dirty="0"/>
            <a:t>Análisis y presentación del  Plan de Trabajo</a:t>
          </a:r>
        </a:p>
      </dgm:t>
    </dgm:pt>
    <dgm:pt modelId="{ECBC7ABC-73F2-41CB-B84F-91EC4C0AD58C}" type="parTrans" cxnId="{7DFDA816-D2CF-4788-8867-49AC8EA5595C}">
      <dgm:prSet/>
      <dgm:spPr/>
      <dgm:t>
        <a:bodyPr/>
        <a:lstStyle/>
        <a:p>
          <a:endParaRPr lang="es-CO"/>
        </a:p>
      </dgm:t>
    </dgm:pt>
    <dgm:pt modelId="{E43E3AA6-5418-415B-BA26-8D9F2843ED1A}" type="sibTrans" cxnId="{7DFDA816-D2CF-4788-8867-49AC8EA5595C}">
      <dgm:prSet/>
      <dgm:spPr/>
      <dgm:t>
        <a:bodyPr/>
        <a:lstStyle/>
        <a:p>
          <a:endParaRPr lang="es-CO"/>
        </a:p>
      </dgm:t>
    </dgm:pt>
    <dgm:pt modelId="{D34C0DF0-27E1-4A4C-BB81-2FFF49033324}">
      <dgm:prSet phldrT="[Texto]"/>
      <dgm:spPr/>
      <dgm:t>
        <a:bodyPr/>
        <a:lstStyle/>
        <a:p>
          <a:r>
            <a:rPr lang="es-CO"/>
            <a:t>FASE 2:  Ejecución</a:t>
          </a:r>
        </a:p>
      </dgm:t>
    </dgm:pt>
    <dgm:pt modelId="{BFCB2217-524C-44B6-9596-A65D285A29C2}" type="parTrans" cxnId="{9180B8D2-FB9F-490A-A390-60EB27234EEE}">
      <dgm:prSet/>
      <dgm:spPr/>
      <dgm:t>
        <a:bodyPr/>
        <a:lstStyle/>
        <a:p>
          <a:endParaRPr lang="es-CO"/>
        </a:p>
      </dgm:t>
    </dgm:pt>
    <dgm:pt modelId="{99C9FA2C-C314-4C33-92AC-A1C3C389751A}" type="sibTrans" cxnId="{9180B8D2-FB9F-490A-A390-60EB27234EEE}">
      <dgm:prSet/>
      <dgm:spPr/>
      <dgm:t>
        <a:bodyPr/>
        <a:lstStyle/>
        <a:p>
          <a:endParaRPr lang="es-CO"/>
        </a:p>
      </dgm:t>
    </dgm:pt>
    <dgm:pt modelId="{A0273998-A207-45CA-AF41-CDF783AF2331}">
      <dgm:prSet phldrT="[Texto]" custT="1"/>
      <dgm:spPr/>
      <dgm:t>
        <a:bodyPr/>
        <a:lstStyle/>
        <a:p>
          <a:r>
            <a:rPr lang="es-CO" sz="1600" dirty="0"/>
            <a:t>Visitas a las Cajas de Compensación, recolección de información</a:t>
          </a:r>
        </a:p>
      </dgm:t>
    </dgm:pt>
    <dgm:pt modelId="{E2518116-2C99-44C9-85BF-D7BF3AF45CDF}" type="parTrans" cxnId="{39A66ED6-4C62-4E9E-8AC5-2B947B862D35}">
      <dgm:prSet/>
      <dgm:spPr/>
      <dgm:t>
        <a:bodyPr/>
        <a:lstStyle/>
        <a:p>
          <a:endParaRPr lang="es-CO"/>
        </a:p>
      </dgm:t>
    </dgm:pt>
    <dgm:pt modelId="{447E827D-0931-4D8E-ABCE-D960035BD5C4}" type="sibTrans" cxnId="{39A66ED6-4C62-4E9E-8AC5-2B947B862D35}">
      <dgm:prSet/>
      <dgm:spPr/>
      <dgm:t>
        <a:bodyPr/>
        <a:lstStyle/>
        <a:p>
          <a:endParaRPr lang="es-CO"/>
        </a:p>
      </dgm:t>
    </dgm:pt>
    <dgm:pt modelId="{7A853E39-C3CE-44D8-8C91-14707D58F0BF}">
      <dgm:prSet phldrT="[Texto]" custT="1"/>
      <dgm:spPr/>
      <dgm:t>
        <a:bodyPr/>
        <a:lstStyle/>
        <a:p>
          <a:r>
            <a:rPr lang="es-CO" sz="1600" dirty="0"/>
            <a:t>Procesamiento de  datos y generación de la información base para las conclusiones y resultados</a:t>
          </a:r>
        </a:p>
      </dgm:t>
    </dgm:pt>
    <dgm:pt modelId="{726B303B-8292-4E97-890A-3BBD7AF878D9}" type="parTrans" cxnId="{4B25D26C-656A-494A-A24B-0531DAEA34FF}">
      <dgm:prSet/>
      <dgm:spPr/>
      <dgm:t>
        <a:bodyPr/>
        <a:lstStyle/>
        <a:p>
          <a:endParaRPr lang="es-CO"/>
        </a:p>
      </dgm:t>
    </dgm:pt>
    <dgm:pt modelId="{2AA5E558-888D-4CCD-8BAA-ECA3B7F3081D}" type="sibTrans" cxnId="{4B25D26C-656A-494A-A24B-0531DAEA34FF}">
      <dgm:prSet/>
      <dgm:spPr/>
      <dgm:t>
        <a:bodyPr/>
        <a:lstStyle/>
        <a:p>
          <a:endParaRPr lang="es-CO"/>
        </a:p>
      </dgm:t>
    </dgm:pt>
    <dgm:pt modelId="{D29A4F90-9A0F-4C31-9858-0BD1BDDD5309}">
      <dgm:prSet phldrT="[Texto]"/>
      <dgm:spPr/>
      <dgm:t>
        <a:bodyPr/>
        <a:lstStyle/>
        <a:p>
          <a:r>
            <a:rPr lang="es-CO" dirty="0"/>
            <a:t>FASE 3: Presentación de Resultados</a:t>
          </a:r>
        </a:p>
      </dgm:t>
    </dgm:pt>
    <dgm:pt modelId="{0C62E533-2B05-4B2C-8A6E-98E3DC5C3D73}" type="parTrans" cxnId="{F1561F15-31A2-4831-A2AB-5F4463D3F451}">
      <dgm:prSet/>
      <dgm:spPr/>
      <dgm:t>
        <a:bodyPr/>
        <a:lstStyle/>
        <a:p>
          <a:endParaRPr lang="es-CO"/>
        </a:p>
      </dgm:t>
    </dgm:pt>
    <dgm:pt modelId="{BB5C1178-4023-41F3-B742-20F564BF8817}" type="sibTrans" cxnId="{F1561F15-31A2-4831-A2AB-5F4463D3F451}">
      <dgm:prSet/>
      <dgm:spPr/>
      <dgm:t>
        <a:bodyPr/>
        <a:lstStyle/>
        <a:p>
          <a:endParaRPr lang="es-CO"/>
        </a:p>
      </dgm:t>
    </dgm:pt>
    <dgm:pt modelId="{64EAFC81-C140-4FF1-8D6E-A2E37ED26D41}">
      <dgm:prSet phldrT="[Texto]" custT="1"/>
      <dgm:spPr/>
      <dgm:t>
        <a:bodyPr/>
        <a:lstStyle/>
        <a:p>
          <a:r>
            <a:rPr lang="es-CO" sz="1600" dirty="0" smtClean="0"/>
            <a:t>Preparación y presentación de Informes para las doce cajas, informe final con observaciones y recomendaciones.</a:t>
          </a:r>
          <a:endParaRPr lang="es-CO" sz="1400" dirty="0"/>
        </a:p>
      </dgm:t>
    </dgm:pt>
    <dgm:pt modelId="{FD02DB9D-ECC5-4800-98C3-BF0E47E62A5E}" type="parTrans" cxnId="{41F8BDE8-8AFB-4933-862D-61440CDEBEAD}">
      <dgm:prSet/>
      <dgm:spPr/>
      <dgm:t>
        <a:bodyPr/>
        <a:lstStyle/>
        <a:p>
          <a:endParaRPr lang="es-CO"/>
        </a:p>
      </dgm:t>
    </dgm:pt>
    <dgm:pt modelId="{2688C3C1-5A09-4FB4-9B5B-B26A6AE41133}" type="sibTrans" cxnId="{41F8BDE8-8AFB-4933-862D-61440CDEBEAD}">
      <dgm:prSet/>
      <dgm:spPr/>
      <dgm:t>
        <a:bodyPr/>
        <a:lstStyle/>
        <a:p>
          <a:endParaRPr lang="es-CO"/>
        </a:p>
      </dgm:t>
    </dgm:pt>
    <dgm:pt modelId="{9A5616FC-D2DF-4131-9ACB-A8B41F5F80CA}">
      <dgm:prSet phldrT="[Texto]" custT="1"/>
      <dgm:spPr/>
      <dgm:t>
        <a:bodyPr/>
        <a:lstStyle/>
        <a:p>
          <a:r>
            <a:rPr lang="es-CO" sz="1600" dirty="0"/>
            <a:t>Informe </a:t>
          </a:r>
          <a:r>
            <a:rPr lang="es-CO" sz="1600" dirty="0" smtClean="0"/>
            <a:t>de la Metodología de costos, con recomendaciones </a:t>
          </a:r>
          <a:r>
            <a:rPr lang="es-CO" sz="1600" dirty="0"/>
            <a:t>y Sugerencias.</a:t>
          </a:r>
        </a:p>
      </dgm:t>
    </dgm:pt>
    <dgm:pt modelId="{EC8DA7F8-318A-410D-B5FC-059F3FAC31A8}" type="parTrans" cxnId="{D2F74710-C38E-41BC-BC43-57CEF51BECA8}">
      <dgm:prSet/>
      <dgm:spPr/>
      <dgm:t>
        <a:bodyPr/>
        <a:lstStyle/>
        <a:p>
          <a:endParaRPr lang="es-CO"/>
        </a:p>
      </dgm:t>
    </dgm:pt>
    <dgm:pt modelId="{887B2DA2-C343-4438-A5DA-7F5D35BF9627}" type="sibTrans" cxnId="{D2F74710-C38E-41BC-BC43-57CEF51BECA8}">
      <dgm:prSet/>
      <dgm:spPr/>
      <dgm:t>
        <a:bodyPr/>
        <a:lstStyle/>
        <a:p>
          <a:endParaRPr lang="es-CO"/>
        </a:p>
      </dgm:t>
    </dgm:pt>
    <dgm:pt modelId="{A9005DDF-7F05-4AD5-B7F2-A8AADFE94B36}" type="pres">
      <dgm:prSet presAssocID="{C6202846-7092-49A6-BC67-AEDB72FE692A}" presName="Name0" presStyleCnt="0">
        <dgm:presLayoutVars>
          <dgm:dir/>
          <dgm:animLvl val="lvl"/>
          <dgm:resizeHandles val="exact"/>
        </dgm:presLayoutVars>
      </dgm:prSet>
      <dgm:spPr/>
      <dgm:t>
        <a:bodyPr/>
        <a:lstStyle/>
        <a:p>
          <a:endParaRPr lang="es-MX"/>
        </a:p>
      </dgm:t>
    </dgm:pt>
    <dgm:pt modelId="{199F37BF-83F2-44FC-AF97-DC306A650FBF}" type="pres">
      <dgm:prSet presAssocID="{D29A4F90-9A0F-4C31-9858-0BD1BDDD5309}" presName="boxAndChildren" presStyleCnt="0"/>
      <dgm:spPr/>
    </dgm:pt>
    <dgm:pt modelId="{3C2AFDA5-63DC-4076-AC7A-14D921252F5F}" type="pres">
      <dgm:prSet presAssocID="{D29A4F90-9A0F-4C31-9858-0BD1BDDD5309}" presName="parentTextBox" presStyleLbl="node1" presStyleIdx="0" presStyleCnt="3"/>
      <dgm:spPr/>
      <dgm:t>
        <a:bodyPr/>
        <a:lstStyle/>
        <a:p>
          <a:endParaRPr lang="es-CO"/>
        </a:p>
      </dgm:t>
    </dgm:pt>
    <dgm:pt modelId="{82A99BD9-434E-4773-923A-0CF56680BDE0}" type="pres">
      <dgm:prSet presAssocID="{D29A4F90-9A0F-4C31-9858-0BD1BDDD5309}" presName="entireBox" presStyleLbl="node1" presStyleIdx="0" presStyleCnt="3" custScaleY="129615"/>
      <dgm:spPr/>
      <dgm:t>
        <a:bodyPr/>
        <a:lstStyle/>
        <a:p>
          <a:endParaRPr lang="es-CO"/>
        </a:p>
      </dgm:t>
    </dgm:pt>
    <dgm:pt modelId="{6561CFAF-0AFD-425B-92FC-71121ECE70FD}" type="pres">
      <dgm:prSet presAssocID="{D29A4F90-9A0F-4C31-9858-0BD1BDDD5309}" presName="descendantBox" presStyleCnt="0"/>
      <dgm:spPr/>
    </dgm:pt>
    <dgm:pt modelId="{B4B8B843-E928-434D-AF9B-1C8B27432AC7}" type="pres">
      <dgm:prSet presAssocID="{64EAFC81-C140-4FF1-8D6E-A2E37ED26D41}" presName="childTextBox" presStyleLbl="fgAccFollowNode1" presStyleIdx="0" presStyleCnt="6" custScaleY="173388">
        <dgm:presLayoutVars>
          <dgm:bulletEnabled val="1"/>
        </dgm:presLayoutVars>
      </dgm:prSet>
      <dgm:spPr/>
      <dgm:t>
        <a:bodyPr/>
        <a:lstStyle/>
        <a:p>
          <a:endParaRPr lang="es-CO"/>
        </a:p>
      </dgm:t>
    </dgm:pt>
    <dgm:pt modelId="{D938D425-7659-43C6-A128-2AC88E806170}" type="pres">
      <dgm:prSet presAssocID="{9A5616FC-D2DF-4131-9ACB-A8B41F5F80CA}" presName="childTextBox" presStyleLbl="fgAccFollowNode1" presStyleIdx="1" presStyleCnt="6" custScaleY="173544">
        <dgm:presLayoutVars>
          <dgm:bulletEnabled val="1"/>
        </dgm:presLayoutVars>
      </dgm:prSet>
      <dgm:spPr/>
      <dgm:t>
        <a:bodyPr/>
        <a:lstStyle/>
        <a:p>
          <a:endParaRPr lang="es-CO"/>
        </a:p>
      </dgm:t>
    </dgm:pt>
    <dgm:pt modelId="{7A577FF8-F42A-44EC-88C1-D886119AAC92}" type="pres">
      <dgm:prSet presAssocID="{99C9FA2C-C314-4C33-92AC-A1C3C389751A}" presName="sp" presStyleCnt="0"/>
      <dgm:spPr/>
    </dgm:pt>
    <dgm:pt modelId="{42DDB83B-47E7-4B92-994B-7CE258CEE4C3}" type="pres">
      <dgm:prSet presAssocID="{D34C0DF0-27E1-4A4C-BB81-2FFF49033324}" presName="arrowAndChildren" presStyleCnt="0"/>
      <dgm:spPr/>
    </dgm:pt>
    <dgm:pt modelId="{6FCEFA1B-ED2C-4F68-9918-91E8897F7C61}" type="pres">
      <dgm:prSet presAssocID="{D34C0DF0-27E1-4A4C-BB81-2FFF49033324}" presName="parentTextArrow" presStyleLbl="node1" presStyleIdx="0" presStyleCnt="3"/>
      <dgm:spPr/>
      <dgm:t>
        <a:bodyPr/>
        <a:lstStyle/>
        <a:p>
          <a:endParaRPr lang="es-MX"/>
        </a:p>
      </dgm:t>
    </dgm:pt>
    <dgm:pt modelId="{38C599B7-DA0F-4342-9E47-67716E342068}" type="pres">
      <dgm:prSet presAssocID="{D34C0DF0-27E1-4A4C-BB81-2FFF49033324}" presName="arrow" presStyleLbl="node1" presStyleIdx="1" presStyleCnt="3"/>
      <dgm:spPr/>
      <dgm:t>
        <a:bodyPr/>
        <a:lstStyle/>
        <a:p>
          <a:endParaRPr lang="es-MX"/>
        </a:p>
      </dgm:t>
    </dgm:pt>
    <dgm:pt modelId="{9177CB9C-91C9-4619-AB63-FF2F79F3CBC6}" type="pres">
      <dgm:prSet presAssocID="{D34C0DF0-27E1-4A4C-BB81-2FFF49033324}" presName="descendantArrow" presStyleCnt="0"/>
      <dgm:spPr/>
    </dgm:pt>
    <dgm:pt modelId="{A22E3298-A645-465E-8A3D-33C005372BA6}" type="pres">
      <dgm:prSet presAssocID="{A0273998-A207-45CA-AF41-CDF783AF2331}" presName="childTextArrow" presStyleLbl="fgAccFollowNode1" presStyleIdx="2" presStyleCnt="6" custScaleY="160358">
        <dgm:presLayoutVars>
          <dgm:bulletEnabled val="1"/>
        </dgm:presLayoutVars>
      </dgm:prSet>
      <dgm:spPr/>
      <dgm:t>
        <a:bodyPr/>
        <a:lstStyle/>
        <a:p>
          <a:endParaRPr lang="es-MX"/>
        </a:p>
      </dgm:t>
    </dgm:pt>
    <dgm:pt modelId="{A7520F96-5BA4-42D2-A44C-5A7E3A229E12}" type="pres">
      <dgm:prSet presAssocID="{7A853E39-C3CE-44D8-8C91-14707D58F0BF}" presName="childTextArrow" presStyleLbl="fgAccFollowNode1" presStyleIdx="3" presStyleCnt="6" custScaleY="160358">
        <dgm:presLayoutVars>
          <dgm:bulletEnabled val="1"/>
        </dgm:presLayoutVars>
      </dgm:prSet>
      <dgm:spPr/>
      <dgm:t>
        <a:bodyPr/>
        <a:lstStyle/>
        <a:p>
          <a:endParaRPr lang="es-CO"/>
        </a:p>
      </dgm:t>
    </dgm:pt>
    <dgm:pt modelId="{33325A80-B6C3-411E-A373-8F35283EFE6D}" type="pres">
      <dgm:prSet presAssocID="{DDDB4469-31BD-4CC3-919B-50372C807909}" presName="sp" presStyleCnt="0"/>
      <dgm:spPr/>
    </dgm:pt>
    <dgm:pt modelId="{D917C610-00D7-4F72-AC09-E0D917D00673}" type="pres">
      <dgm:prSet presAssocID="{A3702B42-E6E7-422B-8F12-DCA4A4BA6A11}" presName="arrowAndChildren" presStyleCnt="0"/>
      <dgm:spPr/>
    </dgm:pt>
    <dgm:pt modelId="{4BD42525-A341-4CA3-ADCB-F2033D80D8F0}" type="pres">
      <dgm:prSet presAssocID="{A3702B42-E6E7-422B-8F12-DCA4A4BA6A11}" presName="parentTextArrow" presStyleLbl="node1" presStyleIdx="1" presStyleCnt="3"/>
      <dgm:spPr/>
      <dgm:t>
        <a:bodyPr/>
        <a:lstStyle/>
        <a:p>
          <a:endParaRPr lang="es-CO"/>
        </a:p>
      </dgm:t>
    </dgm:pt>
    <dgm:pt modelId="{0B47D059-837B-46DF-B484-D8A7E6564CB1}" type="pres">
      <dgm:prSet presAssocID="{A3702B42-E6E7-422B-8F12-DCA4A4BA6A11}" presName="arrow" presStyleLbl="node1" presStyleIdx="2" presStyleCnt="3"/>
      <dgm:spPr/>
      <dgm:t>
        <a:bodyPr/>
        <a:lstStyle/>
        <a:p>
          <a:endParaRPr lang="es-CO"/>
        </a:p>
      </dgm:t>
    </dgm:pt>
    <dgm:pt modelId="{8A364162-7E41-45B8-917B-6B352D0951EC}" type="pres">
      <dgm:prSet presAssocID="{A3702B42-E6E7-422B-8F12-DCA4A4BA6A11}" presName="descendantArrow" presStyleCnt="0"/>
      <dgm:spPr/>
    </dgm:pt>
    <dgm:pt modelId="{07FBC6F4-6BF4-40FA-B86C-CF10A397309A}" type="pres">
      <dgm:prSet presAssocID="{46ECC5E1-786D-476C-BF5A-DB5CE01FDDE2}" presName="childTextArrow" presStyleLbl="fgAccFollowNode1" presStyleIdx="4" presStyleCnt="6">
        <dgm:presLayoutVars>
          <dgm:bulletEnabled val="1"/>
        </dgm:presLayoutVars>
      </dgm:prSet>
      <dgm:spPr/>
      <dgm:t>
        <a:bodyPr/>
        <a:lstStyle/>
        <a:p>
          <a:endParaRPr lang="es-MX"/>
        </a:p>
      </dgm:t>
    </dgm:pt>
    <dgm:pt modelId="{CBFD61A1-8483-43DC-8C9D-3D59B530E0B4}" type="pres">
      <dgm:prSet presAssocID="{2D84ED51-E648-4A78-97BC-D43359961747}" presName="childTextArrow" presStyleLbl="fgAccFollowNode1" presStyleIdx="5" presStyleCnt="6">
        <dgm:presLayoutVars>
          <dgm:bulletEnabled val="1"/>
        </dgm:presLayoutVars>
      </dgm:prSet>
      <dgm:spPr/>
      <dgm:t>
        <a:bodyPr/>
        <a:lstStyle/>
        <a:p>
          <a:endParaRPr lang="es-CO"/>
        </a:p>
      </dgm:t>
    </dgm:pt>
  </dgm:ptLst>
  <dgm:cxnLst>
    <dgm:cxn modelId="{4F412638-398D-41B3-8110-E7B2A62C2518}" type="presOf" srcId="{7A853E39-C3CE-44D8-8C91-14707D58F0BF}" destId="{A7520F96-5BA4-42D2-A44C-5A7E3A229E12}" srcOrd="0" destOrd="0" presId="urn:microsoft.com/office/officeart/2005/8/layout/process4"/>
    <dgm:cxn modelId="{426387EC-7428-433D-B190-E3E803B3AF2C}" type="presOf" srcId="{A3702B42-E6E7-422B-8F12-DCA4A4BA6A11}" destId="{4BD42525-A341-4CA3-ADCB-F2033D80D8F0}" srcOrd="0" destOrd="0" presId="urn:microsoft.com/office/officeart/2005/8/layout/process4"/>
    <dgm:cxn modelId="{8FB8C3FA-B307-4BB4-9050-55A0A483FEBD}" type="presOf" srcId="{D34C0DF0-27E1-4A4C-BB81-2FFF49033324}" destId="{6FCEFA1B-ED2C-4F68-9918-91E8897F7C61}" srcOrd="0" destOrd="0" presId="urn:microsoft.com/office/officeart/2005/8/layout/process4"/>
    <dgm:cxn modelId="{D2F74710-C38E-41BC-BC43-57CEF51BECA8}" srcId="{D29A4F90-9A0F-4C31-9858-0BD1BDDD5309}" destId="{9A5616FC-D2DF-4131-9ACB-A8B41F5F80CA}" srcOrd="1" destOrd="0" parTransId="{EC8DA7F8-318A-410D-B5FC-059F3FAC31A8}" sibTransId="{887B2DA2-C343-4438-A5DA-7F5D35BF9627}"/>
    <dgm:cxn modelId="{39A66ED6-4C62-4E9E-8AC5-2B947B862D35}" srcId="{D34C0DF0-27E1-4A4C-BB81-2FFF49033324}" destId="{A0273998-A207-45CA-AF41-CDF783AF2331}" srcOrd="0" destOrd="0" parTransId="{E2518116-2C99-44C9-85BF-D7BF3AF45CDF}" sibTransId="{447E827D-0931-4D8E-ABCE-D960035BD5C4}"/>
    <dgm:cxn modelId="{9180B8D2-FB9F-490A-A390-60EB27234EEE}" srcId="{C6202846-7092-49A6-BC67-AEDB72FE692A}" destId="{D34C0DF0-27E1-4A4C-BB81-2FFF49033324}" srcOrd="1" destOrd="0" parTransId="{BFCB2217-524C-44B6-9596-A65D285A29C2}" sibTransId="{99C9FA2C-C314-4C33-92AC-A1C3C389751A}"/>
    <dgm:cxn modelId="{5328C0B0-E17B-4515-BBA1-7EEE1215563F}" type="presOf" srcId="{9A5616FC-D2DF-4131-9ACB-A8B41F5F80CA}" destId="{D938D425-7659-43C6-A128-2AC88E806170}" srcOrd="0" destOrd="0" presId="urn:microsoft.com/office/officeart/2005/8/layout/process4"/>
    <dgm:cxn modelId="{41F8BDE8-8AFB-4933-862D-61440CDEBEAD}" srcId="{D29A4F90-9A0F-4C31-9858-0BD1BDDD5309}" destId="{64EAFC81-C140-4FF1-8D6E-A2E37ED26D41}" srcOrd="0" destOrd="0" parTransId="{FD02DB9D-ECC5-4800-98C3-BF0E47E62A5E}" sibTransId="{2688C3C1-5A09-4FB4-9B5B-B26A6AE41133}"/>
    <dgm:cxn modelId="{2151D58A-BB60-4CC3-8A6E-8ED20420676B}" type="presOf" srcId="{A3702B42-E6E7-422B-8F12-DCA4A4BA6A11}" destId="{0B47D059-837B-46DF-B484-D8A7E6564CB1}" srcOrd="1" destOrd="0" presId="urn:microsoft.com/office/officeart/2005/8/layout/process4"/>
    <dgm:cxn modelId="{1A11FBF2-16BA-4F27-A1C1-107689E1E55E}" type="presOf" srcId="{46ECC5E1-786D-476C-BF5A-DB5CE01FDDE2}" destId="{07FBC6F4-6BF4-40FA-B86C-CF10A397309A}" srcOrd="0" destOrd="0" presId="urn:microsoft.com/office/officeart/2005/8/layout/process4"/>
    <dgm:cxn modelId="{7A98A79D-C3C3-4213-B6D7-7AF819B0FC94}" type="presOf" srcId="{2D84ED51-E648-4A78-97BC-D43359961747}" destId="{CBFD61A1-8483-43DC-8C9D-3D59B530E0B4}" srcOrd="0" destOrd="0" presId="urn:microsoft.com/office/officeart/2005/8/layout/process4"/>
    <dgm:cxn modelId="{D964728B-54BA-4805-AA51-6CB51C407F6F}" type="presOf" srcId="{D29A4F90-9A0F-4C31-9858-0BD1BDDD5309}" destId="{82A99BD9-434E-4773-923A-0CF56680BDE0}" srcOrd="1" destOrd="0" presId="urn:microsoft.com/office/officeart/2005/8/layout/process4"/>
    <dgm:cxn modelId="{4B25D26C-656A-494A-A24B-0531DAEA34FF}" srcId="{D34C0DF0-27E1-4A4C-BB81-2FFF49033324}" destId="{7A853E39-C3CE-44D8-8C91-14707D58F0BF}" srcOrd="1" destOrd="0" parTransId="{726B303B-8292-4E97-890A-3BBD7AF878D9}" sibTransId="{2AA5E558-888D-4CCD-8BAA-ECA3B7F3081D}"/>
    <dgm:cxn modelId="{F1561F15-31A2-4831-A2AB-5F4463D3F451}" srcId="{C6202846-7092-49A6-BC67-AEDB72FE692A}" destId="{D29A4F90-9A0F-4C31-9858-0BD1BDDD5309}" srcOrd="2" destOrd="0" parTransId="{0C62E533-2B05-4B2C-8A6E-98E3DC5C3D73}" sibTransId="{BB5C1178-4023-41F3-B742-20F564BF8817}"/>
    <dgm:cxn modelId="{A7277EE9-364D-4561-BA22-124B0C25B23A}" srcId="{A3702B42-E6E7-422B-8F12-DCA4A4BA6A11}" destId="{46ECC5E1-786D-476C-BF5A-DB5CE01FDDE2}" srcOrd="0" destOrd="0" parTransId="{CA998216-F9AF-4D83-AE36-C8EDB0CF720A}" sibTransId="{253B6864-37EA-4F7B-BC23-68820A58CCF7}"/>
    <dgm:cxn modelId="{4A606125-58C5-4AB5-B8C9-981A5A7E0204}" type="presOf" srcId="{A0273998-A207-45CA-AF41-CDF783AF2331}" destId="{A22E3298-A645-465E-8A3D-33C005372BA6}" srcOrd="0" destOrd="0" presId="urn:microsoft.com/office/officeart/2005/8/layout/process4"/>
    <dgm:cxn modelId="{F6A01CDC-6BDA-4D0A-94B7-789AEB0788F1}" srcId="{C6202846-7092-49A6-BC67-AEDB72FE692A}" destId="{A3702B42-E6E7-422B-8F12-DCA4A4BA6A11}" srcOrd="0" destOrd="0" parTransId="{568DBCFA-B55E-4701-A0CE-6038748006B9}" sibTransId="{DDDB4469-31BD-4CC3-919B-50372C807909}"/>
    <dgm:cxn modelId="{FB4BE804-4F3E-462A-AD5A-6A86FACEC6F4}" type="presOf" srcId="{D34C0DF0-27E1-4A4C-BB81-2FFF49033324}" destId="{38C599B7-DA0F-4342-9E47-67716E342068}" srcOrd="1" destOrd="0" presId="urn:microsoft.com/office/officeart/2005/8/layout/process4"/>
    <dgm:cxn modelId="{BD7F035A-66B4-4EAE-BFB6-4D3D7195F6DE}" type="presOf" srcId="{64EAFC81-C140-4FF1-8D6E-A2E37ED26D41}" destId="{B4B8B843-E928-434D-AF9B-1C8B27432AC7}" srcOrd="0" destOrd="0" presId="urn:microsoft.com/office/officeart/2005/8/layout/process4"/>
    <dgm:cxn modelId="{7DFDA816-D2CF-4788-8867-49AC8EA5595C}" srcId="{A3702B42-E6E7-422B-8F12-DCA4A4BA6A11}" destId="{2D84ED51-E648-4A78-97BC-D43359961747}" srcOrd="1" destOrd="0" parTransId="{ECBC7ABC-73F2-41CB-B84F-91EC4C0AD58C}" sibTransId="{E43E3AA6-5418-415B-BA26-8D9F2843ED1A}"/>
    <dgm:cxn modelId="{70587774-6CE8-48B3-AFBC-EDFF524810C4}" type="presOf" srcId="{D29A4F90-9A0F-4C31-9858-0BD1BDDD5309}" destId="{3C2AFDA5-63DC-4076-AC7A-14D921252F5F}" srcOrd="0" destOrd="0" presId="urn:microsoft.com/office/officeart/2005/8/layout/process4"/>
    <dgm:cxn modelId="{2B87C69A-8CF9-4EDB-B72F-1E50A62BB428}" type="presOf" srcId="{C6202846-7092-49A6-BC67-AEDB72FE692A}" destId="{A9005DDF-7F05-4AD5-B7F2-A8AADFE94B36}" srcOrd="0" destOrd="0" presId="urn:microsoft.com/office/officeart/2005/8/layout/process4"/>
    <dgm:cxn modelId="{FF600CFA-FB8C-4ABD-B095-24080E12F41D}" type="presParOf" srcId="{A9005DDF-7F05-4AD5-B7F2-A8AADFE94B36}" destId="{199F37BF-83F2-44FC-AF97-DC306A650FBF}" srcOrd="0" destOrd="0" presId="urn:microsoft.com/office/officeart/2005/8/layout/process4"/>
    <dgm:cxn modelId="{E3927DC0-41A1-40C0-8C3F-7CE9D6921D79}" type="presParOf" srcId="{199F37BF-83F2-44FC-AF97-DC306A650FBF}" destId="{3C2AFDA5-63DC-4076-AC7A-14D921252F5F}" srcOrd="0" destOrd="0" presId="urn:microsoft.com/office/officeart/2005/8/layout/process4"/>
    <dgm:cxn modelId="{0DDC5D4A-35DD-46D0-98B5-F090ACE1FEFD}" type="presParOf" srcId="{199F37BF-83F2-44FC-AF97-DC306A650FBF}" destId="{82A99BD9-434E-4773-923A-0CF56680BDE0}" srcOrd="1" destOrd="0" presId="urn:microsoft.com/office/officeart/2005/8/layout/process4"/>
    <dgm:cxn modelId="{D992BE91-EB62-46A6-AD91-F0607A897751}" type="presParOf" srcId="{199F37BF-83F2-44FC-AF97-DC306A650FBF}" destId="{6561CFAF-0AFD-425B-92FC-71121ECE70FD}" srcOrd="2" destOrd="0" presId="urn:microsoft.com/office/officeart/2005/8/layout/process4"/>
    <dgm:cxn modelId="{4C020D5C-6F9A-4CE6-ABE0-508F065547EF}" type="presParOf" srcId="{6561CFAF-0AFD-425B-92FC-71121ECE70FD}" destId="{B4B8B843-E928-434D-AF9B-1C8B27432AC7}" srcOrd="0" destOrd="0" presId="urn:microsoft.com/office/officeart/2005/8/layout/process4"/>
    <dgm:cxn modelId="{FBF6139D-CBAA-4A87-B1EB-BC377E1BED7B}" type="presParOf" srcId="{6561CFAF-0AFD-425B-92FC-71121ECE70FD}" destId="{D938D425-7659-43C6-A128-2AC88E806170}" srcOrd="1" destOrd="0" presId="urn:microsoft.com/office/officeart/2005/8/layout/process4"/>
    <dgm:cxn modelId="{CC16BB52-13EB-4E2C-AF62-E57BF67D82F3}" type="presParOf" srcId="{A9005DDF-7F05-4AD5-B7F2-A8AADFE94B36}" destId="{7A577FF8-F42A-44EC-88C1-D886119AAC92}" srcOrd="1" destOrd="0" presId="urn:microsoft.com/office/officeart/2005/8/layout/process4"/>
    <dgm:cxn modelId="{51914B72-D59B-4B36-BCAF-AFF54951B797}" type="presParOf" srcId="{A9005DDF-7F05-4AD5-B7F2-A8AADFE94B36}" destId="{42DDB83B-47E7-4B92-994B-7CE258CEE4C3}" srcOrd="2" destOrd="0" presId="urn:microsoft.com/office/officeart/2005/8/layout/process4"/>
    <dgm:cxn modelId="{186AFBD2-481B-4198-85C5-DA86398B9AAB}" type="presParOf" srcId="{42DDB83B-47E7-4B92-994B-7CE258CEE4C3}" destId="{6FCEFA1B-ED2C-4F68-9918-91E8897F7C61}" srcOrd="0" destOrd="0" presId="urn:microsoft.com/office/officeart/2005/8/layout/process4"/>
    <dgm:cxn modelId="{52290AB6-FA36-4406-91D7-5E09CDCA3660}" type="presParOf" srcId="{42DDB83B-47E7-4B92-994B-7CE258CEE4C3}" destId="{38C599B7-DA0F-4342-9E47-67716E342068}" srcOrd="1" destOrd="0" presId="urn:microsoft.com/office/officeart/2005/8/layout/process4"/>
    <dgm:cxn modelId="{127B0677-5BDB-4639-BCAD-ECBCA235DFC4}" type="presParOf" srcId="{42DDB83B-47E7-4B92-994B-7CE258CEE4C3}" destId="{9177CB9C-91C9-4619-AB63-FF2F79F3CBC6}" srcOrd="2" destOrd="0" presId="urn:microsoft.com/office/officeart/2005/8/layout/process4"/>
    <dgm:cxn modelId="{D9A02EA8-8BFF-4FB5-9A73-2718B9DFC27D}" type="presParOf" srcId="{9177CB9C-91C9-4619-AB63-FF2F79F3CBC6}" destId="{A22E3298-A645-465E-8A3D-33C005372BA6}" srcOrd="0" destOrd="0" presId="urn:microsoft.com/office/officeart/2005/8/layout/process4"/>
    <dgm:cxn modelId="{C9BFEB7A-42B9-4D16-AD25-DFBDDA14C6AA}" type="presParOf" srcId="{9177CB9C-91C9-4619-AB63-FF2F79F3CBC6}" destId="{A7520F96-5BA4-42D2-A44C-5A7E3A229E12}" srcOrd="1" destOrd="0" presId="urn:microsoft.com/office/officeart/2005/8/layout/process4"/>
    <dgm:cxn modelId="{F53D325C-F9C3-4960-A2FA-897E9D2B9B5C}" type="presParOf" srcId="{A9005DDF-7F05-4AD5-B7F2-A8AADFE94B36}" destId="{33325A80-B6C3-411E-A373-8F35283EFE6D}" srcOrd="3" destOrd="0" presId="urn:microsoft.com/office/officeart/2005/8/layout/process4"/>
    <dgm:cxn modelId="{BA891D08-19E4-43B7-83FC-AD6FD1055A6A}" type="presParOf" srcId="{A9005DDF-7F05-4AD5-B7F2-A8AADFE94B36}" destId="{D917C610-00D7-4F72-AC09-E0D917D00673}" srcOrd="4" destOrd="0" presId="urn:microsoft.com/office/officeart/2005/8/layout/process4"/>
    <dgm:cxn modelId="{CE7325F4-63A7-46DE-BEA7-860909F976FD}" type="presParOf" srcId="{D917C610-00D7-4F72-AC09-E0D917D00673}" destId="{4BD42525-A341-4CA3-ADCB-F2033D80D8F0}" srcOrd="0" destOrd="0" presId="urn:microsoft.com/office/officeart/2005/8/layout/process4"/>
    <dgm:cxn modelId="{0D9848AF-BE8D-4AA6-A495-8FC196FF0034}" type="presParOf" srcId="{D917C610-00D7-4F72-AC09-E0D917D00673}" destId="{0B47D059-837B-46DF-B484-D8A7E6564CB1}" srcOrd="1" destOrd="0" presId="urn:microsoft.com/office/officeart/2005/8/layout/process4"/>
    <dgm:cxn modelId="{A2447D55-C7D2-4969-A888-D593A4CEC2EA}" type="presParOf" srcId="{D917C610-00D7-4F72-AC09-E0D917D00673}" destId="{8A364162-7E41-45B8-917B-6B352D0951EC}" srcOrd="2" destOrd="0" presId="urn:microsoft.com/office/officeart/2005/8/layout/process4"/>
    <dgm:cxn modelId="{29727F56-328F-4B95-9FDB-FBA3EAE7C4C7}" type="presParOf" srcId="{8A364162-7E41-45B8-917B-6B352D0951EC}" destId="{07FBC6F4-6BF4-40FA-B86C-CF10A397309A}" srcOrd="0" destOrd="0" presId="urn:microsoft.com/office/officeart/2005/8/layout/process4"/>
    <dgm:cxn modelId="{810B0917-9187-4A17-BED7-0CE3EBAE91DC}" type="presParOf" srcId="{8A364162-7E41-45B8-917B-6B352D0951EC}" destId="{CBFD61A1-8483-43DC-8C9D-3D59B530E0B4}" srcOrd="1"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64F87D-9EFC-4B48-9A3A-69E3DA8CF81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CO"/>
        </a:p>
      </dgm:t>
    </dgm:pt>
    <dgm:pt modelId="{B007D299-266B-4670-9AE2-026B883ABE7A}">
      <dgm:prSet phldrT="[Texto]"/>
      <dgm:spPr/>
      <dgm:t>
        <a:bodyPr/>
        <a:lstStyle/>
        <a:p>
          <a:pPr algn="ctr"/>
          <a:r>
            <a:rPr lang="es-CO" dirty="0"/>
            <a:t>ANALISIS DE TARIFAS DE LOS SERVICIOS SOCIALES DE LAS CCF</a:t>
          </a:r>
        </a:p>
      </dgm:t>
    </dgm:pt>
    <dgm:pt modelId="{37F7E812-9C07-484E-AEC6-EFEE41339F2D}" type="parTrans" cxnId="{D1032855-D7BD-42A4-9707-B920B28C2F84}">
      <dgm:prSet/>
      <dgm:spPr/>
      <dgm:t>
        <a:bodyPr/>
        <a:lstStyle/>
        <a:p>
          <a:pPr algn="ctr"/>
          <a:endParaRPr lang="es-CO"/>
        </a:p>
      </dgm:t>
    </dgm:pt>
    <dgm:pt modelId="{26E810A0-97CE-4957-B3C0-1162874FBDBF}" type="sibTrans" cxnId="{D1032855-D7BD-42A4-9707-B920B28C2F84}">
      <dgm:prSet/>
      <dgm:spPr/>
      <dgm:t>
        <a:bodyPr/>
        <a:lstStyle/>
        <a:p>
          <a:pPr algn="ctr"/>
          <a:endParaRPr lang="es-CO"/>
        </a:p>
      </dgm:t>
    </dgm:pt>
    <dgm:pt modelId="{E65AB129-76A7-4794-8D3D-06586790BC1D}">
      <dgm:prSet phldrT="[Texto]"/>
      <dgm:spPr/>
      <dgm:t>
        <a:bodyPr/>
        <a:lstStyle/>
        <a:p>
          <a:pPr algn="ctr"/>
          <a:r>
            <a:rPr lang="es-CO" dirty="0"/>
            <a:t>NORMATIVIDAD</a:t>
          </a:r>
        </a:p>
      </dgm:t>
    </dgm:pt>
    <dgm:pt modelId="{9B58AFB4-B426-409B-9281-004CB4923C46}" type="parTrans" cxnId="{7C4818EA-F451-4BEE-9D25-5D80DAC20CCE}">
      <dgm:prSet/>
      <dgm:spPr/>
      <dgm:t>
        <a:bodyPr/>
        <a:lstStyle/>
        <a:p>
          <a:pPr algn="ctr"/>
          <a:endParaRPr lang="es-CO"/>
        </a:p>
      </dgm:t>
    </dgm:pt>
    <dgm:pt modelId="{CD733BC4-163E-4B77-AAA9-B33AEBC5B18B}" type="sibTrans" cxnId="{7C4818EA-F451-4BEE-9D25-5D80DAC20CCE}">
      <dgm:prSet/>
      <dgm:spPr/>
      <dgm:t>
        <a:bodyPr/>
        <a:lstStyle/>
        <a:p>
          <a:pPr algn="ctr"/>
          <a:endParaRPr lang="es-CO"/>
        </a:p>
      </dgm:t>
    </dgm:pt>
    <dgm:pt modelId="{2E034DB9-8706-4FA5-91DA-53473E2712B2}">
      <dgm:prSet phldrT="[Texto]"/>
      <dgm:spPr/>
      <dgm:t>
        <a:bodyPr/>
        <a:lstStyle/>
        <a:p>
          <a:pPr algn="ctr"/>
          <a:r>
            <a:rPr lang="es-CO"/>
            <a:t>ANALISIS DE TARIFAS DIFERENCIALES</a:t>
          </a:r>
        </a:p>
      </dgm:t>
    </dgm:pt>
    <dgm:pt modelId="{75230F14-60A5-4ED5-B530-C4EB7ADF95B3}" type="parTrans" cxnId="{B494A7D1-6618-4136-8778-2AF1113390EF}">
      <dgm:prSet/>
      <dgm:spPr/>
      <dgm:t>
        <a:bodyPr/>
        <a:lstStyle/>
        <a:p>
          <a:pPr algn="ctr"/>
          <a:endParaRPr lang="es-CO"/>
        </a:p>
      </dgm:t>
    </dgm:pt>
    <dgm:pt modelId="{449F32CC-F3BE-4DF0-8542-9B696B6FF3E8}" type="sibTrans" cxnId="{B494A7D1-6618-4136-8778-2AF1113390EF}">
      <dgm:prSet/>
      <dgm:spPr/>
      <dgm:t>
        <a:bodyPr/>
        <a:lstStyle/>
        <a:p>
          <a:pPr algn="ctr"/>
          <a:endParaRPr lang="es-CO"/>
        </a:p>
      </dgm:t>
    </dgm:pt>
    <dgm:pt modelId="{D69C0FA1-16E0-4874-A087-2826F6C7B503}">
      <dgm:prSet phldrT="[Texto]"/>
      <dgm:spPr/>
      <dgm:t>
        <a:bodyPr/>
        <a:lstStyle/>
        <a:p>
          <a:pPr algn="ctr"/>
          <a:r>
            <a:rPr lang="es-CO" dirty="0" smtClean="0"/>
            <a:t>METODOLOGIA DE </a:t>
          </a:r>
          <a:r>
            <a:rPr lang="es-CO" dirty="0"/>
            <a:t>COSTOS </a:t>
          </a:r>
          <a:r>
            <a:rPr lang="es-CO" dirty="0" smtClean="0"/>
            <a:t>DE </a:t>
          </a:r>
          <a:r>
            <a:rPr lang="es-CO" dirty="0"/>
            <a:t>LAS CCF</a:t>
          </a:r>
        </a:p>
      </dgm:t>
    </dgm:pt>
    <dgm:pt modelId="{534BA072-D390-49B7-BA70-5EF4E4F4D0DB}" type="parTrans" cxnId="{4E413423-4865-40E9-8181-B3870B4C4DA8}">
      <dgm:prSet/>
      <dgm:spPr/>
      <dgm:t>
        <a:bodyPr/>
        <a:lstStyle/>
        <a:p>
          <a:pPr algn="ctr"/>
          <a:endParaRPr lang="es-CO"/>
        </a:p>
      </dgm:t>
    </dgm:pt>
    <dgm:pt modelId="{3FCCFB3A-5F24-43A8-876C-3652B184EC1D}" type="sibTrans" cxnId="{4E413423-4865-40E9-8181-B3870B4C4DA8}">
      <dgm:prSet/>
      <dgm:spPr/>
      <dgm:t>
        <a:bodyPr/>
        <a:lstStyle/>
        <a:p>
          <a:pPr algn="ctr"/>
          <a:endParaRPr lang="es-CO"/>
        </a:p>
      </dgm:t>
    </dgm:pt>
    <dgm:pt modelId="{90BBC973-D3E2-4BE7-A68D-D92DA9438613}">
      <dgm:prSet phldrT="[Texto]"/>
      <dgm:spPr/>
      <dgm:t>
        <a:bodyPr/>
        <a:lstStyle/>
        <a:p>
          <a:pPr algn="ctr"/>
          <a:r>
            <a:rPr lang="es-CO" dirty="0"/>
            <a:t>REFERENTES ECONOMICOS PARA INCREMENTOS</a:t>
          </a:r>
        </a:p>
      </dgm:t>
    </dgm:pt>
    <dgm:pt modelId="{251A8133-0197-4A6F-9707-F89A2A11E840}" type="parTrans" cxnId="{4F5341E6-8CF2-4398-89CE-B5DCAB2CD642}">
      <dgm:prSet/>
      <dgm:spPr/>
      <dgm:t>
        <a:bodyPr/>
        <a:lstStyle/>
        <a:p>
          <a:pPr algn="ctr"/>
          <a:endParaRPr lang="es-CO"/>
        </a:p>
      </dgm:t>
    </dgm:pt>
    <dgm:pt modelId="{DD189F4E-D2EA-447C-A38E-0CAA90940D7D}" type="sibTrans" cxnId="{4F5341E6-8CF2-4398-89CE-B5DCAB2CD642}">
      <dgm:prSet/>
      <dgm:spPr/>
      <dgm:t>
        <a:bodyPr/>
        <a:lstStyle/>
        <a:p>
          <a:pPr algn="ctr"/>
          <a:endParaRPr lang="es-CO"/>
        </a:p>
      </dgm:t>
    </dgm:pt>
    <dgm:pt modelId="{A18F3B3B-E4F5-402C-82E0-CE911466D507}">
      <dgm:prSet phldrT="[Texto]"/>
      <dgm:spPr/>
      <dgm:t>
        <a:bodyPr/>
        <a:lstStyle/>
        <a:p>
          <a:pPr algn="ctr"/>
          <a:r>
            <a:rPr lang="es-CO"/>
            <a:t>SUBSIDIO DE  TARIFAS</a:t>
          </a:r>
        </a:p>
      </dgm:t>
    </dgm:pt>
    <dgm:pt modelId="{5E0042E0-5E3F-46B5-8AB9-7A2DE3FAB890}" type="parTrans" cxnId="{979A6E8B-6D1B-4926-AF3D-EC110C7FB620}">
      <dgm:prSet/>
      <dgm:spPr/>
      <dgm:t>
        <a:bodyPr/>
        <a:lstStyle/>
        <a:p>
          <a:pPr algn="ctr"/>
          <a:endParaRPr lang="es-CO"/>
        </a:p>
      </dgm:t>
    </dgm:pt>
    <dgm:pt modelId="{1E628736-592F-44D3-B31C-EA5E53FC1A4A}" type="sibTrans" cxnId="{979A6E8B-6D1B-4926-AF3D-EC110C7FB620}">
      <dgm:prSet/>
      <dgm:spPr/>
      <dgm:t>
        <a:bodyPr/>
        <a:lstStyle/>
        <a:p>
          <a:pPr algn="ctr"/>
          <a:endParaRPr lang="es-CO"/>
        </a:p>
      </dgm:t>
    </dgm:pt>
    <dgm:pt modelId="{80C95C1A-98F3-4AC8-99EE-BDC9B2ACE518}">
      <dgm:prSet phldrT="[Texto]"/>
      <dgm:spPr/>
      <dgm:t>
        <a:bodyPr/>
        <a:lstStyle/>
        <a:p>
          <a:pPr algn="ctr"/>
          <a:r>
            <a:rPr lang="es-CO" dirty="0"/>
            <a:t>DIFERENCIA  DE  TARIFAS ENTRE CATEGORIAS</a:t>
          </a:r>
        </a:p>
      </dgm:t>
    </dgm:pt>
    <dgm:pt modelId="{69E16F6B-9170-45E6-983D-324D501E97B0}" type="parTrans" cxnId="{976B2E60-BC6F-45DC-9409-9C6D91402423}">
      <dgm:prSet/>
      <dgm:spPr/>
      <dgm:t>
        <a:bodyPr/>
        <a:lstStyle/>
        <a:p>
          <a:pPr algn="ctr"/>
          <a:endParaRPr lang="es-CO"/>
        </a:p>
      </dgm:t>
    </dgm:pt>
    <dgm:pt modelId="{AAC3BA08-5005-4581-B24F-F2AD614AC18C}" type="sibTrans" cxnId="{976B2E60-BC6F-45DC-9409-9C6D91402423}">
      <dgm:prSet/>
      <dgm:spPr/>
      <dgm:t>
        <a:bodyPr/>
        <a:lstStyle/>
        <a:p>
          <a:pPr algn="ctr"/>
          <a:endParaRPr lang="es-CO"/>
        </a:p>
      </dgm:t>
    </dgm:pt>
    <dgm:pt modelId="{FDC2FF32-E9C7-4B63-BE35-B4354599482F}">
      <dgm:prSet phldrT="[Texto]"/>
      <dgm:spPr/>
      <dgm:t>
        <a:bodyPr/>
        <a:lstStyle/>
        <a:p>
          <a:pPr algn="ctr"/>
          <a:r>
            <a:rPr lang="es-CO"/>
            <a:t>COMPARACION DE TARIFAS CON EL MERCADO</a:t>
          </a:r>
        </a:p>
      </dgm:t>
    </dgm:pt>
    <dgm:pt modelId="{165CD829-3D09-4D0F-9C72-36FEF914AED8}" type="parTrans" cxnId="{F6A90465-4CFD-455F-8026-EA16E12F30D1}">
      <dgm:prSet/>
      <dgm:spPr/>
      <dgm:t>
        <a:bodyPr/>
        <a:lstStyle/>
        <a:p>
          <a:pPr algn="ctr"/>
          <a:endParaRPr lang="es-CO"/>
        </a:p>
      </dgm:t>
    </dgm:pt>
    <dgm:pt modelId="{3FE99E8C-B252-4DAE-BFD8-143113FAB188}" type="sibTrans" cxnId="{F6A90465-4CFD-455F-8026-EA16E12F30D1}">
      <dgm:prSet/>
      <dgm:spPr/>
      <dgm:t>
        <a:bodyPr/>
        <a:lstStyle/>
        <a:p>
          <a:pPr algn="ctr"/>
          <a:endParaRPr lang="es-CO"/>
        </a:p>
      </dgm:t>
    </dgm:pt>
    <dgm:pt modelId="{83BB75CA-DB68-4D69-BC9F-71982ECF3810}">
      <dgm:prSet phldrT="[Texto]"/>
      <dgm:spPr/>
      <dgm:t>
        <a:bodyPr/>
        <a:lstStyle/>
        <a:p>
          <a:pPr algn="ctr"/>
          <a:r>
            <a:rPr lang="es-CO" dirty="0"/>
            <a:t>ANALISIS TARIFAS  COBERTURAS</a:t>
          </a:r>
        </a:p>
      </dgm:t>
    </dgm:pt>
    <dgm:pt modelId="{F4C29F92-55A6-45C5-9C9C-227D2D20E6BA}" type="parTrans" cxnId="{1A1FB6A3-123E-48AD-858D-954C5477F9F2}">
      <dgm:prSet/>
      <dgm:spPr/>
      <dgm:t>
        <a:bodyPr/>
        <a:lstStyle/>
        <a:p>
          <a:pPr algn="ctr"/>
          <a:endParaRPr lang="es-CO"/>
        </a:p>
      </dgm:t>
    </dgm:pt>
    <dgm:pt modelId="{3B8F1B72-A5C2-4E75-B839-0603758AA45C}" type="sibTrans" cxnId="{1A1FB6A3-123E-48AD-858D-954C5477F9F2}">
      <dgm:prSet/>
      <dgm:spPr/>
      <dgm:t>
        <a:bodyPr/>
        <a:lstStyle/>
        <a:p>
          <a:pPr algn="ctr"/>
          <a:endParaRPr lang="es-CO"/>
        </a:p>
      </dgm:t>
    </dgm:pt>
    <dgm:pt modelId="{B32AFC52-E06F-4BED-B7DD-E575FF550DE6}">
      <dgm:prSet phldrT="[Texto]"/>
      <dgm:spPr/>
      <dgm:t>
        <a:bodyPr/>
        <a:lstStyle/>
        <a:p>
          <a:pPr algn="ctr"/>
          <a:r>
            <a:rPr lang="es-CO" dirty="0"/>
            <a:t>COMPARATIVO  TARIFAS AÑO 2010-2011</a:t>
          </a:r>
        </a:p>
      </dgm:t>
    </dgm:pt>
    <dgm:pt modelId="{E1465C0A-D93B-46B6-8345-EEFBB5133DE0}" type="parTrans" cxnId="{A2A60CFB-765B-46C6-A99A-11D4C29523AA}">
      <dgm:prSet/>
      <dgm:spPr/>
      <dgm:t>
        <a:bodyPr/>
        <a:lstStyle/>
        <a:p>
          <a:pPr algn="ctr"/>
          <a:endParaRPr lang="es-CO"/>
        </a:p>
      </dgm:t>
    </dgm:pt>
    <dgm:pt modelId="{E8F1F751-F38F-4D5E-A49E-58EAEB43446D}" type="sibTrans" cxnId="{A2A60CFB-765B-46C6-A99A-11D4C29523AA}">
      <dgm:prSet/>
      <dgm:spPr/>
      <dgm:t>
        <a:bodyPr/>
        <a:lstStyle/>
        <a:p>
          <a:pPr algn="ctr"/>
          <a:endParaRPr lang="es-CO"/>
        </a:p>
      </dgm:t>
    </dgm:pt>
    <dgm:pt modelId="{736130CF-146B-4BE5-A061-C20E2841598E}">
      <dgm:prSet phldrT="[Texto]"/>
      <dgm:spPr/>
      <dgm:t>
        <a:bodyPr/>
        <a:lstStyle/>
        <a:p>
          <a:pPr algn="ctr"/>
          <a:r>
            <a:rPr lang="es-CO" dirty="0" smtClean="0"/>
            <a:t>PROPUESTA DE METODOLOGÍA DE COSTOS</a:t>
          </a:r>
          <a:endParaRPr lang="es-CO" dirty="0"/>
        </a:p>
      </dgm:t>
    </dgm:pt>
    <dgm:pt modelId="{F7CDF1F2-2A49-48DA-A682-468C89A73385}" type="parTrans" cxnId="{AA0DCBF5-9B13-4D48-93B3-D0DC43670FA7}">
      <dgm:prSet/>
      <dgm:spPr/>
      <dgm:t>
        <a:bodyPr/>
        <a:lstStyle/>
        <a:p>
          <a:pPr algn="ctr"/>
          <a:endParaRPr lang="es-CO"/>
        </a:p>
      </dgm:t>
    </dgm:pt>
    <dgm:pt modelId="{03BEE437-B897-4D80-B6C0-495FC5B2E377}" type="sibTrans" cxnId="{AA0DCBF5-9B13-4D48-93B3-D0DC43670FA7}">
      <dgm:prSet/>
      <dgm:spPr/>
      <dgm:t>
        <a:bodyPr/>
        <a:lstStyle/>
        <a:p>
          <a:pPr algn="ctr"/>
          <a:endParaRPr lang="es-CO"/>
        </a:p>
      </dgm:t>
    </dgm:pt>
    <dgm:pt modelId="{D2CB9767-E483-4C9F-A492-C436A4638295}" type="pres">
      <dgm:prSet presAssocID="{5E64F87D-9EFC-4B48-9A3A-69E3DA8CF818}" presName="Name0" presStyleCnt="0">
        <dgm:presLayoutVars>
          <dgm:chMax val="1"/>
          <dgm:dir/>
          <dgm:animLvl val="ctr"/>
          <dgm:resizeHandles val="exact"/>
        </dgm:presLayoutVars>
      </dgm:prSet>
      <dgm:spPr/>
      <dgm:t>
        <a:bodyPr/>
        <a:lstStyle/>
        <a:p>
          <a:endParaRPr lang="es-MX"/>
        </a:p>
      </dgm:t>
    </dgm:pt>
    <dgm:pt modelId="{8D2B445A-2A84-415C-91E3-AA3E02C780AD}" type="pres">
      <dgm:prSet presAssocID="{B007D299-266B-4670-9AE2-026B883ABE7A}" presName="centerShape" presStyleLbl="node0" presStyleIdx="0" presStyleCnt="1" custScaleX="156655" custScaleY="156655"/>
      <dgm:spPr/>
      <dgm:t>
        <a:bodyPr/>
        <a:lstStyle/>
        <a:p>
          <a:endParaRPr lang="es-MX"/>
        </a:p>
      </dgm:t>
    </dgm:pt>
    <dgm:pt modelId="{EA5D2225-C758-40D4-B588-A6B5CAB0807D}" type="pres">
      <dgm:prSet presAssocID="{E65AB129-76A7-4794-8D3D-06586790BC1D}" presName="node" presStyleLbl="node1" presStyleIdx="0" presStyleCnt="10" custScaleX="144114" custScaleY="137157" custRadScaleRad="100060" custRadScaleInc="5015">
        <dgm:presLayoutVars>
          <dgm:bulletEnabled val="1"/>
        </dgm:presLayoutVars>
      </dgm:prSet>
      <dgm:spPr/>
      <dgm:t>
        <a:bodyPr/>
        <a:lstStyle/>
        <a:p>
          <a:endParaRPr lang="es-CO"/>
        </a:p>
      </dgm:t>
    </dgm:pt>
    <dgm:pt modelId="{E73EEB52-3847-4566-B5D7-3657B8163613}" type="pres">
      <dgm:prSet presAssocID="{E65AB129-76A7-4794-8D3D-06586790BC1D}" presName="dummy" presStyleCnt="0"/>
      <dgm:spPr/>
    </dgm:pt>
    <dgm:pt modelId="{50D203EE-D334-41C3-9414-F92BDC7F1333}" type="pres">
      <dgm:prSet presAssocID="{CD733BC4-163E-4B77-AAA9-B33AEBC5B18B}" presName="sibTrans" presStyleLbl="sibTrans2D1" presStyleIdx="0" presStyleCnt="10"/>
      <dgm:spPr/>
      <dgm:t>
        <a:bodyPr/>
        <a:lstStyle/>
        <a:p>
          <a:endParaRPr lang="es-MX"/>
        </a:p>
      </dgm:t>
    </dgm:pt>
    <dgm:pt modelId="{2F486483-810E-40F1-85C9-E9A487BDA7AF}" type="pres">
      <dgm:prSet presAssocID="{2E034DB9-8706-4FA5-91DA-53473E2712B2}" presName="node" presStyleLbl="node1" presStyleIdx="1" presStyleCnt="10" custScaleX="166603" custScaleY="127331">
        <dgm:presLayoutVars>
          <dgm:bulletEnabled val="1"/>
        </dgm:presLayoutVars>
      </dgm:prSet>
      <dgm:spPr/>
      <dgm:t>
        <a:bodyPr/>
        <a:lstStyle/>
        <a:p>
          <a:endParaRPr lang="es-MX"/>
        </a:p>
      </dgm:t>
    </dgm:pt>
    <dgm:pt modelId="{7A193459-9B50-495D-8AC0-3B867F854CA6}" type="pres">
      <dgm:prSet presAssocID="{2E034DB9-8706-4FA5-91DA-53473E2712B2}" presName="dummy" presStyleCnt="0"/>
      <dgm:spPr/>
    </dgm:pt>
    <dgm:pt modelId="{2A0D2F23-0D18-4164-87B7-D9D60D8F1940}" type="pres">
      <dgm:prSet presAssocID="{449F32CC-F3BE-4DF0-8542-9B696B6FF3E8}" presName="sibTrans" presStyleLbl="sibTrans2D1" presStyleIdx="1" presStyleCnt="10"/>
      <dgm:spPr/>
      <dgm:t>
        <a:bodyPr/>
        <a:lstStyle/>
        <a:p>
          <a:endParaRPr lang="es-MX"/>
        </a:p>
      </dgm:t>
    </dgm:pt>
    <dgm:pt modelId="{37AAEF26-0EC7-4918-87B6-A3728FDFFE7F}" type="pres">
      <dgm:prSet presAssocID="{D69C0FA1-16E0-4874-A087-2826F6C7B503}" presName="node" presStyleLbl="node1" presStyleIdx="2" presStyleCnt="10" custScaleX="162932" custScaleY="119348">
        <dgm:presLayoutVars>
          <dgm:bulletEnabled val="1"/>
        </dgm:presLayoutVars>
      </dgm:prSet>
      <dgm:spPr/>
      <dgm:t>
        <a:bodyPr/>
        <a:lstStyle/>
        <a:p>
          <a:endParaRPr lang="es-MX"/>
        </a:p>
      </dgm:t>
    </dgm:pt>
    <dgm:pt modelId="{27C36429-2327-40BC-9A9D-FAAFA298E3A0}" type="pres">
      <dgm:prSet presAssocID="{D69C0FA1-16E0-4874-A087-2826F6C7B503}" presName="dummy" presStyleCnt="0"/>
      <dgm:spPr/>
    </dgm:pt>
    <dgm:pt modelId="{9CAADFC1-9B6F-44C0-9E6A-EFDCE3B8C929}" type="pres">
      <dgm:prSet presAssocID="{3FCCFB3A-5F24-43A8-876C-3652B184EC1D}" presName="sibTrans" presStyleLbl="sibTrans2D1" presStyleIdx="2" presStyleCnt="10"/>
      <dgm:spPr/>
      <dgm:t>
        <a:bodyPr/>
        <a:lstStyle/>
        <a:p>
          <a:endParaRPr lang="es-MX"/>
        </a:p>
      </dgm:t>
    </dgm:pt>
    <dgm:pt modelId="{1CFC8C8E-E7BD-4422-A5D6-8E0E74C64C7B}" type="pres">
      <dgm:prSet presAssocID="{90BBC973-D3E2-4BE7-A68D-D92DA9438613}" presName="node" presStyleLbl="node1" presStyleIdx="3" presStyleCnt="10" custScaleX="177417" custScaleY="132956">
        <dgm:presLayoutVars>
          <dgm:bulletEnabled val="1"/>
        </dgm:presLayoutVars>
      </dgm:prSet>
      <dgm:spPr/>
      <dgm:t>
        <a:bodyPr/>
        <a:lstStyle/>
        <a:p>
          <a:endParaRPr lang="es-MX"/>
        </a:p>
      </dgm:t>
    </dgm:pt>
    <dgm:pt modelId="{A093E161-9F78-4FE9-88A0-6BD9A7ABE4A6}" type="pres">
      <dgm:prSet presAssocID="{90BBC973-D3E2-4BE7-A68D-D92DA9438613}" presName="dummy" presStyleCnt="0"/>
      <dgm:spPr/>
    </dgm:pt>
    <dgm:pt modelId="{9D3023A1-D659-460D-A58E-F9882EB719C5}" type="pres">
      <dgm:prSet presAssocID="{DD189F4E-D2EA-447C-A38E-0CAA90940D7D}" presName="sibTrans" presStyleLbl="sibTrans2D1" presStyleIdx="3" presStyleCnt="10"/>
      <dgm:spPr/>
      <dgm:t>
        <a:bodyPr/>
        <a:lstStyle/>
        <a:p>
          <a:endParaRPr lang="es-MX"/>
        </a:p>
      </dgm:t>
    </dgm:pt>
    <dgm:pt modelId="{6C4B1113-45E6-4A76-A556-C28F7EB3E6C1}" type="pres">
      <dgm:prSet presAssocID="{A18F3B3B-E4F5-402C-82E0-CE911466D507}" presName="node" presStyleLbl="node1" presStyleIdx="4" presStyleCnt="10" custScaleX="178009" custScaleY="136546">
        <dgm:presLayoutVars>
          <dgm:bulletEnabled val="1"/>
        </dgm:presLayoutVars>
      </dgm:prSet>
      <dgm:spPr/>
      <dgm:t>
        <a:bodyPr/>
        <a:lstStyle/>
        <a:p>
          <a:endParaRPr lang="es-CO"/>
        </a:p>
      </dgm:t>
    </dgm:pt>
    <dgm:pt modelId="{F7DC735A-2D2B-47CB-9F11-FB5C1EE62FBD}" type="pres">
      <dgm:prSet presAssocID="{A18F3B3B-E4F5-402C-82E0-CE911466D507}" presName="dummy" presStyleCnt="0"/>
      <dgm:spPr/>
    </dgm:pt>
    <dgm:pt modelId="{679902A0-8A0B-43E0-AF64-35DDB2C7FCB3}" type="pres">
      <dgm:prSet presAssocID="{1E628736-592F-44D3-B31C-EA5E53FC1A4A}" presName="sibTrans" presStyleLbl="sibTrans2D1" presStyleIdx="4" presStyleCnt="10"/>
      <dgm:spPr/>
      <dgm:t>
        <a:bodyPr/>
        <a:lstStyle/>
        <a:p>
          <a:endParaRPr lang="es-MX"/>
        </a:p>
      </dgm:t>
    </dgm:pt>
    <dgm:pt modelId="{71D44AAB-EF89-4E2A-8AF1-4DCDFC729536}" type="pres">
      <dgm:prSet presAssocID="{80C95C1A-98F3-4AC8-99EE-BDC9B2ACE518}" presName="node" presStyleLbl="node1" presStyleIdx="5" presStyleCnt="10" custScaleX="143363" custScaleY="116577">
        <dgm:presLayoutVars>
          <dgm:bulletEnabled val="1"/>
        </dgm:presLayoutVars>
      </dgm:prSet>
      <dgm:spPr/>
      <dgm:t>
        <a:bodyPr/>
        <a:lstStyle/>
        <a:p>
          <a:endParaRPr lang="es-CO"/>
        </a:p>
      </dgm:t>
    </dgm:pt>
    <dgm:pt modelId="{DA211CA6-B9A3-4D49-A56F-181E3CDEDF0A}" type="pres">
      <dgm:prSet presAssocID="{80C95C1A-98F3-4AC8-99EE-BDC9B2ACE518}" presName="dummy" presStyleCnt="0"/>
      <dgm:spPr/>
    </dgm:pt>
    <dgm:pt modelId="{EFAC4EEA-1DEC-4FD6-B331-313F596D1A48}" type="pres">
      <dgm:prSet presAssocID="{AAC3BA08-5005-4581-B24F-F2AD614AC18C}" presName="sibTrans" presStyleLbl="sibTrans2D1" presStyleIdx="5" presStyleCnt="10"/>
      <dgm:spPr/>
      <dgm:t>
        <a:bodyPr/>
        <a:lstStyle/>
        <a:p>
          <a:endParaRPr lang="es-MX"/>
        </a:p>
      </dgm:t>
    </dgm:pt>
    <dgm:pt modelId="{7933ED2E-F3C6-44AE-AE56-18AE1DC7EE09}" type="pres">
      <dgm:prSet presAssocID="{FDC2FF32-E9C7-4B63-BE35-B4354599482F}" presName="node" presStyleLbl="node1" presStyleIdx="6" presStyleCnt="10" custScaleX="188005" custScaleY="131117" custRadScaleRad="99856" custRadScaleInc="-9657">
        <dgm:presLayoutVars>
          <dgm:bulletEnabled val="1"/>
        </dgm:presLayoutVars>
      </dgm:prSet>
      <dgm:spPr/>
      <dgm:t>
        <a:bodyPr/>
        <a:lstStyle/>
        <a:p>
          <a:endParaRPr lang="es-CO"/>
        </a:p>
      </dgm:t>
    </dgm:pt>
    <dgm:pt modelId="{6C58E5AD-729A-4FC7-B2E4-645BEB578EB3}" type="pres">
      <dgm:prSet presAssocID="{FDC2FF32-E9C7-4B63-BE35-B4354599482F}" presName="dummy" presStyleCnt="0"/>
      <dgm:spPr/>
    </dgm:pt>
    <dgm:pt modelId="{07CF290F-5123-4EBB-A54F-DE5C588B3EBD}" type="pres">
      <dgm:prSet presAssocID="{3FE99E8C-B252-4DAE-BFD8-143113FAB188}" presName="sibTrans" presStyleLbl="sibTrans2D1" presStyleIdx="6" presStyleCnt="10"/>
      <dgm:spPr/>
      <dgm:t>
        <a:bodyPr/>
        <a:lstStyle/>
        <a:p>
          <a:endParaRPr lang="es-MX"/>
        </a:p>
      </dgm:t>
    </dgm:pt>
    <dgm:pt modelId="{49306E4D-BE91-4611-AA56-552B2AAC5339}" type="pres">
      <dgm:prSet presAssocID="{83BB75CA-DB68-4D69-BC9F-71982ECF3810}" presName="node" presStyleLbl="node1" presStyleIdx="7" presStyleCnt="10" custScaleX="168764" custScaleY="109486">
        <dgm:presLayoutVars>
          <dgm:bulletEnabled val="1"/>
        </dgm:presLayoutVars>
      </dgm:prSet>
      <dgm:spPr/>
      <dgm:t>
        <a:bodyPr/>
        <a:lstStyle/>
        <a:p>
          <a:endParaRPr lang="es-CO"/>
        </a:p>
      </dgm:t>
    </dgm:pt>
    <dgm:pt modelId="{F9CE11B4-EA40-4385-B5C7-81C843F3B283}" type="pres">
      <dgm:prSet presAssocID="{83BB75CA-DB68-4D69-BC9F-71982ECF3810}" presName="dummy" presStyleCnt="0"/>
      <dgm:spPr/>
    </dgm:pt>
    <dgm:pt modelId="{0AAB5426-4537-4135-9561-F19DA98AB254}" type="pres">
      <dgm:prSet presAssocID="{3B8F1B72-A5C2-4E75-B839-0603758AA45C}" presName="sibTrans" presStyleLbl="sibTrans2D1" presStyleIdx="7" presStyleCnt="10"/>
      <dgm:spPr/>
      <dgm:t>
        <a:bodyPr/>
        <a:lstStyle/>
        <a:p>
          <a:endParaRPr lang="es-MX"/>
        </a:p>
      </dgm:t>
    </dgm:pt>
    <dgm:pt modelId="{D5432737-DDCB-4143-B9A4-DB9146E7E30C}" type="pres">
      <dgm:prSet presAssocID="{B32AFC52-E06F-4BED-B7DD-E575FF550DE6}" presName="node" presStyleLbl="node1" presStyleIdx="8" presStyleCnt="10" custScaleX="171259" custScaleY="109265" custRadScaleRad="99018" custRadScaleInc="1814">
        <dgm:presLayoutVars>
          <dgm:bulletEnabled val="1"/>
        </dgm:presLayoutVars>
      </dgm:prSet>
      <dgm:spPr/>
      <dgm:t>
        <a:bodyPr/>
        <a:lstStyle/>
        <a:p>
          <a:endParaRPr lang="es-MX"/>
        </a:p>
      </dgm:t>
    </dgm:pt>
    <dgm:pt modelId="{C6FF356B-A68F-4E22-ACDB-DEF19AF6D4CC}" type="pres">
      <dgm:prSet presAssocID="{B32AFC52-E06F-4BED-B7DD-E575FF550DE6}" presName="dummy" presStyleCnt="0"/>
      <dgm:spPr/>
    </dgm:pt>
    <dgm:pt modelId="{D9585FE9-0ABE-4DDA-8217-86D8670E83F6}" type="pres">
      <dgm:prSet presAssocID="{E8F1F751-F38F-4D5E-A49E-58EAEB43446D}" presName="sibTrans" presStyleLbl="sibTrans2D1" presStyleIdx="8" presStyleCnt="10"/>
      <dgm:spPr/>
      <dgm:t>
        <a:bodyPr/>
        <a:lstStyle/>
        <a:p>
          <a:endParaRPr lang="es-MX"/>
        </a:p>
      </dgm:t>
    </dgm:pt>
    <dgm:pt modelId="{9FFF1903-FFEE-4175-A18F-FEC64776E7A7}" type="pres">
      <dgm:prSet presAssocID="{736130CF-146B-4BE5-A061-C20E2841598E}" presName="node" presStyleLbl="node1" presStyleIdx="9" presStyleCnt="10" custScaleX="173098" custScaleY="105675" custRadScaleRad="99430" custRadScaleInc="4235">
        <dgm:presLayoutVars>
          <dgm:bulletEnabled val="1"/>
        </dgm:presLayoutVars>
      </dgm:prSet>
      <dgm:spPr/>
      <dgm:t>
        <a:bodyPr/>
        <a:lstStyle/>
        <a:p>
          <a:endParaRPr lang="es-CO"/>
        </a:p>
      </dgm:t>
    </dgm:pt>
    <dgm:pt modelId="{6299C0DE-BF77-460F-BB8C-7B9102FE38A0}" type="pres">
      <dgm:prSet presAssocID="{736130CF-146B-4BE5-A061-C20E2841598E}" presName="dummy" presStyleCnt="0"/>
      <dgm:spPr/>
    </dgm:pt>
    <dgm:pt modelId="{65D61620-FE06-4883-952C-E2F43E077B11}" type="pres">
      <dgm:prSet presAssocID="{03BEE437-B897-4D80-B6C0-495FC5B2E377}" presName="sibTrans" presStyleLbl="sibTrans2D1" presStyleIdx="9" presStyleCnt="10" custScaleX="121051"/>
      <dgm:spPr/>
      <dgm:t>
        <a:bodyPr/>
        <a:lstStyle/>
        <a:p>
          <a:endParaRPr lang="es-MX"/>
        </a:p>
      </dgm:t>
    </dgm:pt>
  </dgm:ptLst>
  <dgm:cxnLst>
    <dgm:cxn modelId="{1A1FB6A3-123E-48AD-858D-954C5477F9F2}" srcId="{B007D299-266B-4670-9AE2-026B883ABE7A}" destId="{83BB75CA-DB68-4D69-BC9F-71982ECF3810}" srcOrd="7" destOrd="0" parTransId="{F4C29F92-55A6-45C5-9C9C-227D2D20E6BA}" sibTransId="{3B8F1B72-A5C2-4E75-B839-0603758AA45C}"/>
    <dgm:cxn modelId="{976B2E60-BC6F-45DC-9409-9C6D91402423}" srcId="{B007D299-266B-4670-9AE2-026B883ABE7A}" destId="{80C95C1A-98F3-4AC8-99EE-BDC9B2ACE518}" srcOrd="5" destOrd="0" parTransId="{69E16F6B-9170-45E6-983D-324D501E97B0}" sibTransId="{AAC3BA08-5005-4581-B24F-F2AD614AC18C}"/>
    <dgm:cxn modelId="{FBD83B9D-61DC-453C-AFA7-6C67B18E9E0C}" type="presOf" srcId="{FDC2FF32-E9C7-4B63-BE35-B4354599482F}" destId="{7933ED2E-F3C6-44AE-AE56-18AE1DC7EE09}" srcOrd="0" destOrd="0" presId="urn:microsoft.com/office/officeart/2005/8/layout/radial6"/>
    <dgm:cxn modelId="{BC3BA00A-5D83-4A04-A3DD-A6D84204E747}" type="presOf" srcId="{3FE99E8C-B252-4DAE-BFD8-143113FAB188}" destId="{07CF290F-5123-4EBB-A54F-DE5C588B3EBD}" srcOrd="0" destOrd="0" presId="urn:microsoft.com/office/officeart/2005/8/layout/radial6"/>
    <dgm:cxn modelId="{A2A60CFB-765B-46C6-A99A-11D4C29523AA}" srcId="{B007D299-266B-4670-9AE2-026B883ABE7A}" destId="{B32AFC52-E06F-4BED-B7DD-E575FF550DE6}" srcOrd="8" destOrd="0" parTransId="{E1465C0A-D93B-46B6-8345-EEFBB5133DE0}" sibTransId="{E8F1F751-F38F-4D5E-A49E-58EAEB43446D}"/>
    <dgm:cxn modelId="{CBB05AF1-BD8D-4182-B6FE-EDC6C357EBE5}" type="presOf" srcId="{E65AB129-76A7-4794-8D3D-06586790BC1D}" destId="{EA5D2225-C758-40D4-B588-A6B5CAB0807D}" srcOrd="0" destOrd="0" presId="urn:microsoft.com/office/officeart/2005/8/layout/radial6"/>
    <dgm:cxn modelId="{7C4818EA-F451-4BEE-9D25-5D80DAC20CCE}" srcId="{B007D299-266B-4670-9AE2-026B883ABE7A}" destId="{E65AB129-76A7-4794-8D3D-06586790BC1D}" srcOrd="0" destOrd="0" parTransId="{9B58AFB4-B426-409B-9281-004CB4923C46}" sibTransId="{CD733BC4-163E-4B77-AAA9-B33AEBC5B18B}"/>
    <dgm:cxn modelId="{B54D0590-4F73-4FE0-B95D-250EB88E1EBD}" type="presOf" srcId="{3FCCFB3A-5F24-43A8-876C-3652B184EC1D}" destId="{9CAADFC1-9B6F-44C0-9E6A-EFDCE3B8C929}" srcOrd="0" destOrd="0" presId="urn:microsoft.com/office/officeart/2005/8/layout/radial6"/>
    <dgm:cxn modelId="{FA94A1E4-5131-47DF-8A36-0EF03BF6778A}" type="presOf" srcId="{1E628736-592F-44D3-B31C-EA5E53FC1A4A}" destId="{679902A0-8A0B-43E0-AF64-35DDB2C7FCB3}" srcOrd="0" destOrd="0" presId="urn:microsoft.com/office/officeart/2005/8/layout/radial6"/>
    <dgm:cxn modelId="{CAD2A180-41B8-4CC9-BDB5-798248E69C16}" type="presOf" srcId="{3B8F1B72-A5C2-4E75-B839-0603758AA45C}" destId="{0AAB5426-4537-4135-9561-F19DA98AB254}" srcOrd="0" destOrd="0" presId="urn:microsoft.com/office/officeart/2005/8/layout/radial6"/>
    <dgm:cxn modelId="{967B0185-FC16-4DC1-96D1-78BDEEB7B66E}" type="presOf" srcId="{B007D299-266B-4670-9AE2-026B883ABE7A}" destId="{8D2B445A-2A84-415C-91E3-AA3E02C780AD}" srcOrd="0" destOrd="0" presId="urn:microsoft.com/office/officeart/2005/8/layout/radial6"/>
    <dgm:cxn modelId="{8F8958EC-8F7A-468E-94C8-FF49263E1E64}" type="presOf" srcId="{80C95C1A-98F3-4AC8-99EE-BDC9B2ACE518}" destId="{71D44AAB-EF89-4E2A-8AF1-4DCDFC729536}" srcOrd="0" destOrd="0" presId="urn:microsoft.com/office/officeart/2005/8/layout/radial6"/>
    <dgm:cxn modelId="{D1032855-D7BD-42A4-9707-B920B28C2F84}" srcId="{5E64F87D-9EFC-4B48-9A3A-69E3DA8CF818}" destId="{B007D299-266B-4670-9AE2-026B883ABE7A}" srcOrd="0" destOrd="0" parTransId="{37F7E812-9C07-484E-AEC6-EFEE41339F2D}" sibTransId="{26E810A0-97CE-4957-B3C0-1162874FBDBF}"/>
    <dgm:cxn modelId="{E4E7A063-A981-4168-A7C7-B2AEBF8D6932}" type="presOf" srcId="{DD189F4E-D2EA-447C-A38E-0CAA90940D7D}" destId="{9D3023A1-D659-460D-A58E-F9882EB719C5}" srcOrd="0" destOrd="0" presId="urn:microsoft.com/office/officeart/2005/8/layout/radial6"/>
    <dgm:cxn modelId="{C67F557B-0B23-427F-84F2-3FAD84A8CF47}" type="presOf" srcId="{D69C0FA1-16E0-4874-A087-2826F6C7B503}" destId="{37AAEF26-0EC7-4918-87B6-A3728FDFFE7F}" srcOrd="0" destOrd="0" presId="urn:microsoft.com/office/officeart/2005/8/layout/radial6"/>
    <dgm:cxn modelId="{B494A7D1-6618-4136-8778-2AF1113390EF}" srcId="{B007D299-266B-4670-9AE2-026B883ABE7A}" destId="{2E034DB9-8706-4FA5-91DA-53473E2712B2}" srcOrd="1" destOrd="0" parTransId="{75230F14-60A5-4ED5-B530-C4EB7ADF95B3}" sibTransId="{449F32CC-F3BE-4DF0-8542-9B696B6FF3E8}"/>
    <dgm:cxn modelId="{F2F96857-3049-4993-92A2-FBB7F70CB5D0}" type="presOf" srcId="{CD733BC4-163E-4B77-AAA9-B33AEBC5B18B}" destId="{50D203EE-D334-41C3-9414-F92BDC7F1333}" srcOrd="0" destOrd="0" presId="urn:microsoft.com/office/officeart/2005/8/layout/radial6"/>
    <dgm:cxn modelId="{823476B6-79A0-4050-BE8D-2213A3C43D74}" type="presOf" srcId="{03BEE437-B897-4D80-B6C0-495FC5B2E377}" destId="{65D61620-FE06-4883-952C-E2F43E077B11}" srcOrd="0" destOrd="0" presId="urn:microsoft.com/office/officeart/2005/8/layout/radial6"/>
    <dgm:cxn modelId="{979A6E8B-6D1B-4926-AF3D-EC110C7FB620}" srcId="{B007D299-266B-4670-9AE2-026B883ABE7A}" destId="{A18F3B3B-E4F5-402C-82E0-CE911466D507}" srcOrd="4" destOrd="0" parTransId="{5E0042E0-5E3F-46B5-8AB9-7A2DE3FAB890}" sibTransId="{1E628736-592F-44D3-B31C-EA5E53FC1A4A}"/>
    <dgm:cxn modelId="{4E413423-4865-40E9-8181-B3870B4C4DA8}" srcId="{B007D299-266B-4670-9AE2-026B883ABE7A}" destId="{D69C0FA1-16E0-4874-A087-2826F6C7B503}" srcOrd="2" destOrd="0" parTransId="{534BA072-D390-49B7-BA70-5EF4E4F4D0DB}" sibTransId="{3FCCFB3A-5F24-43A8-876C-3652B184EC1D}"/>
    <dgm:cxn modelId="{B8631295-A993-49C1-A388-C394C9D69189}" type="presOf" srcId="{83BB75CA-DB68-4D69-BC9F-71982ECF3810}" destId="{49306E4D-BE91-4611-AA56-552B2AAC5339}" srcOrd="0" destOrd="0" presId="urn:microsoft.com/office/officeart/2005/8/layout/radial6"/>
    <dgm:cxn modelId="{7D97DA91-F23A-4079-B1D9-CDF3BF4324F6}" type="presOf" srcId="{2E034DB9-8706-4FA5-91DA-53473E2712B2}" destId="{2F486483-810E-40F1-85C9-E9A487BDA7AF}" srcOrd="0" destOrd="0" presId="urn:microsoft.com/office/officeart/2005/8/layout/radial6"/>
    <dgm:cxn modelId="{B28AF855-B033-45BE-82D8-466F1AA5DA7C}" type="presOf" srcId="{AAC3BA08-5005-4581-B24F-F2AD614AC18C}" destId="{EFAC4EEA-1DEC-4FD6-B331-313F596D1A48}" srcOrd="0" destOrd="0" presId="urn:microsoft.com/office/officeart/2005/8/layout/radial6"/>
    <dgm:cxn modelId="{4F5341E6-8CF2-4398-89CE-B5DCAB2CD642}" srcId="{B007D299-266B-4670-9AE2-026B883ABE7A}" destId="{90BBC973-D3E2-4BE7-A68D-D92DA9438613}" srcOrd="3" destOrd="0" parTransId="{251A8133-0197-4A6F-9707-F89A2A11E840}" sibTransId="{DD189F4E-D2EA-447C-A38E-0CAA90940D7D}"/>
    <dgm:cxn modelId="{2976F69D-464A-4492-B512-69CEC9C8E19B}" type="presOf" srcId="{736130CF-146B-4BE5-A061-C20E2841598E}" destId="{9FFF1903-FFEE-4175-A18F-FEC64776E7A7}" srcOrd="0" destOrd="0" presId="urn:microsoft.com/office/officeart/2005/8/layout/radial6"/>
    <dgm:cxn modelId="{5AE2E1F2-6D97-4CFD-B9B0-CA260C09BD5B}" type="presOf" srcId="{E8F1F751-F38F-4D5E-A49E-58EAEB43446D}" destId="{D9585FE9-0ABE-4DDA-8217-86D8670E83F6}" srcOrd="0" destOrd="0" presId="urn:microsoft.com/office/officeart/2005/8/layout/radial6"/>
    <dgm:cxn modelId="{32BB0D55-B8DC-4B93-947F-F563A2D72AF5}" type="presOf" srcId="{449F32CC-F3BE-4DF0-8542-9B696B6FF3E8}" destId="{2A0D2F23-0D18-4164-87B7-D9D60D8F1940}" srcOrd="0" destOrd="0" presId="urn:microsoft.com/office/officeart/2005/8/layout/radial6"/>
    <dgm:cxn modelId="{AA0DCBF5-9B13-4D48-93B3-D0DC43670FA7}" srcId="{B007D299-266B-4670-9AE2-026B883ABE7A}" destId="{736130CF-146B-4BE5-A061-C20E2841598E}" srcOrd="9" destOrd="0" parTransId="{F7CDF1F2-2A49-48DA-A682-468C89A73385}" sibTransId="{03BEE437-B897-4D80-B6C0-495FC5B2E377}"/>
    <dgm:cxn modelId="{44CCE8DF-B7B5-42B5-82B6-0DC572BAE12D}" type="presOf" srcId="{90BBC973-D3E2-4BE7-A68D-D92DA9438613}" destId="{1CFC8C8E-E7BD-4422-A5D6-8E0E74C64C7B}" srcOrd="0" destOrd="0" presId="urn:microsoft.com/office/officeart/2005/8/layout/radial6"/>
    <dgm:cxn modelId="{2B3E57AB-4D88-4192-B816-8E7072A24AD2}" type="presOf" srcId="{5E64F87D-9EFC-4B48-9A3A-69E3DA8CF818}" destId="{D2CB9767-E483-4C9F-A492-C436A4638295}" srcOrd="0" destOrd="0" presId="urn:microsoft.com/office/officeart/2005/8/layout/radial6"/>
    <dgm:cxn modelId="{F6A90465-4CFD-455F-8026-EA16E12F30D1}" srcId="{B007D299-266B-4670-9AE2-026B883ABE7A}" destId="{FDC2FF32-E9C7-4B63-BE35-B4354599482F}" srcOrd="6" destOrd="0" parTransId="{165CD829-3D09-4D0F-9C72-36FEF914AED8}" sibTransId="{3FE99E8C-B252-4DAE-BFD8-143113FAB188}"/>
    <dgm:cxn modelId="{96672BD6-4B9D-4D28-AF1D-5BCCCB0C3EB0}" type="presOf" srcId="{B32AFC52-E06F-4BED-B7DD-E575FF550DE6}" destId="{D5432737-DDCB-4143-B9A4-DB9146E7E30C}" srcOrd="0" destOrd="0" presId="urn:microsoft.com/office/officeart/2005/8/layout/radial6"/>
    <dgm:cxn modelId="{5A5A625A-4708-4F70-8F82-62A96CD9C938}" type="presOf" srcId="{A18F3B3B-E4F5-402C-82E0-CE911466D507}" destId="{6C4B1113-45E6-4A76-A556-C28F7EB3E6C1}" srcOrd="0" destOrd="0" presId="urn:microsoft.com/office/officeart/2005/8/layout/radial6"/>
    <dgm:cxn modelId="{F0EF143A-EB13-475B-8959-7B12050FC092}" type="presParOf" srcId="{D2CB9767-E483-4C9F-A492-C436A4638295}" destId="{8D2B445A-2A84-415C-91E3-AA3E02C780AD}" srcOrd="0" destOrd="0" presId="urn:microsoft.com/office/officeart/2005/8/layout/radial6"/>
    <dgm:cxn modelId="{A6500A4B-D739-44D7-8148-E6B496CFD3B2}" type="presParOf" srcId="{D2CB9767-E483-4C9F-A492-C436A4638295}" destId="{EA5D2225-C758-40D4-B588-A6B5CAB0807D}" srcOrd="1" destOrd="0" presId="urn:microsoft.com/office/officeart/2005/8/layout/radial6"/>
    <dgm:cxn modelId="{7E62E74A-2983-4072-BBFF-FF5DEABE3D15}" type="presParOf" srcId="{D2CB9767-E483-4C9F-A492-C436A4638295}" destId="{E73EEB52-3847-4566-B5D7-3657B8163613}" srcOrd="2" destOrd="0" presId="urn:microsoft.com/office/officeart/2005/8/layout/radial6"/>
    <dgm:cxn modelId="{1730A0AF-8826-4679-8BDB-F816811815B5}" type="presParOf" srcId="{D2CB9767-E483-4C9F-A492-C436A4638295}" destId="{50D203EE-D334-41C3-9414-F92BDC7F1333}" srcOrd="3" destOrd="0" presId="urn:microsoft.com/office/officeart/2005/8/layout/radial6"/>
    <dgm:cxn modelId="{507E9AE4-3FF3-43C0-A1F6-43FFF3D63062}" type="presParOf" srcId="{D2CB9767-E483-4C9F-A492-C436A4638295}" destId="{2F486483-810E-40F1-85C9-E9A487BDA7AF}" srcOrd="4" destOrd="0" presId="urn:microsoft.com/office/officeart/2005/8/layout/radial6"/>
    <dgm:cxn modelId="{709F4DF4-22E4-4C25-B9CC-24A0A766C091}" type="presParOf" srcId="{D2CB9767-E483-4C9F-A492-C436A4638295}" destId="{7A193459-9B50-495D-8AC0-3B867F854CA6}" srcOrd="5" destOrd="0" presId="urn:microsoft.com/office/officeart/2005/8/layout/radial6"/>
    <dgm:cxn modelId="{53547053-8343-4E66-921A-FF19D42E73DE}" type="presParOf" srcId="{D2CB9767-E483-4C9F-A492-C436A4638295}" destId="{2A0D2F23-0D18-4164-87B7-D9D60D8F1940}" srcOrd="6" destOrd="0" presId="urn:microsoft.com/office/officeart/2005/8/layout/radial6"/>
    <dgm:cxn modelId="{C6E33BB7-5642-4992-8320-1A077455F2FC}" type="presParOf" srcId="{D2CB9767-E483-4C9F-A492-C436A4638295}" destId="{37AAEF26-0EC7-4918-87B6-A3728FDFFE7F}" srcOrd="7" destOrd="0" presId="urn:microsoft.com/office/officeart/2005/8/layout/radial6"/>
    <dgm:cxn modelId="{9AEB5970-9590-47C6-A051-F343FD53ABC1}" type="presParOf" srcId="{D2CB9767-E483-4C9F-A492-C436A4638295}" destId="{27C36429-2327-40BC-9A9D-FAAFA298E3A0}" srcOrd="8" destOrd="0" presId="urn:microsoft.com/office/officeart/2005/8/layout/radial6"/>
    <dgm:cxn modelId="{B537B269-1022-42C4-A971-71657F34C17A}" type="presParOf" srcId="{D2CB9767-E483-4C9F-A492-C436A4638295}" destId="{9CAADFC1-9B6F-44C0-9E6A-EFDCE3B8C929}" srcOrd="9" destOrd="0" presId="urn:microsoft.com/office/officeart/2005/8/layout/radial6"/>
    <dgm:cxn modelId="{0A05A08C-483D-4DBE-B738-D86A3745821C}" type="presParOf" srcId="{D2CB9767-E483-4C9F-A492-C436A4638295}" destId="{1CFC8C8E-E7BD-4422-A5D6-8E0E74C64C7B}" srcOrd="10" destOrd="0" presId="urn:microsoft.com/office/officeart/2005/8/layout/radial6"/>
    <dgm:cxn modelId="{6CAD2CB7-C5CF-44F0-A73E-85EDC302A309}" type="presParOf" srcId="{D2CB9767-E483-4C9F-A492-C436A4638295}" destId="{A093E161-9F78-4FE9-88A0-6BD9A7ABE4A6}" srcOrd="11" destOrd="0" presId="urn:microsoft.com/office/officeart/2005/8/layout/radial6"/>
    <dgm:cxn modelId="{0F54E4A3-2F81-45C7-BA09-C34F9B5F27C7}" type="presParOf" srcId="{D2CB9767-E483-4C9F-A492-C436A4638295}" destId="{9D3023A1-D659-460D-A58E-F9882EB719C5}" srcOrd="12" destOrd="0" presId="urn:microsoft.com/office/officeart/2005/8/layout/radial6"/>
    <dgm:cxn modelId="{AB129F5D-B926-4099-B663-74B22AA7AAD1}" type="presParOf" srcId="{D2CB9767-E483-4C9F-A492-C436A4638295}" destId="{6C4B1113-45E6-4A76-A556-C28F7EB3E6C1}" srcOrd="13" destOrd="0" presId="urn:microsoft.com/office/officeart/2005/8/layout/radial6"/>
    <dgm:cxn modelId="{A677BEB3-A6EF-4CE4-8C7B-6DEB76467831}" type="presParOf" srcId="{D2CB9767-E483-4C9F-A492-C436A4638295}" destId="{F7DC735A-2D2B-47CB-9F11-FB5C1EE62FBD}" srcOrd="14" destOrd="0" presId="urn:microsoft.com/office/officeart/2005/8/layout/radial6"/>
    <dgm:cxn modelId="{67E37944-B060-439B-9546-47A7D6B3F88D}" type="presParOf" srcId="{D2CB9767-E483-4C9F-A492-C436A4638295}" destId="{679902A0-8A0B-43E0-AF64-35DDB2C7FCB3}" srcOrd="15" destOrd="0" presId="urn:microsoft.com/office/officeart/2005/8/layout/radial6"/>
    <dgm:cxn modelId="{36227206-02CB-4843-B74E-0759FE9C7D6A}" type="presParOf" srcId="{D2CB9767-E483-4C9F-A492-C436A4638295}" destId="{71D44AAB-EF89-4E2A-8AF1-4DCDFC729536}" srcOrd="16" destOrd="0" presId="urn:microsoft.com/office/officeart/2005/8/layout/radial6"/>
    <dgm:cxn modelId="{734D6AF1-A728-43C7-9A03-6ECC6BA11BEC}" type="presParOf" srcId="{D2CB9767-E483-4C9F-A492-C436A4638295}" destId="{DA211CA6-B9A3-4D49-A56F-181E3CDEDF0A}" srcOrd="17" destOrd="0" presId="urn:microsoft.com/office/officeart/2005/8/layout/radial6"/>
    <dgm:cxn modelId="{08C725B5-3BCF-48F5-B316-4F71E4378EC2}" type="presParOf" srcId="{D2CB9767-E483-4C9F-A492-C436A4638295}" destId="{EFAC4EEA-1DEC-4FD6-B331-313F596D1A48}" srcOrd="18" destOrd="0" presId="urn:microsoft.com/office/officeart/2005/8/layout/radial6"/>
    <dgm:cxn modelId="{5D8CA4DA-3C39-4B57-B391-8DF806F1FAC5}" type="presParOf" srcId="{D2CB9767-E483-4C9F-A492-C436A4638295}" destId="{7933ED2E-F3C6-44AE-AE56-18AE1DC7EE09}" srcOrd="19" destOrd="0" presId="urn:microsoft.com/office/officeart/2005/8/layout/radial6"/>
    <dgm:cxn modelId="{5C91B88D-BC35-46FF-B94C-87E86817C53A}" type="presParOf" srcId="{D2CB9767-E483-4C9F-A492-C436A4638295}" destId="{6C58E5AD-729A-4FC7-B2E4-645BEB578EB3}" srcOrd="20" destOrd="0" presId="urn:microsoft.com/office/officeart/2005/8/layout/radial6"/>
    <dgm:cxn modelId="{9EB30E4F-D6DD-4AA5-A97A-7C28DEBDB90C}" type="presParOf" srcId="{D2CB9767-E483-4C9F-A492-C436A4638295}" destId="{07CF290F-5123-4EBB-A54F-DE5C588B3EBD}" srcOrd="21" destOrd="0" presId="urn:microsoft.com/office/officeart/2005/8/layout/radial6"/>
    <dgm:cxn modelId="{F8F3FFB1-17DD-44E0-9C8F-B800C9DE5301}" type="presParOf" srcId="{D2CB9767-E483-4C9F-A492-C436A4638295}" destId="{49306E4D-BE91-4611-AA56-552B2AAC5339}" srcOrd="22" destOrd="0" presId="urn:microsoft.com/office/officeart/2005/8/layout/radial6"/>
    <dgm:cxn modelId="{584DC249-F9C5-47AC-86AA-2CEF8ABD20E3}" type="presParOf" srcId="{D2CB9767-E483-4C9F-A492-C436A4638295}" destId="{F9CE11B4-EA40-4385-B5C7-81C843F3B283}" srcOrd="23" destOrd="0" presId="urn:microsoft.com/office/officeart/2005/8/layout/radial6"/>
    <dgm:cxn modelId="{5D6CE751-C69A-4573-872C-D10095FE5463}" type="presParOf" srcId="{D2CB9767-E483-4C9F-A492-C436A4638295}" destId="{0AAB5426-4537-4135-9561-F19DA98AB254}" srcOrd="24" destOrd="0" presId="urn:microsoft.com/office/officeart/2005/8/layout/radial6"/>
    <dgm:cxn modelId="{029D7CB7-E797-4552-AD50-F98FDB3500AC}" type="presParOf" srcId="{D2CB9767-E483-4C9F-A492-C436A4638295}" destId="{D5432737-DDCB-4143-B9A4-DB9146E7E30C}" srcOrd="25" destOrd="0" presId="urn:microsoft.com/office/officeart/2005/8/layout/radial6"/>
    <dgm:cxn modelId="{88AD39E3-B1C6-4FB8-B069-E99C7DEF5923}" type="presParOf" srcId="{D2CB9767-E483-4C9F-A492-C436A4638295}" destId="{C6FF356B-A68F-4E22-ACDB-DEF19AF6D4CC}" srcOrd="26" destOrd="0" presId="urn:microsoft.com/office/officeart/2005/8/layout/radial6"/>
    <dgm:cxn modelId="{F9CFC3E3-E84E-4CF2-AEB8-4C27E0AF8872}" type="presParOf" srcId="{D2CB9767-E483-4C9F-A492-C436A4638295}" destId="{D9585FE9-0ABE-4DDA-8217-86D8670E83F6}" srcOrd="27" destOrd="0" presId="urn:microsoft.com/office/officeart/2005/8/layout/radial6"/>
    <dgm:cxn modelId="{717F923B-17CF-4B86-A61A-0A3588FE193C}" type="presParOf" srcId="{D2CB9767-E483-4C9F-A492-C436A4638295}" destId="{9FFF1903-FFEE-4175-A18F-FEC64776E7A7}" srcOrd="28" destOrd="0" presId="urn:microsoft.com/office/officeart/2005/8/layout/radial6"/>
    <dgm:cxn modelId="{12FDD357-1FE0-44FF-AC9E-3CF4260ACDA9}" type="presParOf" srcId="{D2CB9767-E483-4C9F-A492-C436A4638295}" destId="{6299C0DE-BF77-460F-BB8C-7B9102FE38A0}" srcOrd="29" destOrd="0" presId="urn:microsoft.com/office/officeart/2005/8/layout/radial6"/>
    <dgm:cxn modelId="{5E2BBC5F-D123-48BA-A8E5-B22197F8BEA4}" type="presParOf" srcId="{D2CB9767-E483-4C9F-A492-C436A4638295}" destId="{65D61620-FE06-4883-952C-E2F43E077B11}" srcOrd="30"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CAE791-982F-4D83-84E4-15B73C5470E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CO"/>
        </a:p>
      </dgm:t>
    </dgm:pt>
    <dgm:pt modelId="{0D4D150E-6555-4606-B296-B753617CBA06}">
      <dgm:prSet phldrT="[Texto]"/>
      <dgm:spPr/>
      <dgm:t>
        <a:bodyPr/>
        <a:lstStyle/>
        <a:p>
          <a:r>
            <a:rPr lang="es-CO" dirty="0"/>
            <a:t>subdirección </a:t>
          </a:r>
          <a:r>
            <a:rPr lang="es-CO" dirty="0" err="1"/>
            <a:t>Recreacion</a:t>
          </a:r>
          <a:r>
            <a:rPr lang="es-CO" dirty="0"/>
            <a:t> </a:t>
          </a:r>
        </a:p>
      </dgm:t>
    </dgm:pt>
    <dgm:pt modelId="{4EE2B63E-7F6E-4ACB-B112-16FAFA43942B}" type="parTrans" cxnId="{7AC3748D-B85E-468A-B4AC-4C3F1CC4B716}">
      <dgm:prSet/>
      <dgm:spPr/>
      <dgm:t>
        <a:bodyPr/>
        <a:lstStyle/>
        <a:p>
          <a:endParaRPr lang="es-CO"/>
        </a:p>
      </dgm:t>
    </dgm:pt>
    <dgm:pt modelId="{6B2CE9C1-C939-4C7F-894B-D271C4630CEA}" type="sibTrans" cxnId="{7AC3748D-B85E-468A-B4AC-4C3F1CC4B716}">
      <dgm:prSet/>
      <dgm:spPr/>
      <dgm:t>
        <a:bodyPr/>
        <a:lstStyle/>
        <a:p>
          <a:endParaRPr lang="es-CO"/>
        </a:p>
      </dgm:t>
    </dgm:pt>
    <dgm:pt modelId="{C71F7E4E-96B0-4529-8607-239E4E2A77F2}">
      <dgm:prSet phldrT="[Texto]"/>
      <dgm:spPr/>
      <dgm:t>
        <a:bodyPr/>
        <a:lstStyle/>
        <a:p>
          <a:r>
            <a:rPr lang="es-CO" dirty="0"/>
            <a:t>Nivel </a:t>
          </a:r>
          <a:r>
            <a:rPr lang="es-CO" dirty="0" err="1"/>
            <a:t>Jerarquico</a:t>
          </a:r>
          <a:endParaRPr lang="es-CO" dirty="0"/>
        </a:p>
      </dgm:t>
    </dgm:pt>
    <dgm:pt modelId="{260A59E3-7516-4919-AC92-A1FA6BC5BFD3}" type="parTrans" cxnId="{7F36C2F6-8BDB-4ECA-954E-BB658503F4FE}">
      <dgm:prSet/>
      <dgm:spPr/>
      <dgm:t>
        <a:bodyPr/>
        <a:lstStyle/>
        <a:p>
          <a:endParaRPr lang="es-CO"/>
        </a:p>
      </dgm:t>
    </dgm:pt>
    <dgm:pt modelId="{F49F7D7E-7D4D-4988-8584-52DB3EAD6AED}" type="sibTrans" cxnId="{7F36C2F6-8BDB-4ECA-954E-BB658503F4FE}">
      <dgm:prSet/>
      <dgm:spPr/>
      <dgm:t>
        <a:bodyPr/>
        <a:lstStyle/>
        <a:p>
          <a:endParaRPr lang="es-CO"/>
        </a:p>
      </dgm:t>
    </dgm:pt>
    <dgm:pt modelId="{C6E45FFF-AD70-480A-88DB-95758A207C2A}">
      <dgm:prSet phldrT="[Texto]"/>
      <dgm:spPr/>
      <dgm:t>
        <a:bodyPr/>
        <a:lstStyle/>
        <a:p>
          <a:r>
            <a:rPr lang="es-CO" dirty="0"/>
            <a:t>Centro de Vacaciones Melgar</a:t>
          </a:r>
        </a:p>
      </dgm:t>
    </dgm:pt>
    <dgm:pt modelId="{A21FC5EE-564D-4270-9FD3-82DFBDD89FE0}" type="parTrans" cxnId="{65AC83A1-F23B-4F97-8038-40E1B7CBE588}">
      <dgm:prSet/>
      <dgm:spPr/>
      <dgm:t>
        <a:bodyPr/>
        <a:lstStyle/>
        <a:p>
          <a:endParaRPr lang="es-CO"/>
        </a:p>
      </dgm:t>
    </dgm:pt>
    <dgm:pt modelId="{4FB76B64-3E48-430B-BF00-37360B9A4491}" type="sibTrans" cxnId="{65AC83A1-F23B-4F97-8038-40E1B7CBE588}">
      <dgm:prSet/>
      <dgm:spPr/>
      <dgm:t>
        <a:bodyPr/>
        <a:lstStyle/>
        <a:p>
          <a:endParaRPr lang="es-CO"/>
        </a:p>
      </dgm:t>
    </dgm:pt>
    <dgm:pt modelId="{EF6506A0-F9AC-4A9A-A93E-76F70BA8973F}">
      <dgm:prSet phldrT="[Texto]"/>
      <dgm:spPr/>
      <dgm:t>
        <a:bodyPr/>
        <a:lstStyle/>
        <a:p>
          <a:r>
            <a:rPr lang="es-CO" dirty="0"/>
            <a:t>Nivel de </a:t>
          </a:r>
          <a:r>
            <a:rPr lang="es-CO" dirty="0" err="1"/>
            <a:t>Ubicacion</a:t>
          </a:r>
          <a:r>
            <a:rPr lang="es-CO" dirty="0"/>
            <a:t> Geográfico</a:t>
          </a:r>
        </a:p>
      </dgm:t>
    </dgm:pt>
    <dgm:pt modelId="{F3D5BC31-A0E6-40D0-BACC-104A51F515FB}" type="parTrans" cxnId="{DE044E36-C1D7-4F17-8E3C-E9562B51131C}">
      <dgm:prSet/>
      <dgm:spPr/>
      <dgm:t>
        <a:bodyPr/>
        <a:lstStyle/>
        <a:p>
          <a:endParaRPr lang="es-CO"/>
        </a:p>
      </dgm:t>
    </dgm:pt>
    <dgm:pt modelId="{93AE5C70-D7F6-4E35-BA4E-E0CF2FCD1254}" type="sibTrans" cxnId="{DE044E36-C1D7-4F17-8E3C-E9562B51131C}">
      <dgm:prSet/>
      <dgm:spPr/>
      <dgm:t>
        <a:bodyPr/>
        <a:lstStyle/>
        <a:p>
          <a:endParaRPr lang="es-CO"/>
        </a:p>
      </dgm:t>
    </dgm:pt>
    <dgm:pt modelId="{DD4AEF6C-083C-4D38-B907-9DB694DF06B2}">
      <dgm:prSet phldrT="[Texto]"/>
      <dgm:spPr/>
      <dgm:t>
        <a:bodyPr/>
        <a:lstStyle/>
        <a:p>
          <a:r>
            <a:rPr lang="es-CO" dirty="0" err="1"/>
            <a:t>Ctro</a:t>
          </a:r>
          <a:r>
            <a:rPr lang="es-CO" dirty="0"/>
            <a:t> de Convenciones </a:t>
          </a:r>
          <a:r>
            <a:rPr lang="es-CO" dirty="0" err="1"/>
            <a:t>Kualamaná</a:t>
          </a:r>
          <a:endParaRPr lang="es-CO" dirty="0"/>
        </a:p>
      </dgm:t>
    </dgm:pt>
    <dgm:pt modelId="{9341EEF4-68A4-4883-9F62-9DC0963A050D}" type="parTrans" cxnId="{335607D9-9A8C-4E09-863E-09A89A1C30D5}">
      <dgm:prSet/>
      <dgm:spPr/>
      <dgm:t>
        <a:bodyPr/>
        <a:lstStyle/>
        <a:p>
          <a:endParaRPr lang="es-CO"/>
        </a:p>
      </dgm:t>
    </dgm:pt>
    <dgm:pt modelId="{2BBF95C7-A8ED-4D85-90DD-2100DC2B3AF8}" type="sibTrans" cxnId="{335607D9-9A8C-4E09-863E-09A89A1C30D5}">
      <dgm:prSet/>
      <dgm:spPr/>
      <dgm:t>
        <a:bodyPr/>
        <a:lstStyle/>
        <a:p>
          <a:endParaRPr lang="es-CO"/>
        </a:p>
      </dgm:t>
    </dgm:pt>
    <dgm:pt modelId="{36E9A134-6DC6-4E56-9009-95D4FDE5CB8D}">
      <dgm:prSet phldrT="[Texto]"/>
      <dgm:spPr/>
      <dgm:t>
        <a:bodyPr/>
        <a:lstStyle/>
        <a:p>
          <a:r>
            <a:rPr lang="es-CO" dirty="0"/>
            <a:t>Centro de  Servicios</a:t>
          </a:r>
        </a:p>
      </dgm:t>
    </dgm:pt>
    <dgm:pt modelId="{562A6D33-A3B1-454C-941A-5E8F8888D757}" type="parTrans" cxnId="{4D366FC8-3A59-48BF-89DB-0702FC2DB6A3}">
      <dgm:prSet/>
      <dgm:spPr/>
      <dgm:t>
        <a:bodyPr/>
        <a:lstStyle/>
        <a:p>
          <a:endParaRPr lang="es-CO"/>
        </a:p>
      </dgm:t>
    </dgm:pt>
    <dgm:pt modelId="{286D3DD5-D952-46C4-87DA-E0D2A9CF4C7F}" type="sibTrans" cxnId="{4D366FC8-3A59-48BF-89DB-0702FC2DB6A3}">
      <dgm:prSet/>
      <dgm:spPr/>
      <dgm:t>
        <a:bodyPr/>
        <a:lstStyle/>
        <a:p>
          <a:endParaRPr lang="es-CO"/>
        </a:p>
      </dgm:t>
    </dgm:pt>
    <dgm:pt modelId="{2E402D26-A520-4437-AF58-28FA7DD80D1D}">
      <dgm:prSet/>
      <dgm:spPr/>
      <dgm:t>
        <a:bodyPr/>
        <a:lstStyle/>
        <a:p>
          <a:r>
            <a:rPr lang="es-CO" dirty="0"/>
            <a:t>Alojamiento  </a:t>
          </a:r>
          <a:r>
            <a:rPr lang="es-CO" dirty="0" err="1"/>
            <a:t>Kualamaná</a:t>
          </a:r>
          <a:r>
            <a:rPr lang="es-CO" dirty="0"/>
            <a:t> </a:t>
          </a:r>
        </a:p>
      </dgm:t>
    </dgm:pt>
    <dgm:pt modelId="{D37B7B24-304F-4E71-919E-05C8B799AE66}" type="parTrans" cxnId="{40409D69-0971-4A5C-8859-B8E56FD79F94}">
      <dgm:prSet/>
      <dgm:spPr/>
      <dgm:t>
        <a:bodyPr/>
        <a:lstStyle/>
        <a:p>
          <a:endParaRPr lang="es-CO"/>
        </a:p>
      </dgm:t>
    </dgm:pt>
    <dgm:pt modelId="{BA19523C-ABB4-4D81-95E8-597752CF6317}" type="sibTrans" cxnId="{40409D69-0971-4A5C-8859-B8E56FD79F94}">
      <dgm:prSet/>
      <dgm:spPr/>
      <dgm:t>
        <a:bodyPr/>
        <a:lstStyle/>
        <a:p>
          <a:endParaRPr lang="es-CO"/>
        </a:p>
      </dgm:t>
    </dgm:pt>
    <dgm:pt modelId="{30D23C0C-0D5C-457F-87AB-CC6A09436DC9}">
      <dgm:prSet/>
      <dgm:spPr/>
      <dgm:t>
        <a:bodyPr/>
        <a:lstStyle/>
        <a:p>
          <a:r>
            <a:rPr lang="es-CO" dirty="0"/>
            <a:t>Temporada Alta</a:t>
          </a:r>
        </a:p>
      </dgm:t>
    </dgm:pt>
    <dgm:pt modelId="{F8A188DF-D940-4B04-A521-7E03290CDD9C}" type="parTrans" cxnId="{5BD76DF2-4850-4AE9-8468-846B18737738}">
      <dgm:prSet/>
      <dgm:spPr/>
      <dgm:t>
        <a:bodyPr/>
        <a:lstStyle/>
        <a:p>
          <a:endParaRPr lang="es-CO"/>
        </a:p>
      </dgm:t>
    </dgm:pt>
    <dgm:pt modelId="{386D4599-DAE5-4475-9B1E-1702F13B23FE}" type="sibTrans" cxnId="{5BD76DF2-4850-4AE9-8468-846B18737738}">
      <dgm:prSet/>
      <dgm:spPr/>
      <dgm:t>
        <a:bodyPr/>
        <a:lstStyle/>
        <a:p>
          <a:endParaRPr lang="es-CO"/>
        </a:p>
      </dgm:t>
    </dgm:pt>
    <dgm:pt modelId="{0D70EE41-9AF2-439A-90F7-DE4B35E9CF29}">
      <dgm:prSet/>
      <dgm:spPr/>
      <dgm:t>
        <a:bodyPr/>
        <a:lstStyle/>
        <a:p>
          <a:r>
            <a:rPr lang="es-CO" dirty="0"/>
            <a:t>Tipo de Alojamiento (Habitación Sencilla)</a:t>
          </a:r>
        </a:p>
      </dgm:t>
    </dgm:pt>
    <dgm:pt modelId="{821679C7-3800-4114-AE65-B3BC059B0B81}" type="parTrans" cxnId="{6D8F5DC2-21DF-4EF2-82C2-4DDC07761B6C}">
      <dgm:prSet/>
      <dgm:spPr/>
      <dgm:t>
        <a:bodyPr/>
        <a:lstStyle/>
        <a:p>
          <a:endParaRPr lang="es-CO"/>
        </a:p>
      </dgm:t>
    </dgm:pt>
    <dgm:pt modelId="{FA3CB3D9-AB54-4A70-AA39-7944E0C484C2}" type="sibTrans" cxnId="{6D8F5DC2-21DF-4EF2-82C2-4DDC07761B6C}">
      <dgm:prSet/>
      <dgm:spPr/>
      <dgm:t>
        <a:bodyPr/>
        <a:lstStyle/>
        <a:p>
          <a:endParaRPr lang="es-CO"/>
        </a:p>
      </dgm:t>
    </dgm:pt>
    <dgm:pt modelId="{6C4A8ED2-608F-48F0-9757-8ACD3EC93CC0}" type="pres">
      <dgm:prSet presAssocID="{ADCAE791-982F-4D83-84E4-15B73C5470E9}" presName="rootnode" presStyleCnt="0">
        <dgm:presLayoutVars>
          <dgm:chMax/>
          <dgm:chPref/>
          <dgm:dir/>
          <dgm:animLvl val="lvl"/>
        </dgm:presLayoutVars>
      </dgm:prSet>
      <dgm:spPr/>
      <dgm:t>
        <a:bodyPr/>
        <a:lstStyle/>
        <a:p>
          <a:endParaRPr lang="es-CO"/>
        </a:p>
      </dgm:t>
    </dgm:pt>
    <dgm:pt modelId="{A5FB3DBF-53E4-4D83-A448-2626F9B70414}" type="pres">
      <dgm:prSet presAssocID="{0D4D150E-6555-4606-B296-B753617CBA06}" presName="composite" presStyleCnt="0"/>
      <dgm:spPr/>
    </dgm:pt>
    <dgm:pt modelId="{66C9A446-A196-42DF-B63D-7388B84BE003}" type="pres">
      <dgm:prSet presAssocID="{0D4D150E-6555-4606-B296-B753617CBA06}" presName="bentUpArrow1" presStyleLbl="alignImgPlace1" presStyleIdx="0" presStyleCnt="5"/>
      <dgm:spPr/>
    </dgm:pt>
    <dgm:pt modelId="{5812C19F-C9C8-47C2-A23C-F7DE5E052AFD}" type="pres">
      <dgm:prSet presAssocID="{0D4D150E-6555-4606-B296-B753617CBA06}" presName="ParentText" presStyleLbl="node1" presStyleIdx="0" presStyleCnt="6">
        <dgm:presLayoutVars>
          <dgm:chMax val="1"/>
          <dgm:chPref val="1"/>
          <dgm:bulletEnabled val="1"/>
        </dgm:presLayoutVars>
      </dgm:prSet>
      <dgm:spPr/>
      <dgm:t>
        <a:bodyPr/>
        <a:lstStyle/>
        <a:p>
          <a:endParaRPr lang="es-CO"/>
        </a:p>
      </dgm:t>
    </dgm:pt>
    <dgm:pt modelId="{F82B5B03-6688-4FA0-9410-E481C496A81C}" type="pres">
      <dgm:prSet presAssocID="{0D4D150E-6555-4606-B296-B753617CBA06}" presName="ChildText" presStyleLbl="revTx" presStyleIdx="0" presStyleCnt="5">
        <dgm:presLayoutVars>
          <dgm:chMax val="0"/>
          <dgm:chPref val="0"/>
          <dgm:bulletEnabled val="1"/>
        </dgm:presLayoutVars>
      </dgm:prSet>
      <dgm:spPr/>
      <dgm:t>
        <a:bodyPr/>
        <a:lstStyle/>
        <a:p>
          <a:endParaRPr lang="es-CO"/>
        </a:p>
      </dgm:t>
    </dgm:pt>
    <dgm:pt modelId="{6086A1B6-78D7-45D8-B61E-EC848A08425D}" type="pres">
      <dgm:prSet presAssocID="{6B2CE9C1-C939-4C7F-894B-D271C4630CEA}" presName="sibTrans" presStyleCnt="0"/>
      <dgm:spPr/>
    </dgm:pt>
    <dgm:pt modelId="{FBCBEDE8-7F11-4975-8B2C-75D58F22314C}" type="pres">
      <dgm:prSet presAssocID="{C6E45FFF-AD70-480A-88DB-95758A207C2A}" presName="composite" presStyleCnt="0"/>
      <dgm:spPr/>
    </dgm:pt>
    <dgm:pt modelId="{F296134B-C0F7-4DCD-97E1-078A44588A9B}" type="pres">
      <dgm:prSet presAssocID="{C6E45FFF-AD70-480A-88DB-95758A207C2A}" presName="bentUpArrow1" presStyleLbl="alignImgPlace1" presStyleIdx="1" presStyleCnt="5"/>
      <dgm:spPr/>
    </dgm:pt>
    <dgm:pt modelId="{15C2E3F5-8E5F-4865-9378-8EC64FE4ACCD}" type="pres">
      <dgm:prSet presAssocID="{C6E45FFF-AD70-480A-88DB-95758A207C2A}" presName="ParentText" presStyleLbl="node1" presStyleIdx="1" presStyleCnt="6">
        <dgm:presLayoutVars>
          <dgm:chMax val="1"/>
          <dgm:chPref val="1"/>
          <dgm:bulletEnabled val="1"/>
        </dgm:presLayoutVars>
      </dgm:prSet>
      <dgm:spPr/>
      <dgm:t>
        <a:bodyPr/>
        <a:lstStyle/>
        <a:p>
          <a:endParaRPr lang="es-CO"/>
        </a:p>
      </dgm:t>
    </dgm:pt>
    <dgm:pt modelId="{F6413705-7B6E-409C-9C08-20213E99F88E}" type="pres">
      <dgm:prSet presAssocID="{C6E45FFF-AD70-480A-88DB-95758A207C2A}" presName="ChildText" presStyleLbl="revTx" presStyleIdx="1" presStyleCnt="5">
        <dgm:presLayoutVars>
          <dgm:chMax val="0"/>
          <dgm:chPref val="0"/>
          <dgm:bulletEnabled val="1"/>
        </dgm:presLayoutVars>
      </dgm:prSet>
      <dgm:spPr/>
      <dgm:t>
        <a:bodyPr/>
        <a:lstStyle/>
        <a:p>
          <a:endParaRPr lang="es-CO"/>
        </a:p>
      </dgm:t>
    </dgm:pt>
    <dgm:pt modelId="{9650316E-16E7-41BE-9DA7-3B8959224582}" type="pres">
      <dgm:prSet presAssocID="{4FB76B64-3E48-430B-BF00-37360B9A4491}" presName="sibTrans" presStyleCnt="0"/>
      <dgm:spPr/>
    </dgm:pt>
    <dgm:pt modelId="{4A892AC2-C072-49D7-BFD9-28E0E673B695}" type="pres">
      <dgm:prSet presAssocID="{DD4AEF6C-083C-4D38-B907-9DB694DF06B2}" presName="composite" presStyleCnt="0"/>
      <dgm:spPr/>
    </dgm:pt>
    <dgm:pt modelId="{C9261F94-0118-400D-A851-8909D052ACD6}" type="pres">
      <dgm:prSet presAssocID="{DD4AEF6C-083C-4D38-B907-9DB694DF06B2}" presName="bentUpArrow1" presStyleLbl="alignImgPlace1" presStyleIdx="2" presStyleCnt="5"/>
      <dgm:spPr/>
    </dgm:pt>
    <dgm:pt modelId="{4F6082A5-F7A8-46BE-A4EE-5CF4EB4B8296}" type="pres">
      <dgm:prSet presAssocID="{DD4AEF6C-083C-4D38-B907-9DB694DF06B2}" presName="ParentText" presStyleLbl="node1" presStyleIdx="2" presStyleCnt="6">
        <dgm:presLayoutVars>
          <dgm:chMax val="1"/>
          <dgm:chPref val="1"/>
          <dgm:bulletEnabled val="1"/>
        </dgm:presLayoutVars>
      </dgm:prSet>
      <dgm:spPr/>
      <dgm:t>
        <a:bodyPr/>
        <a:lstStyle/>
        <a:p>
          <a:endParaRPr lang="es-CO"/>
        </a:p>
      </dgm:t>
    </dgm:pt>
    <dgm:pt modelId="{7B3FDE41-70D5-41DC-B95A-9F679CA1CB52}" type="pres">
      <dgm:prSet presAssocID="{DD4AEF6C-083C-4D38-B907-9DB694DF06B2}" presName="ChildText" presStyleLbl="revTx" presStyleIdx="2" presStyleCnt="5">
        <dgm:presLayoutVars>
          <dgm:chMax val="0"/>
          <dgm:chPref val="0"/>
          <dgm:bulletEnabled val="1"/>
        </dgm:presLayoutVars>
      </dgm:prSet>
      <dgm:spPr/>
      <dgm:t>
        <a:bodyPr/>
        <a:lstStyle/>
        <a:p>
          <a:endParaRPr lang="es-CO"/>
        </a:p>
      </dgm:t>
    </dgm:pt>
    <dgm:pt modelId="{73B0DA91-B081-4101-BB23-DA7038D92684}" type="pres">
      <dgm:prSet presAssocID="{2BBF95C7-A8ED-4D85-90DD-2100DC2B3AF8}" presName="sibTrans" presStyleCnt="0"/>
      <dgm:spPr/>
    </dgm:pt>
    <dgm:pt modelId="{4232D861-299F-4C7E-80E2-7E5F1B44A887}" type="pres">
      <dgm:prSet presAssocID="{2E402D26-A520-4437-AF58-28FA7DD80D1D}" presName="composite" presStyleCnt="0"/>
      <dgm:spPr/>
    </dgm:pt>
    <dgm:pt modelId="{419D0A24-74A8-49D0-804D-84A4815B2216}" type="pres">
      <dgm:prSet presAssocID="{2E402D26-A520-4437-AF58-28FA7DD80D1D}" presName="bentUpArrow1" presStyleLbl="alignImgPlace1" presStyleIdx="3" presStyleCnt="5"/>
      <dgm:spPr/>
    </dgm:pt>
    <dgm:pt modelId="{67C8989A-89EE-4F8D-B91E-51CC8125737C}" type="pres">
      <dgm:prSet presAssocID="{2E402D26-A520-4437-AF58-28FA7DD80D1D}" presName="ParentText" presStyleLbl="node1" presStyleIdx="3" presStyleCnt="6">
        <dgm:presLayoutVars>
          <dgm:chMax val="1"/>
          <dgm:chPref val="1"/>
          <dgm:bulletEnabled val="1"/>
        </dgm:presLayoutVars>
      </dgm:prSet>
      <dgm:spPr/>
      <dgm:t>
        <a:bodyPr/>
        <a:lstStyle/>
        <a:p>
          <a:endParaRPr lang="es-CO"/>
        </a:p>
      </dgm:t>
    </dgm:pt>
    <dgm:pt modelId="{0C00DE9D-7CFB-40AA-9A9D-C6DEECD5FAE7}" type="pres">
      <dgm:prSet presAssocID="{2E402D26-A520-4437-AF58-28FA7DD80D1D}" presName="ChildText" presStyleLbl="revTx" presStyleIdx="3" presStyleCnt="5">
        <dgm:presLayoutVars>
          <dgm:chMax val="0"/>
          <dgm:chPref val="0"/>
          <dgm:bulletEnabled val="1"/>
        </dgm:presLayoutVars>
      </dgm:prSet>
      <dgm:spPr/>
    </dgm:pt>
    <dgm:pt modelId="{CC6B9FD9-023D-429E-8772-BDB93CE282C2}" type="pres">
      <dgm:prSet presAssocID="{BA19523C-ABB4-4D81-95E8-597752CF6317}" presName="sibTrans" presStyleCnt="0"/>
      <dgm:spPr/>
    </dgm:pt>
    <dgm:pt modelId="{09CDDE33-65F8-4770-9019-033D88A48C2C}" type="pres">
      <dgm:prSet presAssocID="{0D70EE41-9AF2-439A-90F7-DE4B35E9CF29}" presName="composite" presStyleCnt="0"/>
      <dgm:spPr/>
    </dgm:pt>
    <dgm:pt modelId="{B44597BF-681D-432B-819D-36E580C8420C}" type="pres">
      <dgm:prSet presAssocID="{0D70EE41-9AF2-439A-90F7-DE4B35E9CF29}" presName="bentUpArrow1" presStyleLbl="alignImgPlace1" presStyleIdx="4" presStyleCnt="5"/>
      <dgm:spPr/>
    </dgm:pt>
    <dgm:pt modelId="{5CEDDF9F-3090-454C-BD6D-6041DDE144E1}" type="pres">
      <dgm:prSet presAssocID="{0D70EE41-9AF2-439A-90F7-DE4B35E9CF29}" presName="ParentText" presStyleLbl="node1" presStyleIdx="4" presStyleCnt="6">
        <dgm:presLayoutVars>
          <dgm:chMax val="1"/>
          <dgm:chPref val="1"/>
          <dgm:bulletEnabled val="1"/>
        </dgm:presLayoutVars>
      </dgm:prSet>
      <dgm:spPr/>
      <dgm:t>
        <a:bodyPr/>
        <a:lstStyle/>
        <a:p>
          <a:endParaRPr lang="es-CO"/>
        </a:p>
      </dgm:t>
    </dgm:pt>
    <dgm:pt modelId="{7B678C33-2AF3-4DD8-B119-FF4A2A09F03A}" type="pres">
      <dgm:prSet presAssocID="{0D70EE41-9AF2-439A-90F7-DE4B35E9CF29}" presName="ChildText" presStyleLbl="revTx" presStyleIdx="4" presStyleCnt="5">
        <dgm:presLayoutVars>
          <dgm:chMax val="0"/>
          <dgm:chPref val="0"/>
          <dgm:bulletEnabled val="1"/>
        </dgm:presLayoutVars>
      </dgm:prSet>
      <dgm:spPr/>
    </dgm:pt>
    <dgm:pt modelId="{25621D0B-2BCC-40E3-AD6D-5013AF6EA826}" type="pres">
      <dgm:prSet presAssocID="{FA3CB3D9-AB54-4A70-AA39-7944E0C484C2}" presName="sibTrans" presStyleCnt="0"/>
      <dgm:spPr/>
    </dgm:pt>
    <dgm:pt modelId="{34AF4962-0563-43ED-94E7-33B6D533818A}" type="pres">
      <dgm:prSet presAssocID="{30D23C0C-0D5C-457F-87AB-CC6A09436DC9}" presName="composite" presStyleCnt="0"/>
      <dgm:spPr/>
    </dgm:pt>
    <dgm:pt modelId="{8929E033-5B2E-4120-99DB-DA0A44CDEFF7}" type="pres">
      <dgm:prSet presAssocID="{30D23C0C-0D5C-457F-87AB-CC6A09436DC9}" presName="ParentText" presStyleLbl="node1" presStyleIdx="5" presStyleCnt="6">
        <dgm:presLayoutVars>
          <dgm:chMax val="1"/>
          <dgm:chPref val="1"/>
          <dgm:bulletEnabled val="1"/>
        </dgm:presLayoutVars>
      </dgm:prSet>
      <dgm:spPr/>
      <dgm:t>
        <a:bodyPr/>
        <a:lstStyle/>
        <a:p>
          <a:endParaRPr lang="es-CO"/>
        </a:p>
      </dgm:t>
    </dgm:pt>
  </dgm:ptLst>
  <dgm:cxnLst>
    <dgm:cxn modelId="{AA896B27-EF31-4B90-9B0B-91625A86E74A}" type="presOf" srcId="{30D23C0C-0D5C-457F-87AB-CC6A09436DC9}" destId="{8929E033-5B2E-4120-99DB-DA0A44CDEFF7}" srcOrd="0" destOrd="0" presId="urn:microsoft.com/office/officeart/2005/8/layout/StepDownProcess"/>
    <dgm:cxn modelId="{6D8F5DC2-21DF-4EF2-82C2-4DDC07761B6C}" srcId="{ADCAE791-982F-4D83-84E4-15B73C5470E9}" destId="{0D70EE41-9AF2-439A-90F7-DE4B35E9CF29}" srcOrd="4" destOrd="0" parTransId="{821679C7-3800-4114-AE65-B3BC059B0B81}" sibTransId="{FA3CB3D9-AB54-4A70-AA39-7944E0C484C2}"/>
    <dgm:cxn modelId="{7AC3748D-B85E-468A-B4AC-4C3F1CC4B716}" srcId="{ADCAE791-982F-4D83-84E4-15B73C5470E9}" destId="{0D4D150E-6555-4606-B296-B753617CBA06}" srcOrd="0" destOrd="0" parTransId="{4EE2B63E-7F6E-4ACB-B112-16FAFA43942B}" sibTransId="{6B2CE9C1-C939-4C7F-894B-D271C4630CEA}"/>
    <dgm:cxn modelId="{4D366FC8-3A59-48BF-89DB-0702FC2DB6A3}" srcId="{DD4AEF6C-083C-4D38-B907-9DB694DF06B2}" destId="{36E9A134-6DC6-4E56-9009-95D4FDE5CB8D}" srcOrd="0" destOrd="0" parTransId="{562A6D33-A3B1-454C-941A-5E8F8888D757}" sibTransId="{286D3DD5-D952-46C4-87DA-E0D2A9CF4C7F}"/>
    <dgm:cxn modelId="{99B27803-839B-47A2-A831-B8FF012BB3A3}" type="presOf" srcId="{EF6506A0-F9AC-4A9A-A93E-76F70BA8973F}" destId="{F6413705-7B6E-409C-9C08-20213E99F88E}" srcOrd="0" destOrd="0" presId="urn:microsoft.com/office/officeart/2005/8/layout/StepDownProcess"/>
    <dgm:cxn modelId="{C4FB65AE-3DFC-49B2-B633-4B261715D973}" type="presOf" srcId="{36E9A134-6DC6-4E56-9009-95D4FDE5CB8D}" destId="{7B3FDE41-70D5-41DC-B95A-9F679CA1CB52}" srcOrd="0" destOrd="0" presId="urn:microsoft.com/office/officeart/2005/8/layout/StepDownProcess"/>
    <dgm:cxn modelId="{84CC80AB-DDCF-42DE-907C-76F63708F514}" type="presOf" srcId="{0D70EE41-9AF2-439A-90F7-DE4B35E9CF29}" destId="{5CEDDF9F-3090-454C-BD6D-6041DDE144E1}" srcOrd="0" destOrd="0" presId="urn:microsoft.com/office/officeart/2005/8/layout/StepDownProcess"/>
    <dgm:cxn modelId="{65AC83A1-F23B-4F97-8038-40E1B7CBE588}" srcId="{ADCAE791-982F-4D83-84E4-15B73C5470E9}" destId="{C6E45FFF-AD70-480A-88DB-95758A207C2A}" srcOrd="1" destOrd="0" parTransId="{A21FC5EE-564D-4270-9FD3-82DFBDD89FE0}" sibTransId="{4FB76B64-3E48-430B-BF00-37360B9A4491}"/>
    <dgm:cxn modelId="{DE044E36-C1D7-4F17-8E3C-E9562B51131C}" srcId="{C6E45FFF-AD70-480A-88DB-95758A207C2A}" destId="{EF6506A0-F9AC-4A9A-A93E-76F70BA8973F}" srcOrd="0" destOrd="0" parTransId="{F3D5BC31-A0E6-40D0-BACC-104A51F515FB}" sibTransId="{93AE5C70-D7F6-4E35-BA4E-E0CF2FCD1254}"/>
    <dgm:cxn modelId="{4714EBEF-C823-4EC4-B0D8-8D5C7EEAACDA}" type="presOf" srcId="{0D4D150E-6555-4606-B296-B753617CBA06}" destId="{5812C19F-C9C8-47C2-A23C-F7DE5E052AFD}" srcOrd="0" destOrd="0" presId="urn:microsoft.com/office/officeart/2005/8/layout/StepDownProcess"/>
    <dgm:cxn modelId="{40409D69-0971-4A5C-8859-B8E56FD79F94}" srcId="{ADCAE791-982F-4D83-84E4-15B73C5470E9}" destId="{2E402D26-A520-4437-AF58-28FA7DD80D1D}" srcOrd="3" destOrd="0" parTransId="{D37B7B24-304F-4E71-919E-05C8B799AE66}" sibTransId="{BA19523C-ABB4-4D81-95E8-597752CF6317}"/>
    <dgm:cxn modelId="{335607D9-9A8C-4E09-863E-09A89A1C30D5}" srcId="{ADCAE791-982F-4D83-84E4-15B73C5470E9}" destId="{DD4AEF6C-083C-4D38-B907-9DB694DF06B2}" srcOrd="2" destOrd="0" parTransId="{9341EEF4-68A4-4883-9F62-9DC0963A050D}" sibTransId="{2BBF95C7-A8ED-4D85-90DD-2100DC2B3AF8}"/>
    <dgm:cxn modelId="{1BBE77B6-D242-454E-ACCC-F582D77E5F6E}" type="presOf" srcId="{DD4AEF6C-083C-4D38-B907-9DB694DF06B2}" destId="{4F6082A5-F7A8-46BE-A4EE-5CF4EB4B8296}" srcOrd="0" destOrd="0" presId="urn:microsoft.com/office/officeart/2005/8/layout/StepDownProcess"/>
    <dgm:cxn modelId="{D16CEA7A-2779-4C09-8AF9-3499FC222A10}" type="presOf" srcId="{ADCAE791-982F-4D83-84E4-15B73C5470E9}" destId="{6C4A8ED2-608F-48F0-9757-8ACD3EC93CC0}" srcOrd="0" destOrd="0" presId="urn:microsoft.com/office/officeart/2005/8/layout/StepDownProcess"/>
    <dgm:cxn modelId="{04BC56B0-4C1F-4581-9269-E50BEFFBBB41}" type="presOf" srcId="{2E402D26-A520-4437-AF58-28FA7DD80D1D}" destId="{67C8989A-89EE-4F8D-B91E-51CC8125737C}" srcOrd="0" destOrd="0" presId="urn:microsoft.com/office/officeart/2005/8/layout/StepDownProcess"/>
    <dgm:cxn modelId="{5BD76DF2-4850-4AE9-8468-846B18737738}" srcId="{ADCAE791-982F-4D83-84E4-15B73C5470E9}" destId="{30D23C0C-0D5C-457F-87AB-CC6A09436DC9}" srcOrd="5" destOrd="0" parTransId="{F8A188DF-D940-4B04-A521-7E03290CDD9C}" sibTransId="{386D4599-DAE5-4475-9B1E-1702F13B23FE}"/>
    <dgm:cxn modelId="{BABB0AD3-3DDD-46B5-A9D5-B4C5DB11BF1F}" type="presOf" srcId="{C71F7E4E-96B0-4529-8607-239E4E2A77F2}" destId="{F82B5B03-6688-4FA0-9410-E481C496A81C}" srcOrd="0" destOrd="0" presId="urn:microsoft.com/office/officeart/2005/8/layout/StepDownProcess"/>
    <dgm:cxn modelId="{106A8C2B-0CCD-4E89-849E-D4669748A382}" type="presOf" srcId="{C6E45FFF-AD70-480A-88DB-95758A207C2A}" destId="{15C2E3F5-8E5F-4865-9378-8EC64FE4ACCD}" srcOrd="0" destOrd="0" presId="urn:microsoft.com/office/officeart/2005/8/layout/StepDownProcess"/>
    <dgm:cxn modelId="{7F36C2F6-8BDB-4ECA-954E-BB658503F4FE}" srcId="{0D4D150E-6555-4606-B296-B753617CBA06}" destId="{C71F7E4E-96B0-4529-8607-239E4E2A77F2}" srcOrd="0" destOrd="0" parTransId="{260A59E3-7516-4919-AC92-A1FA6BC5BFD3}" sibTransId="{F49F7D7E-7D4D-4988-8584-52DB3EAD6AED}"/>
    <dgm:cxn modelId="{D095B91D-CEB1-4DFF-8485-863B0AAA04F9}" type="presParOf" srcId="{6C4A8ED2-608F-48F0-9757-8ACD3EC93CC0}" destId="{A5FB3DBF-53E4-4D83-A448-2626F9B70414}" srcOrd="0" destOrd="0" presId="urn:microsoft.com/office/officeart/2005/8/layout/StepDownProcess"/>
    <dgm:cxn modelId="{30257B29-7915-4FDA-AC70-AA02655C50F4}" type="presParOf" srcId="{A5FB3DBF-53E4-4D83-A448-2626F9B70414}" destId="{66C9A446-A196-42DF-B63D-7388B84BE003}" srcOrd="0" destOrd="0" presId="urn:microsoft.com/office/officeart/2005/8/layout/StepDownProcess"/>
    <dgm:cxn modelId="{E48CFB3E-F54C-4511-B8CD-860CFBE5D6B6}" type="presParOf" srcId="{A5FB3DBF-53E4-4D83-A448-2626F9B70414}" destId="{5812C19F-C9C8-47C2-A23C-F7DE5E052AFD}" srcOrd="1" destOrd="0" presId="urn:microsoft.com/office/officeart/2005/8/layout/StepDownProcess"/>
    <dgm:cxn modelId="{1195BA65-110E-4BB8-8127-5717D6CD509A}" type="presParOf" srcId="{A5FB3DBF-53E4-4D83-A448-2626F9B70414}" destId="{F82B5B03-6688-4FA0-9410-E481C496A81C}" srcOrd="2" destOrd="0" presId="urn:microsoft.com/office/officeart/2005/8/layout/StepDownProcess"/>
    <dgm:cxn modelId="{8BA0809B-19F4-4726-AACD-6DF725F55A6E}" type="presParOf" srcId="{6C4A8ED2-608F-48F0-9757-8ACD3EC93CC0}" destId="{6086A1B6-78D7-45D8-B61E-EC848A08425D}" srcOrd="1" destOrd="0" presId="urn:microsoft.com/office/officeart/2005/8/layout/StepDownProcess"/>
    <dgm:cxn modelId="{B2338A78-8EC8-4D86-8F60-953FDF327AAC}" type="presParOf" srcId="{6C4A8ED2-608F-48F0-9757-8ACD3EC93CC0}" destId="{FBCBEDE8-7F11-4975-8B2C-75D58F22314C}" srcOrd="2" destOrd="0" presId="urn:microsoft.com/office/officeart/2005/8/layout/StepDownProcess"/>
    <dgm:cxn modelId="{D11C322E-D054-4029-8FA5-53C8BCB904E6}" type="presParOf" srcId="{FBCBEDE8-7F11-4975-8B2C-75D58F22314C}" destId="{F296134B-C0F7-4DCD-97E1-078A44588A9B}" srcOrd="0" destOrd="0" presId="urn:microsoft.com/office/officeart/2005/8/layout/StepDownProcess"/>
    <dgm:cxn modelId="{3916E5AF-3960-4295-B239-EB212E2BEAC0}" type="presParOf" srcId="{FBCBEDE8-7F11-4975-8B2C-75D58F22314C}" destId="{15C2E3F5-8E5F-4865-9378-8EC64FE4ACCD}" srcOrd="1" destOrd="0" presId="urn:microsoft.com/office/officeart/2005/8/layout/StepDownProcess"/>
    <dgm:cxn modelId="{625EA0CE-3114-44D4-936C-4713CC853B76}" type="presParOf" srcId="{FBCBEDE8-7F11-4975-8B2C-75D58F22314C}" destId="{F6413705-7B6E-409C-9C08-20213E99F88E}" srcOrd="2" destOrd="0" presId="urn:microsoft.com/office/officeart/2005/8/layout/StepDownProcess"/>
    <dgm:cxn modelId="{7206EDBE-2E09-48C2-B3C3-A787E018357C}" type="presParOf" srcId="{6C4A8ED2-608F-48F0-9757-8ACD3EC93CC0}" destId="{9650316E-16E7-41BE-9DA7-3B8959224582}" srcOrd="3" destOrd="0" presId="urn:microsoft.com/office/officeart/2005/8/layout/StepDownProcess"/>
    <dgm:cxn modelId="{86CEAE8F-3091-4BB6-B538-4FF36579C9DD}" type="presParOf" srcId="{6C4A8ED2-608F-48F0-9757-8ACD3EC93CC0}" destId="{4A892AC2-C072-49D7-BFD9-28E0E673B695}" srcOrd="4" destOrd="0" presId="urn:microsoft.com/office/officeart/2005/8/layout/StepDownProcess"/>
    <dgm:cxn modelId="{802F7B9B-A680-4D37-A362-7665CF1543C0}" type="presParOf" srcId="{4A892AC2-C072-49D7-BFD9-28E0E673B695}" destId="{C9261F94-0118-400D-A851-8909D052ACD6}" srcOrd="0" destOrd="0" presId="urn:microsoft.com/office/officeart/2005/8/layout/StepDownProcess"/>
    <dgm:cxn modelId="{F78425AB-F0D7-43E6-B087-923AC35FF252}" type="presParOf" srcId="{4A892AC2-C072-49D7-BFD9-28E0E673B695}" destId="{4F6082A5-F7A8-46BE-A4EE-5CF4EB4B8296}" srcOrd="1" destOrd="0" presId="urn:microsoft.com/office/officeart/2005/8/layout/StepDownProcess"/>
    <dgm:cxn modelId="{6B9079F8-CA49-4D0A-8C0F-5920309D1142}" type="presParOf" srcId="{4A892AC2-C072-49D7-BFD9-28E0E673B695}" destId="{7B3FDE41-70D5-41DC-B95A-9F679CA1CB52}" srcOrd="2" destOrd="0" presId="urn:microsoft.com/office/officeart/2005/8/layout/StepDownProcess"/>
    <dgm:cxn modelId="{DBD8DF3F-54BF-4E0B-9472-3610B53DD49B}" type="presParOf" srcId="{6C4A8ED2-608F-48F0-9757-8ACD3EC93CC0}" destId="{73B0DA91-B081-4101-BB23-DA7038D92684}" srcOrd="5" destOrd="0" presId="urn:microsoft.com/office/officeart/2005/8/layout/StepDownProcess"/>
    <dgm:cxn modelId="{2023F2FB-C50A-4180-B1D9-7A69D9A4E480}" type="presParOf" srcId="{6C4A8ED2-608F-48F0-9757-8ACD3EC93CC0}" destId="{4232D861-299F-4C7E-80E2-7E5F1B44A887}" srcOrd="6" destOrd="0" presId="urn:microsoft.com/office/officeart/2005/8/layout/StepDownProcess"/>
    <dgm:cxn modelId="{D4512552-679B-4172-9A0C-8E5FBB2FC3F9}" type="presParOf" srcId="{4232D861-299F-4C7E-80E2-7E5F1B44A887}" destId="{419D0A24-74A8-49D0-804D-84A4815B2216}" srcOrd="0" destOrd="0" presId="urn:microsoft.com/office/officeart/2005/8/layout/StepDownProcess"/>
    <dgm:cxn modelId="{C5F03183-5DC9-4248-AFB3-0908EF44C708}" type="presParOf" srcId="{4232D861-299F-4C7E-80E2-7E5F1B44A887}" destId="{67C8989A-89EE-4F8D-B91E-51CC8125737C}" srcOrd="1" destOrd="0" presId="urn:microsoft.com/office/officeart/2005/8/layout/StepDownProcess"/>
    <dgm:cxn modelId="{690B8386-79E3-4EE9-AB41-B19FD3B68C23}" type="presParOf" srcId="{4232D861-299F-4C7E-80E2-7E5F1B44A887}" destId="{0C00DE9D-7CFB-40AA-9A9D-C6DEECD5FAE7}" srcOrd="2" destOrd="0" presId="urn:microsoft.com/office/officeart/2005/8/layout/StepDownProcess"/>
    <dgm:cxn modelId="{710DD48C-9263-4467-8588-1FB02C6E6FB8}" type="presParOf" srcId="{6C4A8ED2-608F-48F0-9757-8ACD3EC93CC0}" destId="{CC6B9FD9-023D-429E-8772-BDB93CE282C2}" srcOrd="7" destOrd="0" presId="urn:microsoft.com/office/officeart/2005/8/layout/StepDownProcess"/>
    <dgm:cxn modelId="{54268C67-D9E4-416C-A34E-83E4719FBFBC}" type="presParOf" srcId="{6C4A8ED2-608F-48F0-9757-8ACD3EC93CC0}" destId="{09CDDE33-65F8-4770-9019-033D88A48C2C}" srcOrd="8" destOrd="0" presId="urn:microsoft.com/office/officeart/2005/8/layout/StepDownProcess"/>
    <dgm:cxn modelId="{491FB52E-1201-4A78-9160-1600C70642A7}" type="presParOf" srcId="{09CDDE33-65F8-4770-9019-033D88A48C2C}" destId="{B44597BF-681D-432B-819D-36E580C8420C}" srcOrd="0" destOrd="0" presId="urn:microsoft.com/office/officeart/2005/8/layout/StepDownProcess"/>
    <dgm:cxn modelId="{F9A0AE91-B143-42FC-B7EE-F3B77AEDB1F4}" type="presParOf" srcId="{09CDDE33-65F8-4770-9019-033D88A48C2C}" destId="{5CEDDF9F-3090-454C-BD6D-6041DDE144E1}" srcOrd="1" destOrd="0" presId="urn:microsoft.com/office/officeart/2005/8/layout/StepDownProcess"/>
    <dgm:cxn modelId="{299C50BD-0045-46CF-9532-4EB7EB455EB5}" type="presParOf" srcId="{09CDDE33-65F8-4770-9019-033D88A48C2C}" destId="{7B678C33-2AF3-4DD8-B119-FF4A2A09F03A}" srcOrd="2" destOrd="0" presId="urn:microsoft.com/office/officeart/2005/8/layout/StepDownProcess"/>
    <dgm:cxn modelId="{E8E3140F-620B-4B3F-8700-21C89E0FB613}" type="presParOf" srcId="{6C4A8ED2-608F-48F0-9757-8ACD3EC93CC0}" destId="{25621D0B-2BCC-40E3-AD6D-5013AF6EA826}" srcOrd="9" destOrd="0" presId="urn:microsoft.com/office/officeart/2005/8/layout/StepDownProcess"/>
    <dgm:cxn modelId="{E56110B3-EB20-4F81-85AD-1AD9E1DEC6AE}" type="presParOf" srcId="{6C4A8ED2-608F-48F0-9757-8ACD3EC93CC0}" destId="{34AF4962-0563-43ED-94E7-33B6D533818A}" srcOrd="10" destOrd="0" presId="urn:microsoft.com/office/officeart/2005/8/layout/StepDownProcess"/>
    <dgm:cxn modelId="{0A1D6D5D-4E55-4F8A-ADF4-7188A89748DE}" type="presParOf" srcId="{34AF4962-0563-43ED-94E7-33B6D533818A}" destId="{8929E033-5B2E-4120-99DB-DA0A44CDEFF7}" srcOrd="0" destOrd="0" presId="urn:microsoft.com/office/officeart/2005/8/layout/StepDown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E8AEE5-CEE0-4CCD-80D7-95B231BF9D33}" type="doc">
      <dgm:prSet loTypeId="urn:microsoft.com/office/officeart/2005/8/layout/hierarchy2" loCatId="hierarchy" qsTypeId="urn:microsoft.com/office/officeart/2005/8/quickstyle/3d2" qsCatId="3D" csTypeId="urn:microsoft.com/office/officeart/2005/8/colors/accent1_2" csCatId="accent1" phldr="1"/>
      <dgm:spPr/>
      <dgm:t>
        <a:bodyPr/>
        <a:lstStyle/>
        <a:p>
          <a:endParaRPr lang="es-CO"/>
        </a:p>
      </dgm:t>
    </dgm:pt>
    <dgm:pt modelId="{30999102-A283-4EA5-9443-19569D8F4ECA}">
      <dgm:prSet phldrT="[Texto]"/>
      <dgm:spPr/>
      <dgm:t>
        <a:bodyPr/>
        <a:lstStyle/>
        <a:p>
          <a:pPr algn="ctr"/>
          <a:r>
            <a:rPr lang="es-CO" dirty="0" err="1"/>
            <a:t>Macroproceso</a:t>
          </a:r>
          <a:endParaRPr lang="es-CO" dirty="0"/>
        </a:p>
      </dgm:t>
    </dgm:pt>
    <dgm:pt modelId="{F789F4C9-C4D8-41A4-B2C8-6783C35AF58A}" type="parTrans" cxnId="{6E76DF2F-BCBB-444C-AC21-A364A8476047}">
      <dgm:prSet/>
      <dgm:spPr/>
      <dgm:t>
        <a:bodyPr/>
        <a:lstStyle/>
        <a:p>
          <a:pPr algn="ctr"/>
          <a:endParaRPr lang="es-CO"/>
        </a:p>
      </dgm:t>
    </dgm:pt>
    <dgm:pt modelId="{F2482640-778A-401D-960F-C6C111E6FD95}" type="sibTrans" cxnId="{6E76DF2F-BCBB-444C-AC21-A364A8476047}">
      <dgm:prSet/>
      <dgm:spPr/>
      <dgm:t>
        <a:bodyPr/>
        <a:lstStyle/>
        <a:p>
          <a:pPr algn="ctr"/>
          <a:endParaRPr lang="es-CO"/>
        </a:p>
      </dgm:t>
    </dgm:pt>
    <dgm:pt modelId="{171094B2-1996-423C-89E1-18D7E0C0D98A}">
      <dgm:prSet phldrT="[Texto]"/>
      <dgm:spPr/>
      <dgm:t>
        <a:bodyPr/>
        <a:lstStyle/>
        <a:p>
          <a:pPr algn="ctr"/>
          <a:r>
            <a:rPr lang="es-CO" dirty="0"/>
            <a:t>Proceso 1</a:t>
          </a:r>
        </a:p>
      </dgm:t>
    </dgm:pt>
    <dgm:pt modelId="{D756E165-A50A-4938-845A-289135F33FC1}" type="parTrans" cxnId="{82F8DDAA-C623-4E88-8311-D1B9545785BD}">
      <dgm:prSet/>
      <dgm:spPr/>
      <dgm:t>
        <a:bodyPr/>
        <a:lstStyle/>
        <a:p>
          <a:pPr algn="ctr"/>
          <a:endParaRPr lang="es-CO"/>
        </a:p>
      </dgm:t>
    </dgm:pt>
    <dgm:pt modelId="{4C01A185-EA0B-475A-A730-A63D7E84BF17}" type="sibTrans" cxnId="{82F8DDAA-C623-4E88-8311-D1B9545785BD}">
      <dgm:prSet/>
      <dgm:spPr/>
      <dgm:t>
        <a:bodyPr/>
        <a:lstStyle/>
        <a:p>
          <a:pPr algn="ctr"/>
          <a:endParaRPr lang="es-CO"/>
        </a:p>
      </dgm:t>
    </dgm:pt>
    <dgm:pt modelId="{5DBE3738-A90F-4826-A9FA-DDB586340BC1}">
      <dgm:prSet phldrT="[Texto]"/>
      <dgm:spPr/>
      <dgm:t>
        <a:bodyPr/>
        <a:lstStyle/>
        <a:p>
          <a:pPr algn="ctr"/>
          <a:r>
            <a:rPr lang="es-CO" dirty="0"/>
            <a:t>Subproceso a)</a:t>
          </a:r>
        </a:p>
      </dgm:t>
    </dgm:pt>
    <dgm:pt modelId="{E12C8D39-8C50-41BC-AF1D-740AF228A868}" type="parTrans" cxnId="{73184173-E76A-4792-8311-7A6575957AF1}">
      <dgm:prSet/>
      <dgm:spPr/>
      <dgm:t>
        <a:bodyPr/>
        <a:lstStyle/>
        <a:p>
          <a:pPr algn="ctr"/>
          <a:endParaRPr lang="es-CO"/>
        </a:p>
      </dgm:t>
    </dgm:pt>
    <dgm:pt modelId="{716C32E9-624D-4D48-967C-64EF4BB0C3FA}" type="sibTrans" cxnId="{73184173-E76A-4792-8311-7A6575957AF1}">
      <dgm:prSet/>
      <dgm:spPr/>
      <dgm:t>
        <a:bodyPr/>
        <a:lstStyle/>
        <a:p>
          <a:pPr algn="ctr"/>
          <a:endParaRPr lang="es-CO"/>
        </a:p>
      </dgm:t>
    </dgm:pt>
    <dgm:pt modelId="{7487E466-4966-47EB-BBC1-7AA89E79BC41}">
      <dgm:prSet phldrT="[Texto]"/>
      <dgm:spPr/>
      <dgm:t>
        <a:bodyPr/>
        <a:lstStyle/>
        <a:p>
          <a:pPr algn="ctr"/>
          <a:r>
            <a:rPr lang="es-CO" dirty="0"/>
            <a:t>Subproceso b)</a:t>
          </a:r>
        </a:p>
      </dgm:t>
    </dgm:pt>
    <dgm:pt modelId="{AE6A8A78-49C8-42F5-94C0-189C1D627F7B}" type="parTrans" cxnId="{624BD990-EA12-4740-9D43-786C3F790278}">
      <dgm:prSet/>
      <dgm:spPr/>
      <dgm:t>
        <a:bodyPr/>
        <a:lstStyle/>
        <a:p>
          <a:pPr algn="ctr"/>
          <a:endParaRPr lang="es-CO"/>
        </a:p>
      </dgm:t>
    </dgm:pt>
    <dgm:pt modelId="{929BFB46-4A76-456A-BD70-0CE94C57BA0E}" type="sibTrans" cxnId="{624BD990-EA12-4740-9D43-786C3F790278}">
      <dgm:prSet/>
      <dgm:spPr/>
      <dgm:t>
        <a:bodyPr/>
        <a:lstStyle/>
        <a:p>
          <a:pPr algn="ctr"/>
          <a:endParaRPr lang="es-CO"/>
        </a:p>
      </dgm:t>
    </dgm:pt>
    <dgm:pt modelId="{AF9F49C5-FDC4-484E-817C-4270E7A0F518}">
      <dgm:prSet phldrT="[Texto]"/>
      <dgm:spPr/>
      <dgm:t>
        <a:bodyPr/>
        <a:lstStyle/>
        <a:p>
          <a:pPr algn="ctr"/>
          <a:r>
            <a:rPr lang="es-CO" dirty="0"/>
            <a:t>Proceso 2</a:t>
          </a:r>
        </a:p>
      </dgm:t>
    </dgm:pt>
    <dgm:pt modelId="{1AD2690B-BE67-49F0-B64A-428273ED0BEE}" type="parTrans" cxnId="{5B76A072-A2BA-4E57-83BD-8A39ADDBD233}">
      <dgm:prSet/>
      <dgm:spPr/>
      <dgm:t>
        <a:bodyPr/>
        <a:lstStyle/>
        <a:p>
          <a:pPr algn="ctr"/>
          <a:endParaRPr lang="es-CO"/>
        </a:p>
      </dgm:t>
    </dgm:pt>
    <dgm:pt modelId="{19247E41-EDCC-476D-B024-84A9AFA4F488}" type="sibTrans" cxnId="{5B76A072-A2BA-4E57-83BD-8A39ADDBD233}">
      <dgm:prSet/>
      <dgm:spPr/>
      <dgm:t>
        <a:bodyPr/>
        <a:lstStyle/>
        <a:p>
          <a:pPr algn="ctr"/>
          <a:endParaRPr lang="es-CO"/>
        </a:p>
      </dgm:t>
    </dgm:pt>
    <dgm:pt modelId="{F9FAF1FE-8847-475C-8678-2728812D97AB}">
      <dgm:prSet phldrT="[Texto]"/>
      <dgm:spPr/>
      <dgm:t>
        <a:bodyPr/>
        <a:lstStyle/>
        <a:p>
          <a:pPr algn="ctr"/>
          <a:r>
            <a:rPr lang="es-CO" dirty="0"/>
            <a:t>Subproceso c)</a:t>
          </a:r>
        </a:p>
      </dgm:t>
    </dgm:pt>
    <dgm:pt modelId="{4EF264D4-9CDD-4904-9F9E-B9C91448F336}" type="parTrans" cxnId="{BFAADA20-24FF-4003-9D73-1CB0E1C28F10}">
      <dgm:prSet/>
      <dgm:spPr/>
      <dgm:t>
        <a:bodyPr/>
        <a:lstStyle/>
        <a:p>
          <a:pPr algn="ctr"/>
          <a:endParaRPr lang="es-CO"/>
        </a:p>
      </dgm:t>
    </dgm:pt>
    <dgm:pt modelId="{372CCFFE-9B88-473F-8420-FDDC3766A707}" type="sibTrans" cxnId="{BFAADA20-24FF-4003-9D73-1CB0E1C28F10}">
      <dgm:prSet/>
      <dgm:spPr/>
      <dgm:t>
        <a:bodyPr/>
        <a:lstStyle/>
        <a:p>
          <a:pPr algn="ctr"/>
          <a:endParaRPr lang="es-CO"/>
        </a:p>
      </dgm:t>
    </dgm:pt>
    <dgm:pt modelId="{89D1BB5C-2EB0-4879-9C85-64B6DA4AD0FF}">
      <dgm:prSet/>
      <dgm:spPr/>
      <dgm:t>
        <a:bodyPr/>
        <a:lstStyle/>
        <a:p>
          <a:pPr algn="ctr"/>
          <a:r>
            <a:rPr lang="es-CO" dirty="0"/>
            <a:t>Actividad 2</a:t>
          </a:r>
        </a:p>
      </dgm:t>
    </dgm:pt>
    <dgm:pt modelId="{F0BB0349-5AF4-4A91-88D3-1B551BE8C525}" type="parTrans" cxnId="{A7D00C60-821A-418C-80C8-A32784B48524}">
      <dgm:prSet/>
      <dgm:spPr/>
      <dgm:t>
        <a:bodyPr/>
        <a:lstStyle/>
        <a:p>
          <a:pPr algn="ctr"/>
          <a:endParaRPr lang="es-CO"/>
        </a:p>
      </dgm:t>
    </dgm:pt>
    <dgm:pt modelId="{3CEB8FB4-27FF-4B06-8AD5-799C75A89F37}" type="sibTrans" cxnId="{A7D00C60-821A-418C-80C8-A32784B48524}">
      <dgm:prSet/>
      <dgm:spPr/>
      <dgm:t>
        <a:bodyPr/>
        <a:lstStyle/>
        <a:p>
          <a:pPr algn="ctr"/>
          <a:endParaRPr lang="es-CO"/>
        </a:p>
      </dgm:t>
    </dgm:pt>
    <dgm:pt modelId="{73020D68-C48C-43D6-89E6-F904239B35D8}">
      <dgm:prSet/>
      <dgm:spPr/>
      <dgm:t>
        <a:bodyPr/>
        <a:lstStyle/>
        <a:p>
          <a:pPr algn="ctr"/>
          <a:r>
            <a:rPr lang="es-CO" dirty="0"/>
            <a:t>Actividad 1</a:t>
          </a:r>
        </a:p>
      </dgm:t>
    </dgm:pt>
    <dgm:pt modelId="{8EFC420E-0821-4625-ADF8-872D65C391E6}" type="parTrans" cxnId="{60669C7D-D47B-4227-B15E-C03BCCF4512E}">
      <dgm:prSet/>
      <dgm:spPr/>
      <dgm:t>
        <a:bodyPr/>
        <a:lstStyle/>
        <a:p>
          <a:pPr algn="ctr"/>
          <a:endParaRPr lang="es-CO"/>
        </a:p>
      </dgm:t>
    </dgm:pt>
    <dgm:pt modelId="{C41628DA-F3C9-4E9F-B4C2-9391A811011D}" type="sibTrans" cxnId="{60669C7D-D47B-4227-B15E-C03BCCF4512E}">
      <dgm:prSet/>
      <dgm:spPr/>
      <dgm:t>
        <a:bodyPr/>
        <a:lstStyle/>
        <a:p>
          <a:pPr algn="ctr"/>
          <a:endParaRPr lang="es-CO"/>
        </a:p>
      </dgm:t>
    </dgm:pt>
    <dgm:pt modelId="{F6E52FAC-EBD8-403D-BBFE-9528F7BDCC9F}" type="pres">
      <dgm:prSet presAssocID="{EEE8AEE5-CEE0-4CCD-80D7-95B231BF9D33}" presName="diagram" presStyleCnt="0">
        <dgm:presLayoutVars>
          <dgm:chPref val="1"/>
          <dgm:dir/>
          <dgm:animOne val="branch"/>
          <dgm:animLvl val="lvl"/>
          <dgm:resizeHandles val="exact"/>
        </dgm:presLayoutVars>
      </dgm:prSet>
      <dgm:spPr/>
      <dgm:t>
        <a:bodyPr/>
        <a:lstStyle/>
        <a:p>
          <a:endParaRPr lang="es-CO"/>
        </a:p>
      </dgm:t>
    </dgm:pt>
    <dgm:pt modelId="{86A03AE9-FC98-4801-916C-C65BF03E8D45}" type="pres">
      <dgm:prSet presAssocID="{30999102-A283-4EA5-9443-19569D8F4ECA}" presName="root1" presStyleCnt="0"/>
      <dgm:spPr/>
    </dgm:pt>
    <dgm:pt modelId="{9B368216-B090-460A-A973-F8C9CA2788CB}" type="pres">
      <dgm:prSet presAssocID="{30999102-A283-4EA5-9443-19569D8F4ECA}" presName="LevelOneTextNode" presStyleLbl="node0" presStyleIdx="0" presStyleCnt="1">
        <dgm:presLayoutVars>
          <dgm:chPref val="3"/>
        </dgm:presLayoutVars>
      </dgm:prSet>
      <dgm:spPr/>
      <dgm:t>
        <a:bodyPr/>
        <a:lstStyle/>
        <a:p>
          <a:endParaRPr lang="es-CO"/>
        </a:p>
      </dgm:t>
    </dgm:pt>
    <dgm:pt modelId="{257759B1-8788-4961-96DD-742BBEE3BAD4}" type="pres">
      <dgm:prSet presAssocID="{30999102-A283-4EA5-9443-19569D8F4ECA}" presName="level2hierChild" presStyleCnt="0"/>
      <dgm:spPr/>
    </dgm:pt>
    <dgm:pt modelId="{A5CF84AD-867E-4926-A567-C03D2B4164EA}" type="pres">
      <dgm:prSet presAssocID="{D756E165-A50A-4938-845A-289135F33FC1}" presName="conn2-1" presStyleLbl="parChTrans1D2" presStyleIdx="0" presStyleCnt="2"/>
      <dgm:spPr/>
      <dgm:t>
        <a:bodyPr/>
        <a:lstStyle/>
        <a:p>
          <a:endParaRPr lang="es-CO"/>
        </a:p>
      </dgm:t>
    </dgm:pt>
    <dgm:pt modelId="{F9F0F22E-A1A6-4CE3-81C5-7F2D2AB87910}" type="pres">
      <dgm:prSet presAssocID="{D756E165-A50A-4938-845A-289135F33FC1}" presName="connTx" presStyleLbl="parChTrans1D2" presStyleIdx="0" presStyleCnt="2"/>
      <dgm:spPr/>
      <dgm:t>
        <a:bodyPr/>
        <a:lstStyle/>
        <a:p>
          <a:endParaRPr lang="es-CO"/>
        </a:p>
      </dgm:t>
    </dgm:pt>
    <dgm:pt modelId="{1E4CDF96-F88E-415C-AB50-B5F952335C2E}" type="pres">
      <dgm:prSet presAssocID="{171094B2-1996-423C-89E1-18D7E0C0D98A}" presName="root2" presStyleCnt="0"/>
      <dgm:spPr/>
    </dgm:pt>
    <dgm:pt modelId="{D5399833-5014-459E-BD1B-2375F35073C5}" type="pres">
      <dgm:prSet presAssocID="{171094B2-1996-423C-89E1-18D7E0C0D98A}" presName="LevelTwoTextNode" presStyleLbl="node2" presStyleIdx="0" presStyleCnt="2">
        <dgm:presLayoutVars>
          <dgm:chPref val="3"/>
        </dgm:presLayoutVars>
      </dgm:prSet>
      <dgm:spPr/>
      <dgm:t>
        <a:bodyPr/>
        <a:lstStyle/>
        <a:p>
          <a:endParaRPr lang="es-CO"/>
        </a:p>
      </dgm:t>
    </dgm:pt>
    <dgm:pt modelId="{3A46B974-18B9-4029-8BA4-BB8A028ED2F4}" type="pres">
      <dgm:prSet presAssocID="{171094B2-1996-423C-89E1-18D7E0C0D98A}" presName="level3hierChild" presStyleCnt="0"/>
      <dgm:spPr/>
    </dgm:pt>
    <dgm:pt modelId="{50244317-B78A-4A6E-A0CE-0DAE420784A9}" type="pres">
      <dgm:prSet presAssocID="{E12C8D39-8C50-41BC-AF1D-740AF228A868}" presName="conn2-1" presStyleLbl="parChTrans1D3" presStyleIdx="0" presStyleCnt="3"/>
      <dgm:spPr/>
      <dgm:t>
        <a:bodyPr/>
        <a:lstStyle/>
        <a:p>
          <a:endParaRPr lang="es-CO"/>
        </a:p>
      </dgm:t>
    </dgm:pt>
    <dgm:pt modelId="{E32EC33A-CBDF-487A-9C20-20BCF226FE6B}" type="pres">
      <dgm:prSet presAssocID="{E12C8D39-8C50-41BC-AF1D-740AF228A868}" presName="connTx" presStyleLbl="parChTrans1D3" presStyleIdx="0" presStyleCnt="3"/>
      <dgm:spPr/>
      <dgm:t>
        <a:bodyPr/>
        <a:lstStyle/>
        <a:p>
          <a:endParaRPr lang="es-CO"/>
        </a:p>
      </dgm:t>
    </dgm:pt>
    <dgm:pt modelId="{68B01559-8E6B-4051-B9B2-1530CFED7A8F}" type="pres">
      <dgm:prSet presAssocID="{5DBE3738-A90F-4826-A9FA-DDB586340BC1}" presName="root2" presStyleCnt="0"/>
      <dgm:spPr/>
    </dgm:pt>
    <dgm:pt modelId="{1E77AE05-3A03-466D-9107-A6C7DDB8DB29}" type="pres">
      <dgm:prSet presAssocID="{5DBE3738-A90F-4826-A9FA-DDB586340BC1}" presName="LevelTwoTextNode" presStyleLbl="node3" presStyleIdx="0" presStyleCnt="3">
        <dgm:presLayoutVars>
          <dgm:chPref val="3"/>
        </dgm:presLayoutVars>
      </dgm:prSet>
      <dgm:spPr/>
      <dgm:t>
        <a:bodyPr/>
        <a:lstStyle/>
        <a:p>
          <a:endParaRPr lang="es-CO"/>
        </a:p>
      </dgm:t>
    </dgm:pt>
    <dgm:pt modelId="{FB8ED65F-11EE-4B86-997A-37FE599D7773}" type="pres">
      <dgm:prSet presAssocID="{5DBE3738-A90F-4826-A9FA-DDB586340BC1}" presName="level3hierChild" presStyleCnt="0"/>
      <dgm:spPr/>
    </dgm:pt>
    <dgm:pt modelId="{8EA4DC2A-D2B7-493E-A740-48FFA52BCAB7}" type="pres">
      <dgm:prSet presAssocID="{8EFC420E-0821-4625-ADF8-872D65C391E6}" presName="conn2-1" presStyleLbl="parChTrans1D4" presStyleIdx="0" presStyleCnt="2"/>
      <dgm:spPr/>
      <dgm:t>
        <a:bodyPr/>
        <a:lstStyle/>
        <a:p>
          <a:endParaRPr lang="es-CO"/>
        </a:p>
      </dgm:t>
    </dgm:pt>
    <dgm:pt modelId="{EC8A1784-2962-4549-9216-07EBC10A4662}" type="pres">
      <dgm:prSet presAssocID="{8EFC420E-0821-4625-ADF8-872D65C391E6}" presName="connTx" presStyleLbl="parChTrans1D4" presStyleIdx="0" presStyleCnt="2"/>
      <dgm:spPr/>
      <dgm:t>
        <a:bodyPr/>
        <a:lstStyle/>
        <a:p>
          <a:endParaRPr lang="es-CO"/>
        </a:p>
      </dgm:t>
    </dgm:pt>
    <dgm:pt modelId="{D85EE697-FB5A-4B9E-BC00-4618F08DA00E}" type="pres">
      <dgm:prSet presAssocID="{73020D68-C48C-43D6-89E6-F904239B35D8}" presName="root2" presStyleCnt="0"/>
      <dgm:spPr/>
    </dgm:pt>
    <dgm:pt modelId="{6CA8934F-261F-4EC2-AAFE-0CF6A86666F6}" type="pres">
      <dgm:prSet presAssocID="{73020D68-C48C-43D6-89E6-F904239B35D8}" presName="LevelTwoTextNode" presStyleLbl="node4" presStyleIdx="0" presStyleCnt="2">
        <dgm:presLayoutVars>
          <dgm:chPref val="3"/>
        </dgm:presLayoutVars>
      </dgm:prSet>
      <dgm:spPr/>
      <dgm:t>
        <a:bodyPr/>
        <a:lstStyle/>
        <a:p>
          <a:endParaRPr lang="es-CO"/>
        </a:p>
      </dgm:t>
    </dgm:pt>
    <dgm:pt modelId="{004373BF-AEA7-4319-B4DA-9A1529AC8E19}" type="pres">
      <dgm:prSet presAssocID="{73020D68-C48C-43D6-89E6-F904239B35D8}" presName="level3hierChild" presStyleCnt="0"/>
      <dgm:spPr/>
    </dgm:pt>
    <dgm:pt modelId="{8096A3CB-30D4-4CD6-9D72-452B17640F1E}" type="pres">
      <dgm:prSet presAssocID="{F0BB0349-5AF4-4A91-88D3-1B551BE8C525}" presName="conn2-1" presStyleLbl="parChTrans1D4" presStyleIdx="1" presStyleCnt="2"/>
      <dgm:spPr/>
      <dgm:t>
        <a:bodyPr/>
        <a:lstStyle/>
        <a:p>
          <a:endParaRPr lang="es-CO"/>
        </a:p>
      </dgm:t>
    </dgm:pt>
    <dgm:pt modelId="{276B97A3-79C7-4CB3-A6CF-C05E22DBD417}" type="pres">
      <dgm:prSet presAssocID="{F0BB0349-5AF4-4A91-88D3-1B551BE8C525}" presName="connTx" presStyleLbl="parChTrans1D4" presStyleIdx="1" presStyleCnt="2"/>
      <dgm:spPr/>
      <dgm:t>
        <a:bodyPr/>
        <a:lstStyle/>
        <a:p>
          <a:endParaRPr lang="es-CO"/>
        </a:p>
      </dgm:t>
    </dgm:pt>
    <dgm:pt modelId="{120C4D09-833E-40E3-AD2C-01A2F454EAD9}" type="pres">
      <dgm:prSet presAssocID="{89D1BB5C-2EB0-4879-9C85-64B6DA4AD0FF}" presName="root2" presStyleCnt="0"/>
      <dgm:spPr/>
    </dgm:pt>
    <dgm:pt modelId="{69BBA262-B3EB-4427-A012-9FEFA07AF163}" type="pres">
      <dgm:prSet presAssocID="{89D1BB5C-2EB0-4879-9C85-64B6DA4AD0FF}" presName="LevelTwoTextNode" presStyleLbl="node4" presStyleIdx="1" presStyleCnt="2">
        <dgm:presLayoutVars>
          <dgm:chPref val="3"/>
        </dgm:presLayoutVars>
      </dgm:prSet>
      <dgm:spPr/>
      <dgm:t>
        <a:bodyPr/>
        <a:lstStyle/>
        <a:p>
          <a:endParaRPr lang="es-CO"/>
        </a:p>
      </dgm:t>
    </dgm:pt>
    <dgm:pt modelId="{4FBB9A20-7B26-43A5-A7B8-A16AD9664E36}" type="pres">
      <dgm:prSet presAssocID="{89D1BB5C-2EB0-4879-9C85-64B6DA4AD0FF}" presName="level3hierChild" presStyleCnt="0"/>
      <dgm:spPr/>
    </dgm:pt>
    <dgm:pt modelId="{B9D56EE0-5EF3-408F-AF3E-7A36578C1B98}" type="pres">
      <dgm:prSet presAssocID="{AE6A8A78-49C8-42F5-94C0-189C1D627F7B}" presName="conn2-1" presStyleLbl="parChTrans1D3" presStyleIdx="1" presStyleCnt="3"/>
      <dgm:spPr/>
      <dgm:t>
        <a:bodyPr/>
        <a:lstStyle/>
        <a:p>
          <a:endParaRPr lang="es-CO"/>
        </a:p>
      </dgm:t>
    </dgm:pt>
    <dgm:pt modelId="{8F02D526-C7AC-4E37-9A59-7DEFE2AD2E22}" type="pres">
      <dgm:prSet presAssocID="{AE6A8A78-49C8-42F5-94C0-189C1D627F7B}" presName="connTx" presStyleLbl="parChTrans1D3" presStyleIdx="1" presStyleCnt="3"/>
      <dgm:spPr/>
      <dgm:t>
        <a:bodyPr/>
        <a:lstStyle/>
        <a:p>
          <a:endParaRPr lang="es-CO"/>
        </a:p>
      </dgm:t>
    </dgm:pt>
    <dgm:pt modelId="{EFE654B7-1AAB-4171-89B3-DF4C3257BFE1}" type="pres">
      <dgm:prSet presAssocID="{7487E466-4966-47EB-BBC1-7AA89E79BC41}" presName="root2" presStyleCnt="0"/>
      <dgm:spPr/>
    </dgm:pt>
    <dgm:pt modelId="{2716183F-B2CD-4DE4-A2F0-15167B33A0BE}" type="pres">
      <dgm:prSet presAssocID="{7487E466-4966-47EB-BBC1-7AA89E79BC41}" presName="LevelTwoTextNode" presStyleLbl="node3" presStyleIdx="1" presStyleCnt="3">
        <dgm:presLayoutVars>
          <dgm:chPref val="3"/>
        </dgm:presLayoutVars>
      </dgm:prSet>
      <dgm:spPr/>
      <dgm:t>
        <a:bodyPr/>
        <a:lstStyle/>
        <a:p>
          <a:endParaRPr lang="es-CO"/>
        </a:p>
      </dgm:t>
    </dgm:pt>
    <dgm:pt modelId="{85F230CC-831E-42D6-A12F-37E5C228FA03}" type="pres">
      <dgm:prSet presAssocID="{7487E466-4966-47EB-BBC1-7AA89E79BC41}" presName="level3hierChild" presStyleCnt="0"/>
      <dgm:spPr/>
    </dgm:pt>
    <dgm:pt modelId="{D1B6FD5B-3B6F-49BA-A585-5F0CDDD2E1F1}" type="pres">
      <dgm:prSet presAssocID="{1AD2690B-BE67-49F0-B64A-428273ED0BEE}" presName="conn2-1" presStyleLbl="parChTrans1D2" presStyleIdx="1" presStyleCnt="2"/>
      <dgm:spPr/>
      <dgm:t>
        <a:bodyPr/>
        <a:lstStyle/>
        <a:p>
          <a:endParaRPr lang="es-CO"/>
        </a:p>
      </dgm:t>
    </dgm:pt>
    <dgm:pt modelId="{26855204-429C-4391-B659-0E2E5C5229AB}" type="pres">
      <dgm:prSet presAssocID="{1AD2690B-BE67-49F0-B64A-428273ED0BEE}" presName="connTx" presStyleLbl="parChTrans1D2" presStyleIdx="1" presStyleCnt="2"/>
      <dgm:spPr/>
      <dgm:t>
        <a:bodyPr/>
        <a:lstStyle/>
        <a:p>
          <a:endParaRPr lang="es-CO"/>
        </a:p>
      </dgm:t>
    </dgm:pt>
    <dgm:pt modelId="{AF4F0185-C660-4A3A-A8BE-334ABB172FAA}" type="pres">
      <dgm:prSet presAssocID="{AF9F49C5-FDC4-484E-817C-4270E7A0F518}" presName="root2" presStyleCnt="0"/>
      <dgm:spPr/>
    </dgm:pt>
    <dgm:pt modelId="{521D2C93-3962-4E31-9780-1A564872E4AA}" type="pres">
      <dgm:prSet presAssocID="{AF9F49C5-FDC4-484E-817C-4270E7A0F518}" presName="LevelTwoTextNode" presStyleLbl="node2" presStyleIdx="1" presStyleCnt="2">
        <dgm:presLayoutVars>
          <dgm:chPref val="3"/>
        </dgm:presLayoutVars>
      </dgm:prSet>
      <dgm:spPr/>
      <dgm:t>
        <a:bodyPr/>
        <a:lstStyle/>
        <a:p>
          <a:endParaRPr lang="es-CO"/>
        </a:p>
      </dgm:t>
    </dgm:pt>
    <dgm:pt modelId="{9F423734-2D29-4715-B80A-5937F1A0A6C3}" type="pres">
      <dgm:prSet presAssocID="{AF9F49C5-FDC4-484E-817C-4270E7A0F518}" presName="level3hierChild" presStyleCnt="0"/>
      <dgm:spPr/>
    </dgm:pt>
    <dgm:pt modelId="{8A2F4651-4E4B-45E9-A64D-0636E697B1E4}" type="pres">
      <dgm:prSet presAssocID="{4EF264D4-9CDD-4904-9F9E-B9C91448F336}" presName="conn2-1" presStyleLbl="parChTrans1D3" presStyleIdx="2" presStyleCnt="3"/>
      <dgm:spPr/>
      <dgm:t>
        <a:bodyPr/>
        <a:lstStyle/>
        <a:p>
          <a:endParaRPr lang="es-CO"/>
        </a:p>
      </dgm:t>
    </dgm:pt>
    <dgm:pt modelId="{E899E794-F864-44D7-9FD9-6995B51AA721}" type="pres">
      <dgm:prSet presAssocID="{4EF264D4-9CDD-4904-9F9E-B9C91448F336}" presName="connTx" presStyleLbl="parChTrans1D3" presStyleIdx="2" presStyleCnt="3"/>
      <dgm:spPr/>
      <dgm:t>
        <a:bodyPr/>
        <a:lstStyle/>
        <a:p>
          <a:endParaRPr lang="es-CO"/>
        </a:p>
      </dgm:t>
    </dgm:pt>
    <dgm:pt modelId="{3B697825-0F6F-4CBC-8B85-0AFDD36D1683}" type="pres">
      <dgm:prSet presAssocID="{F9FAF1FE-8847-475C-8678-2728812D97AB}" presName="root2" presStyleCnt="0"/>
      <dgm:spPr/>
    </dgm:pt>
    <dgm:pt modelId="{7ABE7717-CC4D-442F-8D73-88546030CF4D}" type="pres">
      <dgm:prSet presAssocID="{F9FAF1FE-8847-475C-8678-2728812D97AB}" presName="LevelTwoTextNode" presStyleLbl="node3" presStyleIdx="2" presStyleCnt="3">
        <dgm:presLayoutVars>
          <dgm:chPref val="3"/>
        </dgm:presLayoutVars>
      </dgm:prSet>
      <dgm:spPr/>
      <dgm:t>
        <a:bodyPr/>
        <a:lstStyle/>
        <a:p>
          <a:endParaRPr lang="es-CO"/>
        </a:p>
      </dgm:t>
    </dgm:pt>
    <dgm:pt modelId="{E3AA95A5-D36B-4DA5-9EB7-A90D04953D60}" type="pres">
      <dgm:prSet presAssocID="{F9FAF1FE-8847-475C-8678-2728812D97AB}" presName="level3hierChild" presStyleCnt="0"/>
      <dgm:spPr/>
    </dgm:pt>
  </dgm:ptLst>
  <dgm:cxnLst>
    <dgm:cxn modelId="{26CF20ED-9D59-4198-A637-7B3A39624920}" type="presOf" srcId="{8EFC420E-0821-4625-ADF8-872D65C391E6}" destId="{8EA4DC2A-D2B7-493E-A740-48FFA52BCAB7}" srcOrd="0" destOrd="0" presId="urn:microsoft.com/office/officeart/2005/8/layout/hierarchy2"/>
    <dgm:cxn modelId="{32D78124-741B-4E9E-AA4F-796CE1D84856}" type="presOf" srcId="{AE6A8A78-49C8-42F5-94C0-189C1D627F7B}" destId="{8F02D526-C7AC-4E37-9A59-7DEFE2AD2E22}" srcOrd="1" destOrd="0" presId="urn:microsoft.com/office/officeart/2005/8/layout/hierarchy2"/>
    <dgm:cxn modelId="{BB447D02-F514-4A85-8358-9E57870BA041}" type="presOf" srcId="{1AD2690B-BE67-49F0-B64A-428273ED0BEE}" destId="{D1B6FD5B-3B6F-49BA-A585-5F0CDDD2E1F1}" srcOrd="0" destOrd="0" presId="urn:microsoft.com/office/officeart/2005/8/layout/hierarchy2"/>
    <dgm:cxn modelId="{BFAADA20-24FF-4003-9D73-1CB0E1C28F10}" srcId="{AF9F49C5-FDC4-484E-817C-4270E7A0F518}" destId="{F9FAF1FE-8847-475C-8678-2728812D97AB}" srcOrd="0" destOrd="0" parTransId="{4EF264D4-9CDD-4904-9F9E-B9C91448F336}" sibTransId="{372CCFFE-9B88-473F-8420-FDDC3766A707}"/>
    <dgm:cxn modelId="{7403945A-FCE3-41C9-9592-C171844608B4}" type="presOf" srcId="{D756E165-A50A-4938-845A-289135F33FC1}" destId="{F9F0F22E-A1A6-4CE3-81C5-7F2D2AB87910}" srcOrd="1" destOrd="0" presId="urn:microsoft.com/office/officeart/2005/8/layout/hierarchy2"/>
    <dgm:cxn modelId="{AA021F10-6708-4A14-B281-3FED76AE5219}" type="presOf" srcId="{F0BB0349-5AF4-4A91-88D3-1B551BE8C525}" destId="{276B97A3-79C7-4CB3-A6CF-C05E22DBD417}" srcOrd="1" destOrd="0" presId="urn:microsoft.com/office/officeart/2005/8/layout/hierarchy2"/>
    <dgm:cxn modelId="{D6FD4654-28DC-4E61-9A36-D39755857D1D}" type="presOf" srcId="{D756E165-A50A-4938-845A-289135F33FC1}" destId="{A5CF84AD-867E-4926-A567-C03D2B4164EA}" srcOrd="0" destOrd="0" presId="urn:microsoft.com/office/officeart/2005/8/layout/hierarchy2"/>
    <dgm:cxn modelId="{9E00AE65-FC7D-44E1-AFC0-F459BE70682F}" type="presOf" srcId="{E12C8D39-8C50-41BC-AF1D-740AF228A868}" destId="{50244317-B78A-4A6E-A0CE-0DAE420784A9}" srcOrd="0" destOrd="0" presId="urn:microsoft.com/office/officeart/2005/8/layout/hierarchy2"/>
    <dgm:cxn modelId="{624BD990-EA12-4740-9D43-786C3F790278}" srcId="{171094B2-1996-423C-89E1-18D7E0C0D98A}" destId="{7487E466-4966-47EB-BBC1-7AA89E79BC41}" srcOrd="1" destOrd="0" parTransId="{AE6A8A78-49C8-42F5-94C0-189C1D627F7B}" sibTransId="{929BFB46-4A76-456A-BD70-0CE94C57BA0E}"/>
    <dgm:cxn modelId="{82F8DDAA-C623-4E88-8311-D1B9545785BD}" srcId="{30999102-A283-4EA5-9443-19569D8F4ECA}" destId="{171094B2-1996-423C-89E1-18D7E0C0D98A}" srcOrd="0" destOrd="0" parTransId="{D756E165-A50A-4938-845A-289135F33FC1}" sibTransId="{4C01A185-EA0B-475A-A730-A63D7E84BF17}"/>
    <dgm:cxn modelId="{1F19DAC9-0EFE-4ED8-87F9-234546D6585E}" type="presOf" srcId="{7487E466-4966-47EB-BBC1-7AA89E79BC41}" destId="{2716183F-B2CD-4DE4-A2F0-15167B33A0BE}" srcOrd="0" destOrd="0" presId="urn:microsoft.com/office/officeart/2005/8/layout/hierarchy2"/>
    <dgm:cxn modelId="{A1073FD9-864A-42BA-B069-5F44643A5541}" type="presOf" srcId="{E12C8D39-8C50-41BC-AF1D-740AF228A868}" destId="{E32EC33A-CBDF-487A-9C20-20BCF226FE6B}" srcOrd="1" destOrd="0" presId="urn:microsoft.com/office/officeart/2005/8/layout/hierarchy2"/>
    <dgm:cxn modelId="{A7D00C60-821A-418C-80C8-A32784B48524}" srcId="{5DBE3738-A90F-4826-A9FA-DDB586340BC1}" destId="{89D1BB5C-2EB0-4879-9C85-64B6DA4AD0FF}" srcOrd="1" destOrd="0" parTransId="{F0BB0349-5AF4-4A91-88D3-1B551BE8C525}" sibTransId="{3CEB8FB4-27FF-4B06-8AD5-799C75A89F37}"/>
    <dgm:cxn modelId="{3A17B01E-5911-49F5-A4E1-9C66656E7FF0}" type="presOf" srcId="{EEE8AEE5-CEE0-4CCD-80D7-95B231BF9D33}" destId="{F6E52FAC-EBD8-403D-BBFE-9528F7BDCC9F}" srcOrd="0" destOrd="0" presId="urn:microsoft.com/office/officeart/2005/8/layout/hierarchy2"/>
    <dgm:cxn modelId="{60669C7D-D47B-4227-B15E-C03BCCF4512E}" srcId="{5DBE3738-A90F-4826-A9FA-DDB586340BC1}" destId="{73020D68-C48C-43D6-89E6-F904239B35D8}" srcOrd="0" destOrd="0" parTransId="{8EFC420E-0821-4625-ADF8-872D65C391E6}" sibTransId="{C41628DA-F3C9-4E9F-B4C2-9391A811011D}"/>
    <dgm:cxn modelId="{B1F98BE5-49BD-435E-B9E4-E892C7F80254}" type="presOf" srcId="{8EFC420E-0821-4625-ADF8-872D65C391E6}" destId="{EC8A1784-2962-4549-9216-07EBC10A4662}" srcOrd="1" destOrd="0" presId="urn:microsoft.com/office/officeart/2005/8/layout/hierarchy2"/>
    <dgm:cxn modelId="{A3A98FEF-D988-4FCE-B8D3-2E0E54C4C6FD}" type="presOf" srcId="{1AD2690B-BE67-49F0-B64A-428273ED0BEE}" destId="{26855204-429C-4391-B659-0E2E5C5229AB}" srcOrd="1" destOrd="0" presId="urn:microsoft.com/office/officeart/2005/8/layout/hierarchy2"/>
    <dgm:cxn modelId="{41A2A5F7-A895-4921-9887-6EBFCAB91932}" type="presOf" srcId="{4EF264D4-9CDD-4904-9F9E-B9C91448F336}" destId="{E899E794-F864-44D7-9FD9-6995B51AA721}" srcOrd="1" destOrd="0" presId="urn:microsoft.com/office/officeart/2005/8/layout/hierarchy2"/>
    <dgm:cxn modelId="{73184173-E76A-4792-8311-7A6575957AF1}" srcId="{171094B2-1996-423C-89E1-18D7E0C0D98A}" destId="{5DBE3738-A90F-4826-A9FA-DDB586340BC1}" srcOrd="0" destOrd="0" parTransId="{E12C8D39-8C50-41BC-AF1D-740AF228A868}" sibTransId="{716C32E9-624D-4D48-967C-64EF4BB0C3FA}"/>
    <dgm:cxn modelId="{6E76DF2F-BCBB-444C-AC21-A364A8476047}" srcId="{EEE8AEE5-CEE0-4CCD-80D7-95B231BF9D33}" destId="{30999102-A283-4EA5-9443-19569D8F4ECA}" srcOrd="0" destOrd="0" parTransId="{F789F4C9-C4D8-41A4-B2C8-6783C35AF58A}" sibTransId="{F2482640-778A-401D-960F-C6C111E6FD95}"/>
    <dgm:cxn modelId="{5D7C6674-E841-45A7-B34F-7416571E9A6A}" type="presOf" srcId="{4EF264D4-9CDD-4904-9F9E-B9C91448F336}" destId="{8A2F4651-4E4B-45E9-A64D-0636E697B1E4}" srcOrd="0" destOrd="0" presId="urn:microsoft.com/office/officeart/2005/8/layout/hierarchy2"/>
    <dgm:cxn modelId="{5B76A072-A2BA-4E57-83BD-8A39ADDBD233}" srcId="{30999102-A283-4EA5-9443-19569D8F4ECA}" destId="{AF9F49C5-FDC4-484E-817C-4270E7A0F518}" srcOrd="1" destOrd="0" parTransId="{1AD2690B-BE67-49F0-B64A-428273ED0BEE}" sibTransId="{19247E41-EDCC-476D-B024-84A9AFA4F488}"/>
    <dgm:cxn modelId="{09E2FB43-927D-491C-9CE5-F53C52620ACE}" type="presOf" srcId="{F9FAF1FE-8847-475C-8678-2728812D97AB}" destId="{7ABE7717-CC4D-442F-8D73-88546030CF4D}" srcOrd="0" destOrd="0" presId="urn:microsoft.com/office/officeart/2005/8/layout/hierarchy2"/>
    <dgm:cxn modelId="{07961C65-848B-4B30-BD10-4D0E83ED7857}" type="presOf" srcId="{F0BB0349-5AF4-4A91-88D3-1B551BE8C525}" destId="{8096A3CB-30D4-4CD6-9D72-452B17640F1E}" srcOrd="0" destOrd="0" presId="urn:microsoft.com/office/officeart/2005/8/layout/hierarchy2"/>
    <dgm:cxn modelId="{6ACB7969-4F72-4A3D-96BA-EFBD5378373E}" type="presOf" srcId="{89D1BB5C-2EB0-4879-9C85-64B6DA4AD0FF}" destId="{69BBA262-B3EB-4427-A012-9FEFA07AF163}" srcOrd="0" destOrd="0" presId="urn:microsoft.com/office/officeart/2005/8/layout/hierarchy2"/>
    <dgm:cxn modelId="{313D1C64-8AC5-4D3B-864D-A77D5E9F7C6D}" type="presOf" srcId="{171094B2-1996-423C-89E1-18D7E0C0D98A}" destId="{D5399833-5014-459E-BD1B-2375F35073C5}" srcOrd="0" destOrd="0" presId="urn:microsoft.com/office/officeart/2005/8/layout/hierarchy2"/>
    <dgm:cxn modelId="{C16701D0-8617-47AC-B723-33A40FC82449}" type="presOf" srcId="{30999102-A283-4EA5-9443-19569D8F4ECA}" destId="{9B368216-B090-460A-A973-F8C9CA2788CB}" srcOrd="0" destOrd="0" presId="urn:microsoft.com/office/officeart/2005/8/layout/hierarchy2"/>
    <dgm:cxn modelId="{D0AF1ADB-E87C-413C-BD9D-86746168885C}" type="presOf" srcId="{AE6A8A78-49C8-42F5-94C0-189C1D627F7B}" destId="{B9D56EE0-5EF3-408F-AF3E-7A36578C1B98}" srcOrd="0" destOrd="0" presId="urn:microsoft.com/office/officeart/2005/8/layout/hierarchy2"/>
    <dgm:cxn modelId="{3785A62E-B3FA-43AA-AFA7-0462BED0D6DE}" type="presOf" srcId="{AF9F49C5-FDC4-484E-817C-4270E7A0F518}" destId="{521D2C93-3962-4E31-9780-1A564872E4AA}" srcOrd="0" destOrd="0" presId="urn:microsoft.com/office/officeart/2005/8/layout/hierarchy2"/>
    <dgm:cxn modelId="{712F5F88-6B75-472A-B2BD-89DBBF3ABC1F}" type="presOf" srcId="{73020D68-C48C-43D6-89E6-F904239B35D8}" destId="{6CA8934F-261F-4EC2-AAFE-0CF6A86666F6}" srcOrd="0" destOrd="0" presId="urn:microsoft.com/office/officeart/2005/8/layout/hierarchy2"/>
    <dgm:cxn modelId="{A461527C-590D-4BD5-9E6B-286F9809C924}" type="presOf" srcId="{5DBE3738-A90F-4826-A9FA-DDB586340BC1}" destId="{1E77AE05-3A03-466D-9107-A6C7DDB8DB29}" srcOrd="0" destOrd="0" presId="urn:microsoft.com/office/officeart/2005/8/layout/hierarchy2"/>
    <dgm:cxn modelId="{EF7C4B1E-5175-4B4E-B0A5-F148F5759F0D}" type="presParOf" srcId="{F6E52FAC-EBD8-403D-BBFE-9528F7BDCC9F}" destId="{86A03AE9-FC98-4801-916C-C65BF03E8D45}" srcOrd="0" destOrd="0" presId="urn:microsoft.com/office/officeart/2005/8/layout/hierarchy2"/>
    <dgm:cxn modelId="{D9A21D3F-245A-42DE-B18C-20FB9E81D638}" type="presParOf" srcId="{86A03AE9-FC98-4801-916C-C65BF03E8D45}" destId="{9B368216-B090-460A-A973-F8C9CA2788CB}" srcOrd="0" destOrd="0" presId="urn:microsoft.com/office/officeart/2005/8/layout/hierarchy2"/>
    <dgm:cxn modelId="{A55E9737-4675-4793-AA5E-E4BD5F09C917}" type="presParOf" srcId="{86A03AE9-FC98-4801-916C-C65BF03E8D45}" destId="{257759B1-8788-4961-96DD-742BBEE3BAD4}" srcOrd="1" destOrd="0" presId="urn:microsoft.com/office/officeart/2005/8/layout/hierarchy2"/>
    <dgm:cxn modelId="{E3821750-0CA6-434F-AD10-0ECE4BF24F23}" type="presParOf" srcId="{257759B1-8788-4961-96DD-742BBEE3BAD4}" destId="{A5CF84AD-867E-4926-A567-C03D2B4164EA}" srcOrd="0" destOrd="0" presId="urn:microsoft.com/office/officeart/2005/8/layout/hierarchy2"/>
    <dgm:cxn modelId="{F89AE0CB-BA14-47CB-A01D-633917450817}" type="presParOf" srcId="{A5CF84AD-867E-4926-A567-C03D2B4164EA}" destId="{F9F0F22E-A1A6-4CE3-81C5-7F2D2AB87910}" srcOrd="0" destOrd="0" presId="urn:microsoft.com/office/officeart/2005/8/layout/hierarchy2"/>
    <dgm:cxn modelId="{07E11ED6-3212-489D-9251-8F8787BD7C45}" type="presParOf" srcId="{257759B1-8788-4961-96DD-742BBEE3BAD4}" destId="{1E4CDF96-F88E-415C-AB50-B5F952335C2E}" srcOrd="1" destOrd="0" presId="urn:microsoft.com/office/officeart/2005/8/layout/hierarchy2"/>
    <dgm:cxn modelId="{2ED51366-5A9F-4495-A64F-974EFEAAA60A}" type="presParOf" srcId="{1E4CDF96-F88E-415C-AB50-B5F952335C2E}" destId="{D5399833-5014-459E-BD1B-2375F35073C5}" srcOrd="0" destOrd="0" presId="urn:microsoft.com/office/officeart/2005/8/layout/hierarchy2"/>
    <dgm:cxn modelId="{5876C7BA-01E6-459A-89FC-3A4B721616EF}" type="presParOf" srcId="{1E4CDF96-F88E-415C-AB50-B5F952335C2E}" destId="{3A46B974-18B9-4029-8BA4-BB8A028ED2F4}" srcOrd="1" destOrd="0" presId="urn:microsoft.com/office/officeart/2005/8/layout/hierarchy2"/>
    <dgm:cxn modelId="{CAC40583-3E70-480C-81C3-334A9E1AD65A}" type="presParOf" srcId="{3A46B974-18B9-4029-8BA4-BB8A028ED2F4}" destId="{50244317-B78A-4A6E-A0CE-0DAE420784A9}" srcOrd="0" destOrd="0" presId="urn:microsoft.com/office/officeart/2005/8/layout/hierarchy2"/>
    <dgm:cxn modelId="{D5C0B679-90BD-4106-ADF6-8426187DA66F}" type="presParOf" srcId="{50244317-B78A-4A6E-A0CE-0DAE420784A9}" destId="{E32EC33A-CBDF-487A-9C20-20BCF226FE6B}" srcOrd="0" destOrd="0" presId="urn:microsoft.com/office/officeart/2005/8/layout/hierarchy2"/>
    <dgm:cxn modelId="{1BFF5E45-BD36-443E-A406-1CB6F284E781}" type="presParOf" srcId="{3A46B974-18B9-4029-8BA4-BB8A028ED2F4}" destId="{68B01559-8E6B-4051-B9B2-1530CFED7A8F}" srcOrd="1" destOrd="0" presId="urn:microsoft.com/office/officeart/2005/8/layout/hierarchy2"/>
    <dgm:cxn modelId="{F99AE8E8-E066-4824-AE3E-26F7A474BF63}" type="presParOf" srcId="{68B01559-8E6B-4051-B9B2-1530CFED7A8F}" destId="{1E77AE05-3A03-466D-9107-A6C7DDB8DB29}" srcOrd="0" destOrd="0" presId="urn:microsoft.com/office/officeart/2005/8/layout/hierarchy2"/>
    <dgm:cxn modelId="{53AD057F-EC00-41F6-B068-BFC2E339F95F}" type="presParOf" srcId="{68B01559-8E6B-4051-B9B2-1530CFED7A8F}" destId="{FB8ED65F-11EE-4B86-997A-37FE599D7773}" srcOrd="1" destOrd="0" presId="urn:microsoft.com/office/officeart/2005/8/layout/hierarchy2"/>
    <dgm:cxn modelId="{8D208855-8910-4773-9021-D1B3BFFA1A80}" type="presParOf" srcId="{FB8ED65F-11EE-4B86-997A-37FE599D7773}" destId="{8EA4DC2A-D2B7-493E-A740-48FFA52BCAB7}" srcOrd="0" destOrd="0" presId="urn:microsoft.com/office/officeart/2005/8/layout/hierarchy2"/>
    <dgm:cxn modelId="{769165CE-E69E-4C7E-AA84-2C8154F0E0F9}" type="presParOf" srcId="{8EA4DC2A-D2B7-493E-A740-48FFA52BCAB7}" destId="{EC8A1784-2962-4549-9216-07EBC10A4662}" srcOrd="0" destOrd="0" presId="urn:microsoft.com/office/officeart/2005/8/layout/hierarchy2"/>
    <dgm:cxn modelId="{B1F1C825-43B9-4659-8634-70F563AB8362}" type="presParOf" srcId="{FB8ED65F-11EE-4B86-997A-37FE599D7773}" destId="{D85EE697-FB5A-4B9E-BC00-4618F08DA00E}" srcOrd="1" destOrd="0" presId="urn:microsoft.com/office/officeart/2005/8/layout/hierarchy2"/>
    <dgm:cxn modelId="{8430E0F9-F323-4F1E-88E0-88E95BD26508}" type="presParOf" srcId="{D85EE697-FB5A-4B9E-BC00-4618F08DA00E}" destId="{6CA8934F-261F-4EC2-AAFE-0CF6A86666F6}" srcOrd="0" destOrd="0" presId="urn:microsoft.com/office/officeart/2005/8/layout/hierarchy2"/>
    <dgm:cxn modelId="{4E11B50E-80ED-4D28-B8E5-2A0C777DD99F}" type="presParOf" srcId="{D85EE697-FB5A-4B9E-BC00-4618F08DA00E}" destId="{004373BF-AEA7-4319-B4DA-9A1529AC8E19}" srcOrd="1" destOrd="0" presId="urn:microsoft.com/office/officeart/2005/8/layout/hierarchy2"/>
    <dgm:cxn modelId="{8E9AC57B-96D4-4885-8593-23C1D433F794}" type="presParOf" srcId="{FB8ED65F-11EE-4B86-997A-37FE599D7773}" destId="{8096A3CB-30D4-4CD6-9D72-452B17640F1E}" srcOrd="2" destOrd="0" presId="urn:microsoft.com/office/officeart/2005/8/layout/hierarchy2"/>
    <dgm:cxn modelId="{3ED930E2-56F4-4BC1-A9A8-B46DC605511C}" type="presParOf" srcId="{8096A3CB-30D4-4CD6-9D72-452B17640F1E}" destId="{276B97A3-79C7-4CB3-A6CF-C05E22DBD417}" srcOrd="0" destOrd="0" presId="urn:microsoft.com/office/officeart/2005/8/layout/hierarchy2"/>
    <dgm:cxn modelId="{6ADEDB8A-EA53-4252-8C60-19B51CB61405}" type="presParOf" srcId="{FB8ED65F-11EE-4B86-997A-37FE599D7773}" destId="{120C4D09-833E-40E3-AD2C-01A2F454EAD9}" srcOrd="3" destOrd="0" presId="urn:microsoft.com/office/officeart/2005/8/layout/hierarchy2"/>
    <dgm:cxn modelId="{7F73FEC6-3FE6-4DB3-8324-F819490CD633}" type="presParOf" srcId="{120C4D09-833E-40E3-AD2C-01A2F454EAD9}" destId="{69BBA262-B3EB-4427-A012-9FEFA07AF163}" srcOrd="0" destOrd="0" presId="urn:microsoft.com/office/officeart/2005/8/layout/hierarchy2"/>
    <dgm:cxn modelId="{53EADC12-4A67-4AE4-BE11-1A874C896727}" type="presParOf" srcId="{120C4D09-833E-40E3-AD2C-01A2F454EAD9}" destId="{4FBB9A20-7B26-43A5-A7B8-A16AD9664E36}" srcOrd="1" destOrd="0" presId="urn:microsoft.com/office/officeart/2005/8/layout/hierarchy2"/>
    <dgm:cxn modelId="{1809A343-D081-419F-8224-74E050C169AE}" type="presParOf" srcId="{3A46B974-18B9-4029-8BA4-BB8A028ED2F4}" destId="{B9D56EE0-5EF3-408F-AF3E-7A36578C1B98}" srcOrd="2" destOrd="0" presId="urn:microsoft.com/office/officeart/2005/8/layout/hierarchy2"/>
    <dgm:cxn modelId="{F2FB71FD-9DCE-42F3-AC61-E96879052B81}" type="presParOf" srcId="{B9D56EE0-5EF3-408F-AF3E-7A36578C1B98}" destId="{8F02D526-C7AC-4E37-9A59-7DEFE2AD2E22}" srcOrd="0" destOrd="0" presId="urn:microsoft.com/office/officeart/2005/8/layout/hierarchy2"/>
    <dgm:cxn modelId="{1D37E0CF-1F90-44A7-82E6-4C8C0A519D1D}" type="presParOf" srcId="{3A46B974-18B9-4029-8BA4-BB8A028ED2F4}" destId="{EFE654B7-1AAB-4171-89B3-DF4C3257BFE1}" srcOrd="3" destOrd="0" presId="urn:microsoft.com/office/officeart/2005/8/layout/hierarchy2"/>
    <dgm:cxn modelId="{DC6C4A8C-F2CC-4074-AC29-A016D3AF8365}" type="presParOf" srcId="{EFE654B7-1AAB-4171-89B3-DF4C3257BFE1}" destId="{2716183F-B2CD-4DE4-A2F0-15167B33A0BE}" srcOrd="0" destOrd="0" presId="urn:microsoft.com/office/officeart/2005/8/layout/hierarchy2"/>
    <dgm:cxn modelId="{72AE9882-9813-4E45-AAAD-425D84C21923}" type="presParOf" srcId="{EFE654B7-1AAB-4171-89B3-DF4C3257BFE1}" destId="{85F230CC-831E-42D6-A12F-37E5C228FA03}" srcOrd="1" destOrd="0" presId="urn:microsoft.com/office/officeart/2005/8/layout/hierarchy2"/>
    <dgm:cxn modelId="{4759C60D-AB26-42FF-86AA-9234F9102E06}" type="presParOf" srcId="{257759B1-8788-4961-96DD-742BBEE3BAD4}" destId="{D1B6FD5B-3B6F-49BA-A585-5F0CDDD2E1F1}" srcOrd="2" destOrd="0" presId="urn:microsoft.com/office/officeart/2005/8/layout/hierarchy2"/>
    <dgm:cxn modelId="{F6C4F2C9-6BE3-40FD-A64A-2CFD22D5DC5B}" type="presParOf" srcId="{D1B6FD5B-3B6F-49BA-A585-5F0CDDD2E1F1}" destId="{26855204-429C-4391-B659-0E2E5C5229AB}" srcOrd="0" destOrd="0" presId="urn:microsoft.com/office/officeart/2005/8/layout/hierarchy2"/>
    <dgm:cxn modelId="{3F14589A-13CC-40D8-A7E9-D9B44421B83E}" type="presParOf" srcId="{257759B1-8788-4961-96DD-742BBEE3BAD4}" destId="{AF4F0185-C660-4A3A-A8BE-334ABB172FAA}" srcOrd="3" destOrd="0" presId="urn:microsoft.com/office/officeart/2005/8/layout/hierarchy2"/>
    <dgm:cxn modelId="{1167741F-B2E8-440C-AA58-E1EB6D81F38C}" type="presParOf" srcId="{AF4F0185-C660-4A3A-A8BE-334ABB172FAA}" destId="{521D2C93-3962-4E31-9780-1A564872E4AA}" srcOrd="0" destOrd="0" presId="urn:microsoft.com/office/officeart/2005/8/layout/hierarchy2"/>
    <dgm:cxn modelId="{67448985-59E8-4285-83CE-52E091B10A8C}" type="presParOf" srcId="{AF4F0185-C660-4A3A-A8BE-334ABB172FAA}" destId="{9F423734-2D29-4715-B80A-5937F1A0A6C3}" srcOrd="1" destOrd="0" presId="urn:microsoft.com/office/officeart/2005/8/layout/hierarchy2"/>
    <dgm:cxn modelId="{5307E45F-3F89-42C1-A9EF-266BC80209C7}" type="presParOf" srcId="{9F423734-2D29-4715-B80A-5937F1A0A6C3}" destId="{8A2F4651-4E4B-45E9-A64D-0636E697B1E4}" srcOrd="0" destOrd="0" presId="urn:microsoft.com/office/officeart/2005/8/layout/hierarchy2"/>
    <dgm:cxn modelId="{3FEB42F5-6D4A-463E-A8EC-CF5EDBD6219D}" type="presParOf" srcId="{8A2F4651-4E4B-45E9-A64D-0636E697B1E4}" destId="{E899E794-F864-44D7-9FD9-6995B51AA721}" srcOrd="0" destOrd="0" presId="urn:microsoft.com/office/officeart/2005/8/layout/hierarchy2"/>
    <dgm:cxn modelId="{6C9436A6-A00A-418C-992A-076CE2FB7F92}" type="presParOf" srcId="{9F423734-2D29-4715-B80A-5937F1A0A6C3}" destId="{3B697825-0F6F-4CBC-8B85-0AFDD36D1683}" srcOrd="1" destOrd="0" presId="urn:microsoft.com/office/officeart/2005/8/layout/hierarchy2"/>
    <dgm:cxn modelId="{08736075-C242-41D5-A3F1-E775B2AD41FD}" type="presParOf" srcId="{3B697825-0F6F-4CBC-8B85-0AFDD36D1683}" destId="{7ABE7717-CC4D-442F-8D73-88546030CF4D}" srcOrd="0" destOrd="0" presId="urn:microsoft.com/office/officeart/2005/8/layout/hierarchy2"/>
    <dgm:cxn modelId="{D3658011-8DD3-42ED-BB2A-69027C868A11}" type="presParOf" srcId="{3B697825-0F6F-4CBC-8B85-0AFDD36D1683}" destId="{E3AA95A5-D36B-4DA5-9EB7-A90D04953D60}" srcOrd="1" destOrd="0" presId="urn:microsoft.com/office/officeart/2005/8/layout/hierarchy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99BD9-434E-4773-923A-0CF56680BDE0}">
      <dsp:nvSpPr>
        <dsp:cNvPr id="0" name=""/>
        <dsp:cNvSpPr/>
      </dsp:nvSpPr>
      <dsp:spPr>
        <a:xfrm>
          <a:off x="0" y="3106190"/>
          <a:ext cx="7500990" cy="13216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CO" sz="1900" kern="1200" dirty="0"/>
            <a:t>FASE 3: Presentación de Resultados</a:t>
          </a:r>
        </a:p>
      </dsp:txBody>
      <dsp:txXfrm>
        <a:off x="0" y="3106190"/>
        <a:ext cx="7500990" cy="713709"/>
      </dsp:txXfrm>
    </dsp:sp>
    <dsp:sp modelId="{B4B8B843-E928-434D-AF9B-1C8B27432AC7}">
      <dsp:nvSpPr>
        <dsp:cNvPr id="0" name=""/>
        <dsp:cNvSpPr/>
      </dsp:nvSpPr>
      <dsp:spPr>
        <a:xfrm>
          <a:off x="0" y="3615309"/>
          <a:ext cx="3750495" cy="81329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CO" sz="1600" kern="1200" dirty="0" smtClean="0"/>
            <a:t>Preparación y presentación de Informes para las doce cajas, informe final con observaciones y recomendaciones.</a:t>
          </a:r>
          <a:endParaRPr lang="es-CO" sz="1400" kern="1200" dirty="0"/>
        </a:p>
      </dsp:txBody>
      <dsp:txXfrm>
        <a:off x="0" y="3615309"/>
        <a:ext cx="3750495" cy="813297"/>
      </dsp:txXfrm>
    </dsp:sp>
    <dsp:sp modelId="{D938D425-7659-43C6-A128-2AC88E806170}">
      <dsp:nvSpPr>
        <dsp:cNvPr id="0" name=""/>
        <dsp:cNvSpPr/>
      </dsp:nvSpPr>
      <dsp:spPr>
        <a:xfrm>
          <a:off x="3750495" y="3614943"/>
          <a:ext cx="3750495" cy="8140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CO" sz="1600" kern="1200" dirty="0"/>
            <a:t>Informe </a:t>
          </a:r>
          <a:r>
            <a:rPr lang="es-CO" sz="1600" kern="1200" dirty="0" smtClean="0"/>
            <a:t>de la Metodología de costos, con recomendaciones </a:t>
          </a:r>
          <a:r>
            <a:rPr lang="es-CO" sz="1600" kern="1200" dirty="0"/>
            <a:t>y Sugerencias.</a:t>
          </a:r>
        </a:p>
      </dsp:txBody>
      <dsp:txXfrm>
        <a:off x="3750495" y="3614943"/>
        <a:ext cx="3750495" cy="814029"/>
      </dsp:txXfrm>
    </dsp:sp>
    <dsp:sp modelId="{38C599B7-DA0F-4342-9E47-67716E342068}">
      <dsp:nvSpPr>
        <dsp:cNvPr id="0" name=""/>
        <dsp:cNvSpPr/>
      </dsp:nvSpPr>
      <dsp:spPr>
        <a:xfrm rot="10800000">
          <a:off x="0" y="1553186"/>
          <a:ext cx="7500990" cy="156829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CO" sz="1900" kern="1200"/>
            <a:t>FASE 2:  Ejecución</a:t>
          </a:r>
        </a:p>
      </dsp:txBody>
      <dsp:txXfrm rot="-10800000">
        <a:off x="0" y="1553186"/>
        <a:ext cx="7500990" cy="550473"/>
      </dsp:txXfrm>
    </dsp:sp>
    <dsp:sp modelId="{A22E3298-A645-465E-8A3D-33C005372BA6}">
      <dsp:nvSpPr>
        <dsp:cNvPr id="0" name=""/>
        <dsp:cNvSpPr/>
      </dsp:nvSpPr>
      <dsp:spPr>
        <a:xfrm>
          <a:off x="0" y="1962144"/>
          <a:ext cx="3750495" cy="7519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CO" sz="1600" kern="1200" dirty="0"/>
            <a:t>Visitas a las Cajas de Compensación, recolección de información</a:t>
          </a:r>
        </a:p>
      </dsp:txBody>
      <dsp:txXfrm>
        <a:off x="0" y="1962144"/>
        <a:ext cx="3750495" cy="751953"/>
      </dsp:txXfrm>
    </dsp:sp>
    <dsp:sp modelId="{A7520F96-5BA4-42D2-A44C-5A7E3A229E12}">
      <dsp:nvSpPr>
        <dsp:cNvPr id="0" name=""/>
        <dsp:cNvSpPr/>
      </dsp:nvSpPr>
      <dsp:spPr>
        <a:xfrm>
          <a:off x="3750495" y="1962144"/>
          <a:ext cx="3750495" cy="7519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CO" sz="1600" kern="1200" dirty="0"/>
            <a:t>Procesamiento de  datos y generación de la información base para las conclusiones y resultados</a:t>
          </a:r>
        </a:p>
      </dsp:txBody>
      <dsp:txXfrm>
        <a:off x="3750495" y="1962144"/>
        <a:ext cx="3750495" cy="751953"/>
      </dsp:txXfrm>
    </dsp:sp>
    <dsp:sp modelId="{0B47D059-837B-46DF-B484-D8A7E6564CB1}">
      <dsp:nvSpPr>
        <dsp:cNvPr id="0" name=""/>
        <dsp:cNvSpPr/>
      </dsp:nvSpPr>
      <dsp:spPr>
        <a:xfrm rot="10800000">
          <a:off x="0" y="182"/>
          <a:ext cx="7500990" cy="156829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CO" sz="1900" kern="1200" dirty="0"/>
            <a:t>FASE 1: Planeación Estratégica</a:t>
          </a:r>
        </a:p>
      </dsp:txBody>
      <dsp:txXfrm rot="-10800000">
        <a:off x="0" y="182"/>
        <a:ext cx="7500990" cy="550473"/>
      </dsp:txXfrm>
    </dsp:sp>
    <dsp:sp modelId="{07FBC6F4-6BF4-40FA-B86C-CF10A397309A}">
      <dsp:nvSpPr>
        <dsp:cNvPr id="0" name=""/>
        <dsp:cNvSpPr/>
      </dsp:nvSpPr>
      <dsp:spPr>
        <a:xfrm>
          <a:off x="0" y="550655"/>
          <a:ext cx="3750495" cy="4689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CO" sz="1600" kern="1200" dirty="0"/>
            <a:t>Acta de Inicio</a:t>
          </a:r>
          <a:r>
            <a:rPr lang="es-CO" sz="1200" kern="1200" dirty="0"/>
            <a:t>	</a:t>
          </a:r>
        </a:p>
      </dsp:txBody>
      <dsp:txXfrm>
        <a:off x="0" y="550655"/>
        <a:ext cx="3750495" cy="468921"/>
      </dsp:txXfrm>
    </dsp:sp>
    <dsp:sp modelId="{CBFD61A1-8483-43DC-8C9D-3D59B530E0B4}">
      <dsp:nvSpPr>
        <dsp:cNvPr id="0" name=""/>
        <dsp:cNvSpPr/>
      </dsp:nvSpPr>
      <dsp:spPr>
        <a:xfrm>
          <a:off x="3750495" y="550655"/>
          <a:ext cx="3750495" cy="4689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CO" sz="1600" kern="1200" dirty="0"/>
            <a:t>Análisis y presentación del  Plan de Trabajo</a:t>
          </a:r>
        </a:p>
      </dsp:txBody>
      <dsp:txXfrm>
        <a:off x="3750495" y="550655"/>
        <a:ext cx="3750495" cy="468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61620-FE06-4883-952C-E2F43E077B11}">
      <dsp:nvSpPr>
        <dsp:cNvPr id="0" name=""/>
        <dsp:cNvSpPr/>
      </dsp:nvSpPr>
      <dsp:spPr>
        <a:xfrm>
          <a:off x="1000014" y="505017"/>
          <a:ext cx="6162886" cy="5091148"/>
        </a:xfrm>
        <a:prstGeom prst="blockArc">
          <a:avLst>
            <a:gd name="adj1" fmla="val 14043163"/>
            <a:gd name="adj2" fmla="val 16202564"/>
            <a:gd name="adj3" fmla="val 27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585FE9-0ABE-4DDA-8217-86D8670E83F6}">
      <dsp:nvSpPr>
        <dsp:cNvPr id="0" name=""/>
        <dsp:cNvSpPr/>
      </dsp:nvSpPr>
      <dsp:spPr>
        <a:xfrm>
          <a:off x="1537753" y="503660"/>
          <a:ext cx="5091148" cy="5091148"/>
        </a:xfrm>
        <a:prstGeom prst="blockArc">
          <a:avLst>
            <a:gd name="adj1" fmla="val 11880000"/>
            <a:gd name="adj2" fmla="val 14039998"/>
            <a:gd name="adj3" fmla="val 27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AB5426-4537-4135-9561-F19DA98AB254}">
      <dsp:nvSpPr>
        <dsp:cNvPr id="0" name=""/>
        <dsp:cNvSpPr/>
      </dsp:nvSpPr>
      <dsp:spPr>
        <a:xfrm>
          <a:off x="1523960" y="544890"/>
          <a:ext cx="5091148" cy="5091148"/>
        </a:xfrm>
        <a:prstGeom prst="blockArc">
          <a:avLst>
            <a:gd name="adj1" fmla="val 9777257"/>
            <a:gd name="adj2" fmla="val 11939536"/>
            <a:gd name="adj3" fmla="val 27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CF290F-5123-4EBB-A54F-DE5C588B3EBD}">
      <dsp:nvSpPr>
        <dsp:cNvPr id="0" name=""/>
        <dsp:cNvSpPr/>
      </dsp:nvSpPr>
      <dsp:spPr>
        <a:xfrm>
          <a:off x="1509514" y="499326"/>
          <a:ext cx="5091148" cy="5091148"/>
        </a:xfrm>
        <a:prstGeom prst="blockArc">
          <a:avLst>
            <a:gd name="adj1" fmla="val 7483930"/>
            <a:gd name="adj2" fmla="val 9711802"/>
            <a:gd name="adj3" fmla="val 27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AC4EEA-1DEC-4FD6-B331-313F596D1A48}">
      <dsp:nvSpPr>
        <dsp:cNvPr id="0" name=""/>
        <dsp:cNvSpPr/>
      </dsp:nvSpPr>
      <dsp:spPr>
        <a:xfrm>
          <a:off x="1517701" y="505026"/>
          <a:ext cx="5091148" cy="5091148"/>
        </a:xfrm>
        <a:prstGeom prst="blockArc">
          <a:avLst>
            <a:gd name="adj1" fmla="val 5408668"/>
            <a:gd name="adj2" fmla="val 7497590"/>
            <a:gd name="adj3" fmla="val 27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9902A0-8A0B-43E0-AF64-35DDB2C7FCB3}">
      <dsp:nvSpPr>
        <dsp:cNvPr id="0" name=""/>
        <dsp:cNvSpPr/>
      </dsp:nvSpPr>
      <dsp:spPr>
        <a:xfrm>
          <a:off x="1511371" y="505018"/>
          <a:ext cx="5091148" cy="5091148"/>
        </a:xfrm>
        <a:prstGeom prst="blockArc">
          <a:avLst>
            <a:gd name="adj1" fmla="val 3240000"/>
            <a:gd name="adj2" fmla="val 5400000"/>
            <a:gd name="adj3" fmla="val 27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3023A1-D659-460D-A58E-F9882EB719C5}">
      <dsp:nvSpPr>
        <dsp:cNvPr id="0" name=""/>
        <dsp:cNvSpPr/>
      </dsp:nvSpPr>
      <dsp:spPr>
        <a:xfrm>
          <a:off x="1511371" y="505018"/>
          <a:ext cx="5091148" cy="5091148"/>
        </a:xfrm>
        <a:prstGeom prst="blockArc">
          <a:avLst>
            <a:gd name="adj1" fmla="val 1080000"/>
            <a:gd name="adj2" fmla="val 3240000"/>
            <a:gd name="adj3" fmla="val 27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AADFC1-9B6F-44C0-9E6A-EFDCE3B8C929}">
      <dsp:nvSpPr>
        <dsp:cNvPr id="0" name=""/>
        <dsp:cNvSpPr/>
      </dsp:nvSpPr>
      <dsp:spPr>
        <a:xfrm>
          <a:off x="1511371" y="505018"/>
          <a:ext cx="5091148" cy="5091148"/>
        </a:xfrm>
        <a:prstGeom prst="blockArc">
          <a:avLst>
            <a:gd name="adj1" fmla="val 20520000"/>
            <a:gd name="adj2" fmla="val 1080000"/>
            <a:gd name="adj3" fmla="val 27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0D2F23-0D18-4164-87B7-D9D60D8F1940}">
      <dsp:nvSpPr>
        <dsp:cNvPr id="0" name=""/>
        <dsp:cNvSpPr/>
      </dsp:nvSpPr>
      <dsp:spPr>
        <a:xfrm>
          <a:off x="1511371" y="505018"/>
          <a:ext cx="5091148" cy="5091148"/>
        </a:xfrm>
        <a:prstGeom prst="blockArc">
          <a:avLst>
            <a:gd name="adj1" fmla="val 18360000"/>
            <a:gd name="adj2" fmla="val 20520000"/>
            <a:gd name="adj3" fmla="val 27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D203EE-D334-41C3-9414-F92BDC7F1333}">
      <dsp:nvSpPr>
        <dsp:cNvPr id="0" name=""/>
        <dsp:cNvSpPr/>
      </dsp:nvSpPr>
      <dsp:spPr>
        <a:xfrm>
          <a:off x="1511178" y="504877"/>
          <a:ext cx="5091148" cy="5091148"/>
        </a:xfrm>
        <a:prstGeom prst="blockArc">
          <a:avLst>
            <a:gd name="adj1" fmla="val 16236395"/>
            <a:gd name="adj2" fmla="val 18360328"/>
            <a:gd name="adj3" fmla="val 276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2B445A-2A84-415C-91E3-AA3E02C780AD}">
      <dsp:nvSpPr>
        <dsp:cNvPr id="0" name=""/>
        <dsp:cNvSpPr/>
      </dsp:nvSpPr>
      <dsp:spPr>
        <a:xfrm>
          <a:off x="2965238" y="1958884"/>
          <a:ext cx="2183415" cy="21834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CO" sz="1700" kern="1200" dirty="0"/>
            <a:t>ANALISIS DE TARIFAS DE LOS SERVICIOS SOCIALES DE LAS CCF</a:t>
          </a:r>
        </a:p>
      </dsp:txBody>
      <dsp:txXfrm>
        <a:off x="3284992" y="2278638"/>
        <a:ext cx="1543907" cy="1543907"/>
      </dsp:txXfrm>
    </dsp:sp>
    <dsp:sp modelId="{EA5D2225-C758-40D4-B588-A6B5CAB0807D}">
      <dsp:nvSpPr>
        <dsp:cNvPr id="0" name=""/>
        <dsp:cNvSpPr/>
      </dsp:nvSpPr>
      <dsp:spPr>
        <a:xfrm>
          <a:off x="3380311" y="-128938"/>
          <a:ext cx="1406035" cy="13381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CO" sz="900" kern="1200" dirty="0"/>
            <a:t>NORMATIVIDAD</a:t>
          </a:r>
        </a:p>
      </dsp:txBody>
      <dsp:txXfrm>
        <a:off x="3586220" y="67031"/>
        <a:ext cx="994217" cy="946222"/>
      </dsp:txXfrm>
    </dsp:sp>
    <dsp:sp modelId="{2F486483-810E-40F1-85C9-E9A487BDA7AF}">
      <dsp:nvSpPr>
        <dsp:cNvPr id="0" name=""/>
        <dsp:cNvSpPr/>
      </dsp:nvSpPr>
      <dsp:spPr>
        <a:xfrm>
          <a:off x="4719828" y="398448"/>
          <a:ext cx="1625447" cy="12422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CO" sz="900" kern="1200"/>
            <a:t>ANALISIS DE TARIFAS DIFERENCIALES</a:t>
          </a:r>
        </a:p>
      </dsp:txBody>
      <dsp:txXfrm>
        <a:off x="4957869" y="580378"/>
        <a:ext cx="1149365" cy="878434"/>
      </dsp:txXfrm>
    </dsp:sp>
    <dsp:sp modelId="{37AAEF26-0EC7-4918-87B6-A3728FDFFE7F}">
      <dsp:nvSpPr>
        <dsp:cNvPr id="0" name=""/>
        <dsp:cNvSpPr/>
      </dsp:nvSpPr>
      <dsp:spPr>
        <a:xfrm>
          <a:off x="5649710" y="1692616"/>
          <a:ext cx="1589632" cy="11644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CO" sz="900" kern="1200" dirty="0" smtClean="0"/>
            <a:t>METODOLOGIA DE </a:t>
          </a:r>
          <a:r>
            <a:rPr lang="es-CO" sz="900" kern="1200" dirty="0"/>
            <a:t>COSTOS </a:t>
          </a:r>
          <a:r>
            <a:rPr lang="es-CO" sz="900" kern="1200" dirty="0" smtClean="0"/>
            <a:t>DE </a:t>
          </a:r>
          <a:r>
            <a:rPr lang="es-CO" sz="900" kern="1200" dirty="0"/>
            <a:t>LAS CCF</a:t>
          </a:r>
        </a:p>
      </dsp:txBody>
      <dsp:txXfrm>
        <a:off x="5882506" y="1863140"/>
        <a:ext cx="1124040" cy="823360"/>
      </dsp:txXfrm>
    </dsp:sp>
    <dsp:sp modelId="{1CFC8C8E-E7BD-4422-A5D6-8E0E74C64C7B}">
      <dsp:nvSpPr>
        <dsp:cNvPr id="0" name=""/>
        <dsp:cNvSpPr/>
      </dsp:nvSpPr>
      <dsp:spPr>
        <a:xfrm>
          <a:off x="5579049" y="3177777"/>
          <a:ext cx="1730953" cy="12971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CO" sz="900" kern="1200" dirty="0"/>
            <a:t>REFERENTES ECONOMICOS PARA INCREMENTOS</a:t>
          </a:r>
        </a:p>
      </dsp:txBody>
      <dsp:txXfrm>
        <a:off x="5832541" y="3367744"/>
        <a:ext cx="1223969" cy="917239"/>
      </dsp:txXfrm>
    </dsp:sp>
    <dsp:sp modelId="{6C4B1113-45E6-4A76-A556-C28F7EB3E6C1}">
      <dsp:nvSpPr>
        <dsp:cNvPr id="0" name=""/>
        <dsp:cNvSpPr/>
      </dsp:nvSpPr>
      <dsp:spPr>
        <a:xfrm>
          <a:off x="4664187" y="4415490"/>
          <a:ext cx="1736729" cy="13321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CO" sz="900" kern="1200"/>
            <a:t>SUBSIDIO DE  TARIFAS</a:t>
          </a:r>
        </a:p>
      </dsp:txBody>
      <dsp:txXfrm>
        <a:off x="4918525" y="4610586"/>
        <a:ext cx="1228053" cy="942007"/>
      </dsp:txXfrm>
    </dsp:sp>
    <dsp:sp modelId="{71D44AAB-EF89-4E2A-8AF1-4DCDFC729536}">
      <dsp:nvSpPr>
        <dsp:cNvPr id="0" name=""/>
        <dsp:cNvSpPr/>
      </dsp:nvSpPr>
      <dsp:spPr>
        <a:xfrm>
          <a:off x="3357591" y="4992357"/>
          <a:ext cx="1398708" cy="11373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CO" sz="900" kern="1200" dirty="0"/>
            <a:t>DIFERENCIA  DE  TARIFAS ENTRE CATEGORIAS</a:t>
          </a:r>
        </a:p>
      </dsp:txBody>
      <dsp:txXfrm>
        <a:off x="3562427" y="5158921"/>
        <a:ext cx="989036" cy="804245"/>
      </dsp:txXfrm>
    </dsp:sp>
    <dsp:sp modelId="{7933ED2E-F3C6-44AE-AE56-18AE1DC7EE09}">
      <dsp:nvSpPr>
        <dsp:cNvPr id="0" name=""/>
        <dsp:cNvSpPr/>
      </dsp:nvSpPr>
      <dsp:spPr>
        <a:xfrm>
          <a:off x="1707654" y="4468434"/>
          <a:ext cx="1834254" cy="12792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CO" sz="900" kern="1200"/>
            <a:t>COMPARACION DE TARIFAS CON EL MERCADO</a:t>
          </a:r>
        </a:p>
      </dsp:txBody>
      <dsp:txXfrm>
        <a:off x="1976274" y="4655773"/>
        <a:ext cx="1297014" cy="904553"/>
      </dsp:txXfrm>
    </dsp:sp>
    <dsp:sp modelId="{49306E4D-BE91-4611-AA56-552B2AAC5339}">
      <dsp:nvSpPr>
        <dsp:cNvPr id="0" name=""/>
        <dsp:cNvSpPr/>
      </dsp:nvSpPr>
      <dsp:spPr>
        <a:xfrm>
          <a:off x="846099" y="3292269"/>
          <a:ext cx="1646531" cy="10681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CO" sz="900" kern="1200" dirty="0"/>
            <a:t>ANALISIS TARIFAS  COBERTURAS</a:t>
          </a:r>
        </a:p>
      </dsp:txBody>
      <dsp:txXfrm>
        <a:off x="1087228" y="3448702"/>
        <a:ext cx="1164273" cy="755324"/>
      </dsp:txXfrm>
    </dsp:sp>
    <dsp:sp modelId="{D5432737-DDCB-4143-B9A4-DB9146E7E30C}">
      <dsp:nvSpPr>
        <dsp:cNvPr id="0" name=""/>
        <dsp:cNvSpPr/>
      </dsp:nvSpPr>
      <dsp:spPr>
        <a:xfrm>
          <a:off x="860309" y="1740445"/>
          <a:ext cx="1670873" cy="10660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CO" sz="900" kern="1200" dirty="0"/>
            <a:t>COMPARATIVO  TARIFAS AÑO 2010-2011</a:t>
          </a:r>
        </a:p>
      </dsp:txBody>
      <dsp:txXfrm>
        <a:off x="1105003" y="1896562"/>
        <a:ext cx="1181485" cy="753800"/>
      </dsp:txXfrm>
    </dsp:sp>
    <dsp:sp modelId="{9FFF1903-FFEE-4175-A18F-FEC64776E7A7}">
      <dsp:nvSpPr>
        <dsp:cNvPr id="0" name=""/>
        <dsp:cNvSpPr/>
      </dsp:nvSpPr>
      <dsp:spPr>
        <a:xfrm>
          <a:off x="1763312" y="502733"/>
          <a:ext cx="1688815" cy="10310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CO" sz="900" kern="1200" dirty="0" smtClean="0"/>
            <a:t>PROPUESTA DE METODOLOGÍA DE COSTOS</a:t>
          </a:r>
          <a:endParaRPr lang="es-CO" sz="900" kern="1200" dirty="0"/>
        </a:p>
      </dsp:txBody>
      <dsp:txXfrm>
        <a:off x="2010633" y="653721"/>
        <a:ext cx="1194173" cy="7290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fld id="{4D5B606E-BAFB-4747-873D-3444D46ADB65}" type="datetimeFigureOut">
              <a:rPr lang="es-MX" smtClean="0"/>
              <a:pPr/>
              <a:t>03/05/2013</a:t>
            </a:fld>
            <a:endParaRPr lang="es-MX"/>
          </a:p>
        </p:txBody>
      </p:sp>
      <p:sp>
        <p:nvSpPr>
          <p:cNvPr id="4" name="3 Marcador de imagen de diapositiva"/>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98024" y="4343400"/>
            <a:ext cx="558419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fld id="{3A108EB4-B037-4D07-B509-DBEDA3C0AD51}" type="slidenum">
              <a:rPr lang="es-MX" smtClean="0"/>
              <a:pPr/>
              <a:t>‹Nº›</a:t>
            </a:fld>
            <a:endParaRPr lang="es-MX"/>
          </a:p>
        </p:txBody>
      </p:sp>
    </p:spTree>
    <p:extLst>
      <p:ext uri="{BB962C8B-B14F-4D97-AF65-F5344CB8AC3E}">
        <p14:creationId xmlns:p14="http://schemas.microsoft.com/office/powerpoint/2010/main" val="11013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1</a:t>
            </a:fld>
            <a:endParaRPr lang="es-CO"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10</a:t>
            </a:fld>
            <a:endParaRPr lang="es-CO"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11</a:t>
            </a:fld>
            <a:endParaRPr lang="es-CO"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12</a:t>
            </a:fld>
            <a:endParaRPr lang="es-CO"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13</a:t>
            </a:fld>
            <a:endParaRPr lang="es-CO"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14</a:t>
            </a:fld>
            <a:endParaRPr lang="es-CO"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15</a:t>
            </a:fld>
            <a:endParaRPr lang="es-CO"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16</a:t>
            </a:fld>
            <a:endParaRPr lang="es-CO"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17</a:t>
            </a:fld>
            <a:endParaRPr lang="es-CO"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18</a:t>
            </a:fld>
            <a:endParaRPr lang="es-CO"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19</a:t>
            </a:fld>
            <a:endParaRPr lang="es-C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2</a:t>
            </a:fld>
            <a:endParaRPr lang="es-CO"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20</a:t>
            </a:fld>
            <a:endParaRPr lang="es-CO"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21</a:t>
            </a:fld>
            <a:endParaRPr lang="es-CO"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22</a:t>
            </a:fld>
            <a:endParaRPr lang="es-CO"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23</a:t>
            </a:fld>
            <a:endParaRPr lang="es-CO"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24</a:t>
            </a:fld>
            <a:endParaRPr lang="es-CO"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25</a:t>
            </a:fld>
            <a:endParaRPr lang="es-CO"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26</a:t>
            </a:fld>
            <a:endParaRPr lang="es-CO"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27</a:t>
            </a:fld>
            <a:endParaRPr lang="es-CO"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28</a:t>
            </a:fld>
            <a:endParaRPr lang="es-CO"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29</a:t>
            </a:fld>
            <a:endParaRPr lang="es-C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3</a:t>
            </a:fld>
            <a:endParaRPr lang="es-CO"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30</a:t>
            </a:fld>
            <a:endParaRPr lang="es-CO"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31</a:t>
            </a:fld>
            <a:endParaRPr lang="es-CO"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32</a:t>
            </a:fld>
            <a:endParaRPr lang="es-CO"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33</a:t>
            </a:fld>
            <a:endParaRPr lang="es-CO"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34</a:t>
            </a:fld>
            <a:endParaRPr lang="es-CO"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35</a:t>
            </a:fld>
            <a:endParaRPr lang="es-CO"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36</a:t>
            </a:fld>
            <a:endParaRPr lang="es-CO"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37</a:t>
            </a:fld>
            <a:endParaRPr lang="es-CO"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38</a:t>
            </a:fld>
            <a:endParaRPr lang="es-CO"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39</a:t>
            </a:fld>
            <a:endParaRPr lang="es-C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4</a:t>
            </a:fld>
            <a:endParaRPr lang="es-CO"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40</a:t>
            </a:fld>
            <a:endParaRPr lang="es-CO"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41</a:t>
            </a:fld>
            <a:endParaRPr lang="es-CO"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42</a:t>
            </a:fld>
            <a:endParaRPr lang="es-CO"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43</a:t>
            </a:fld>
            <a:endParaRPr lang="es-CO"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44</a:t>
            </a:fld>
            <a:endParaRPr lang="es-CO"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45</a:t>
            </a:fld>
            <a:endParaRPr lang="es-CO"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46</a:t>
            </a:fld>
            <a:endParaRPr lang="es-CO"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47</a:t>
            </a:fld>
            <a:endParaRPr lang="es-CO"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48</a:t>
            </a:fld>
            <a:endParaRPr lang="es-CO"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49</a:t>
            </a:fld>
            <a:endParaRPr lang="es-C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5</a:t>
            </a:fld>
            <a:endParaRPr lang="es-CO"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50</a:t>
            </a:fld>
            <a:endParaRPr lang="es-CO"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52</a:t>
            </a:fld>
            <a:endParaRPr lang="es-CO"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53</a:t>
            </a:fld>
            <a:endParaRPr lang="es-CO"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54</a:t>
            </a:fld>
            <a:endParaRPr lang="es-CO"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55</a:t>
            </a:fld>
            <a:endParaRPr lang="es-CO"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56</a:t>
            </a:fld>
            <a:endParaRPr lang="es-CO"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57</a:t>
            </a:fld>
            <a:endParaRPr lang="es-CO"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58</a:t>
            </a:fld>
            <a:endParaRPr lang="es-CO"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59</a:t>
            </a:fld>
            <a:endParaRPr lang="es-CO"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60</a:t>
            </a:fld>
            <a:endParaRPr lang="es-C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6</a:t>
            </a:fld>
            <a:endParaRPr lang="es-CO"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61</a:t>
            </a:fld>
            <a:endParaRPr lang="es-CO"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62</a:t>
            </a:fld>
            <a:endParaRPr lang="es-CO"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63</a:t>
            </a:fld>
            <a:endParaRPr lang="es-CO"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64</a:t>
            </a:fld>
            <a:endParaRPr lang="es-CO"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65</a:t>
            </a:fld>
            <a:endParaRPr lang="es-CO"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66</a:t>
            </a:fld>
            <a:endParaRPr lang="es-CO"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67</a:t>
            </a:fld>
            <a:endParaRPr lang="es-CO"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68</a:t>
            </a:fld>
            <a:endParaRPr lang="es-CO"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69</a:t>
            </a:fld>
            <a:endParaRPr lang="es-CO"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70</a:t>
            </a:fld>
            <a:endParaRPr lang="es-C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7</a:t>
            </a:fld>
            <a:endParaRPr lang="es-CO"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71</a:t>
            </a:fld>
            <a:endParaRPr lang="es-CO"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72</a:t>
            </a:fld>
            <a:endParaRPr lang="es-CO"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73</a:t>
            </a:fld>
            <a:endParaRPr lang="es-CO"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74</a:t>
            </a:fld>
            <a:endParaRPr lang="es-CO"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8</a:t>
            </a:fld>
            <a:endParaRPr lang="es-CO"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8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DADF3-C08F-422E-8EB9-ADF490CA3396}" type="slidenum">
              <a:rPr lang="es-CO" smtClean="0"/>
              <a:pPr fontAlgn="base">
                <a:spcBef>
                  <a:spcPct val="0"/>
                </a:spcBef>
                <a:spcAft>
                  <a:spcPct val="0"/>
                </a:spcAft>
                <a:defRPr/>
              </a:pPr>
              <a:t>9</a:t>
            </a:fld>
            <a:endParaRPr lang="es-C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FCC0B28F-D8A5-4F96-AF59-64D0EDBC3C79}" type="datetime1">
              <a:rPr lang="es-CO" smtClean="0"/>
              <a:pPr/>
              <a:t>03/05/2013</a:t>
            </a:fld>
            <a:endParaRPr lang="es-CO"/>
          </a:p>
        </p:txBody>
      </p:sp>
      <p:sp>
        <p:nvSpPr>
          <p:cNvPr id="19" name="18 Marcador de pie de página"/>
          <p:cNvSpPr>
            <a:spLocks noGrp="1"/>
          </p:cNvSpPr>
          <p:nvPr>
            <p:ph type="ftr" sz="quarter" idx="11"/>
          </p:nvPr>
        </p:nvSpPr>
        <p:spPr/>
        <p:txBody>
          <a:bodyPr/>
          <a:lstStyle/>
          <a:p>
            <a:endParaRPr lang="es-CO"/>
          </a:p>
        </p:txBody>
      </p:sp>
      <p:sp>
        <p:nvSpPr>
          <p:cNvPr id="27" name="26 Marcador de número de diapositiva"/>
          <p:cNvSpPr>
            <a:spLocks noGrp="1"/>
          </p:cNvSpPr>
          <p:nvPr>
            <p:ph type="sldNum" sz="quarter" idx="12"/>
          </p:nvPr>
        </p:nvSpPr>
        <p:spPr/>
        <p:txBody>
          <a:bodyPr/>
          <a:lstStyle/>
          <a:p>
            <a:fld id="{ED00B97A-9B0B-4BAC-A385-3236DF23562A}" type="slidenum">
              <a:rPr lang="es-CO" smtClean="0"/>
              <a:pPr/>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D200BCE-2ABB-4AB9-9099-C6B0E34757C6}" type="datetime1">
              <a:rPr lang="es-CO" smtClean="0"/>
              <a:pPr/>
              <a:t>03/05/2013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D00B97A-9B0B-4BAC-A385-3236DF23562A}"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6D52551-1C95-4398-A2DC-ED0E9461FA58}" type="datetime1">
              <a:rPr lang="es-CO" smtClean="0"/>
              <a:pPr/>
              <a:t>03/05/2013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D00B97A-9B0B-4BAC-A385-3236DF23562A}" type="slidenum">
              <a:rPr lang="es-CO" smtClean="0"/>
              <a:pPr/>
              <a:t>‹Nº›</a:t>
            </a:fld>
            <a:endParaRPr lang="es-C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ítulo y texto">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9" name="Title 8"/>
          <p:cNvSpPr>
            <a:spLocks noGrp="1"/>
          </p:cNvSpPr>
          <p:nvPr>
            <p:ph type="title"/>
          </p:nvPr>
        </p:nvSpPr>
        <p:spPr>
          <a:xfrm>
            <a:off x="457200" y="359465"/>
            <a:ext cx="8229600" cy="1143000"/>
          </a:xfrm>
          <a:prstGeom prst="rect">
            <a:avLst/>
          </a:prstGeom>
        </p:spPr>
        <p:txBody>
          <a:bodyPr anchor="b">
            <a:normAutofit/>
          </a:bodyPr>
          <a:lstStyle/>
          <a:p>
            <a:r>
              <a:rPr lang="es-ES" smtClean="0"/>
              <a:t>Haga clic para modificar el estilo de 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CE495648-4A0E-4CAF-8DB6-80D1668DA527}" type="datetime1">
              <a:rPr lang="es-CO" smtClean="0"/>
              <a:pPr>
                <a:defRPr/>
              </a:pPr>
              <a:t>03/05/2013</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FC42158E-D4C9-4075-9332-02A191B383FD}" type="slidenum">
              <a:rPr lang="es-CO"/>
              <a:pPr>
                <a:defRPr/>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FAC1FCF-BB84-4B7F-876B-17442833FD0B}" type="datetime1">
              <a:rPr lang="es-CO" smtClean="0"/>
              <a:pPr/>
              <a:t>03/05/2013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D00B97A-9B0B-4BAC-A385-3236DF23562A}"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85F12A33-3D49-40C5-A35A-F36623464911}" type="datetime1">
              <a:rPr lang="es-CO" smtClean="0"/>
              <a:pPr/>
              <a:t>03/05/2013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D00B97A-9B0B-4BAC-A385-3236DF23562A}" type="slidenum">
              <a:rPr lang="es-CO" smtClean="0"/>
              <a:pPr/>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B4BD55C-9C58-42E6-9E01-B5AB557D498A}" type="datetime1">
              <a:rPr lang="es-CO" smtClean="0"/>
              <a:pPr/>
              <a:t>03/05/2013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D00B97A-9B0B-4BAC-A385-3236DF23562A}"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11AE9434-41C1-4DB7-AB9F-0D9E1ECE77B3}" type="datetime1">
              <a:rPr lang="es-CO" smtClean="0"/>
              <a:pPr/>
              <a:t>03/05/2013</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ED00B97A-9B0B-4BAC-A385-3236DF23562A}"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13829DD-E9A2-4C1B-8D8F-635D95E31E87}" type="datetime1">
              <a:rPr lang="es-CO" smtClean="0"/>
              <a:pPr/>
              <a:t>03/05/2013</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ED00B97A-9B0B-4BAC-A385-3236DF23562A}"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80EE4F0-D525-45B2-9183-788AE24A635E}" type="datetime1">
              <a:rPr lang="es-CO" smtClean="0"/>
              <a:pPr/>
              <a:t>03/05/2013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ED00B97A-9B0B-4BAC-A385-3236DF23562A}"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E4F54B1-A091-4F2E-AB32-4BF8AEAB5106}" type="datetime1">
              <a:rPr lang="es-CO" smtClean="0"/>
              <a:pPr/>
              <a:t>03/05/2013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D00B97A-9B0B-4BAC-A385-3236DF23562A}"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74F31BF-8482-459B-AE84-EC0B7232F479}" type="datetime1">
              <a:rPr lang="es-CO" smtClean="0"/>
              <a:pPr/>
              <a:t>03/05/2013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a:xfrm>
            <a:off x="8077200" y="6356350"/>
            <a:ext cx="609600" cy="365125"/>
          </a:xfrm>
        </p:spPr>
        <p:txBody>
          <a:bodyPr/>
          <a:lstStyle/>
          <a:p>
            <a:fld id="{ED00B97A-9B0B-4BAC-A385-3236DF23562A}" type="slidenum">
              <a:rPr lang="es-CO" smtClean="0"/>
              <a:pPr/>
              <a:t>‹Nº›</a:t>
            </a:fld>
            <a:endParaRPr lang="es-CO"/>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8B73C62-408A-481B-9553-1162F0D3A727}" type="datetime1">
              <a:rPr lang="es-CO" smtClean="0"/>
              <a:pPr/>
              <a:t>03/05/2013</a:t>
            </a:fld>
            <a:endParaRPr lang="es-CO"/>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CO"/>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D00B97A-9B0B-4BAC-A385-3236DF23562A}" type="slidenum">
              <a:rPr lang="es-CO" smtClean="0"/>
              <a:pPr/>
              <a:t>‹Nº›</a:t>
            </a:fld>
            <a:endParaRPr lang="es-CO"/>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image" Target="../media/image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2.png"/><Relationship Id="rId7"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1.emf"/><Relationship Id="rId5" Type="http://schemas.openxmlformats.org/officeDocument/2006/relationships/image" Target="../media/image3.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4.emf"/><Relationship Id="rId5" Type="http://schemas.openxmlformats.org/officeDocument/2006/relationships/image" Target="../media/image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6.emf"/><Relationship Id="rId5" Type="http://schemas.openxmlformats.org/officeDocument/2006/relationships/image" Target="../media/image3.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19.emf"/><Relationship Id="rId5" Type="http://schemas.openxmlformats.org/officeDocument/2006/relationships/image" Target="../media/image3.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20.emf"/><Relationship Id="rId5" Type="http://schemas.openxmlformats.org/officeDocument/2006/relationships/image" Target="../media/image3.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21.emf"/><Relationship Id="rId5" Type="http://schemas.openxmlformats.org/officeDocument/2006/relationships/image" Target="../media/image3.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24.emf"/><Relationship Id="rId5" Type="http://schemas.openxmlformats.org/officeDocument/2006/relationships/image" Target="../media/image3.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chart" Target="../charts/chart3.xml"/><Relationship Id="rId5" Type="http://schemas.openxmlformats.org/officeDocument/2006/relationships/image" Target="../media/image3.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chart" Target="../charts/chart4.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3.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emf"/><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chart" Target="../charts/chart5.xml"/><Relationship Id="rId5" Type="http://schemas.openxmlformats.org/officeDocument/2006/relationships/image" Target="../media/image3.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27.emf"/><Relationship Id="rId5" Type="http://schemas.openxmlformats.org/officeDocument/2006/relationships/image" Target="../media/image3.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28.emf"/><Relationship Id="rId5" Type="http://schemas.openxmlformats.org/officeDocument/2006/relationships/image" Target="../media/image3.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chart" Target="../charts/chart6.xml"/><Relationship Id="rId5" Type="http://schemas.openxmlformats.org/officeDocument/2006/relationships/image" Target="../media/image3.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29.emf"/><Relationship Id="rId5" Type="http://schemas.openxmlformats.org/officeDocument/2006/relationships/image" Target="../media/image3.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chart" Target="../charts/chart7.xml"/><Relationship Id="rId5" Type="http://schemas.openxmlformats.org/officeDocument/2006/relationships/image" Target="../media/image3.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30.emf"/><Relationship Id="rId5" Type="http://schemas.openxmlformats.org/officeDocument/2006/relationships/image" Target="../media/image3.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chart" Target="../charts/chart8.xml"/><Relationship Id="rId5" Type="http://schemas.openxmlformats.org/officeDocument/2006/relationships/image" Target="../media/image3.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png"/><Relationship Id="rId7" Type="http://schemas.openxmlformats.org/officeDocument/2006/relationships/diagramLayout" Target="../diagrams/layout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6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png"/><Relationship Id="rId7" Type="http://schemas.openxmlformats.org/officeDocument/2006/relationships/diagramLayout" Target="../diagrams/layout3.xml"/><Relationship Id="rId2" Type="http://schemas.openxmlformats.org/officeDocument/2006/relationships/notesSlide" Target="../notesSlides/notesSlide63.xml"/><Relationship Id="rId1" Type="http://schemas.openxmlformats.org/officeDocument/2006/relationships/slideLayout" Target="../slideLayouts/slideLayout12.xml"/><Relationship Id="rId6" Type="http://schemas.openxmlformats.org/officeDocument/2006/relationships/diagramData" Target="../diagrams/data3.xml"/><Relationship Id="rId5" Type="http://schemas.openxmlformats.org/officeDocument/2006/relationships/image" Target="../media/image3.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6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png"/><Relationship Id="rId7" Type="http://schemas.openxmlformats.org/officeDocument/2006/relationships/diagramLayout" Target="../diagrams/layout4.xml"/><Relationship Id="rId2" Type="http://schemas.openxmlformats.org/officeDocument/2006/relationships/notesSlide" Target="../notesSlides/notesSlide64.xml"/><Relationship Id="rId1" Type="http://schemas.openxmlformats.org/officeDocument/2006/relationships/slideLayout" Target="../slideLayouts/slideLayout12.xml"/><Relationship Id="rId6" Type="http://schemas.openxmlformats.org/officeDocument/2006/relationships/diagramData" Target="../diagrams/data4.xml"/><Relationship Id="rId5" Type="http://schemas.openxmlformats.org/officeDocument/2006/relationships/image" Target="../media/image3.png"/><Relationship Id="rId10" Type="http://schemas.microsoft.com/office/2007/relationships/diagramDrawing" Target="../diagrams/drawing4.xml"/><Relationship Id="rId4" Type="http://schemas.openxmlformats.org/officeDocument/2006/relationships/image" Target="../media/image5.png"/><Relationship Id="rId9" Type="http://schemas.openxmlformats.org/officeDocument/2006/relationships/diagramColors" Target="../diagrams/colors4.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2.xml"/><Relationship Id="rId6" Type="http://schemas.openxmlformats.org/officeDocument/2006/relationships/image" Target="../media/image39.emf"/><Relationship Id="rId5" Type="http://schemas.openxmlformats.org/officeDocument/2006/relationships/image" Target="../media/image3.png"/><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3.pn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5" name="2 Subtítulo"/>
          <p:cNvSpPr txBox="1">
            <a:spLocks/>
          </p:cNvSpPr>
          <p:nvPr/>
        </p:nvSpPr>
        <p:spPr>
          <a:xfrm>
            <a:off x="1214414" y="1357298"/>
            <a:ext cx="7115180" cy="136701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CO" sz="2400" b="1" i="0" u="none" strike="noStrike" kern="1200" cap="none" spc="0" normalizeH="0" baseline="0" noProof="0" dirty="0" smtClean="0">
                <a:ln>
                  <a:noFill/>
                </a:ln>
                <a:solidFill>
                  <a:schemeClr val="accent1">
                    <a:lumMod val="50000"/>
                  </a:schemeClr>
                </a:solidFill>
                <a:effectLst/>
                <a:uLnTx/>
                <a:uFillTx/>
                <a:latin typeface="+mn-lt"/>
                <a:ea typeface="+mn-ea"/>
                <a:cs typeface="+mn-cs"/>
              </a:rPr>
              <a:t>EJECUCIÓN DEL CONTRATO DE CONSULTORÍA SUSCRITO CON LA SUPERINTENDENCIA</a:t>
            </a:r>
            <a:r>
              <a:rPr kumimoji="0" lang="es-CO" sz="2400" b="1" i="0" u="none" strike="noStrike" kern="1200" cap="none" spc="0" normalizeH="0" noProof="0" dirty="0" smtClean="0">
                <a:ln>
                  <a:noFill/>
                </a:ln>
                <a:solidFill>
                  <a:schemeClr val="accent1">
                    <a:lumMod val="50000"/>
                  </a:schemeClr>
                </a:solidFill>
                <a:effectLst/>
                <a:uLnTx/>
                <a:uFillTx/>
                <a:latin typeface="+mn-lt"/>
                <a:ea typeface="+mn-ea"/>
                <a:cs typeface="+mn-cs"/>
              </a:rPr>
              <a:t> DE SUBSIDIO FAMILIAR</a:t>
            </a:r>
            <a:r>
              <a:rPr kumimoji="0" lang="es-CO" sz="2400" b="1" i="0" u="none" strike="noStrike" kern="1200" cap="none" spc="0" normalizeH="0" baseline="0" noProof="0" dirty="0" smtClean="0">
                <a:ln>
                  <a:noFill/>
                </a:ln>
                <a:solidFill>
                  <a:schemeClr val="accent1">
                    <a:lumMod val="50000"/>
                  </a:schemeClr>
                </a:solidFill>
                <a:effectLst/>
                <a:uLnTx/>
                <a:uFillTx/>
                <a:latin typeface="+mn-lt"/>
                <a:ea typeface="+mn-ea"/>
                <a:cs typeface="+mn-cs"/>
              </a:rPr>
              <a:t> </a:t>
            </a:r>
            <a:endParaRPr kumimoji="0" lang="es-CO" sz="24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6" name="5 Rectángulo"/>
          <p:cNvSpPr/>
          <p:nvPr/>
        </p:nvSpPr>
        <p:spPr>
          <a:xfrm>
            <a:off x="1142976" y="4357694"/>
            <a:ext cx="6858048" cy="1446550"/>
          </a:xfrm>
          <a:prstGeom prst="rect">
            <a:avLst/>
          </a:prstGeom>
        </p:spPr>
        <p:txBody>
          <a:bodyPr wrap="square">
            <a:spAutoFit/>
          </a:bodyPr>
          <a:lstStyle/>
          <a:p>
            <a:pPr algn="ctr"/>
            <a:r>
              <a:rPr lang="es-CO" sz="2200" b="1" dirty="0" smtClean="0">
                <a:solidFill>
                  <a:schemeClr val="accent1">
                    <a:lumMod val="50000"/>
                  </a:schemeClr>
                </a:solidFill>
                <a:latin typeface="Arial" pitchFamily="34" charset="0"/>
                <a:cs typeface="Arial" pitchFamily="34" charset="0"/>
              </a:rPr>
              <a:t>ESTUDIO TECNICO DE ANALISIS DE TARIFAS DIFERENCIALES A 12 CAJAS DE COMPENSACION FAMILIAR A NIVEL NACIONAL VIGENCIA 2011 - 2010 </a:t>
            </a:r>
            <a:endParaRPr lang="es-MX" sz="2200" dirty="0">
              <a:solidFill>
                <a:schemeClr val="accent1">
                  <a:lumMod val="50000"/>
                </a:schemeClr>
              </a:solidFill>
              <a:latin typeface="Arial" pitchFamily="34" charset="0"/>
              <a:cs typeface="Arial" pitchFamily="34" charset="0"/>
            </a:endParaRPr>
          </a:p>
        </p:txBody>
      </p:sp>
      <p:pic>
        <p:nvPicPr>
          <p:cNvPr id="7" name="6 Imagen" descr="nuevo-2"/>
          <p:cNvPicPr/>
          <p:nvPr/>
        </p:nvPicPr>
        <p:blipFill>
          <a:blip r:embed="rId4" cstate="print"/>
          <a:srcRect/>
          <a:stretch>
            <a:fillRect/>
          </a:stretch>
        </p:blipFill>
        <p:spPr bwMode="auto">
          <a:xfrm>
            <a:off x="2571736" y="3130826"/>
            <a:ext cx="4214841" cy="798240"/>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pPr>
              <a:defRPr/>
            </a:pPr>
            <a:fld id="{FC42158E-D4C9-4075-9332-02A191B383FD}" type="slidenum">
              <a:rPr lang="es-CO" smtClean="0"/>
              <a:pPr>
                <a:defRPr/>
              </a:pPr>
              <a:t>1</a:t>
            </a:fld>
            <a:endParaRPr lang="es-CO"/>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357299"/>
            <a:ext cx="7858180" cy="4893647"/>
          </a:xfrm>
          <a:prstGeom prst="rect">
            <a:avLst/>
          </a:prstGeom>
        </p:spPr>
        <p:txBody>
          <a:bodyPr wrap="square">
            <a:spAutoFit/>
          </a:bodyPr>
          <a:lstStyle/>
          <a:p>
            <a:pPr lvl="0" algn="ctr"/>
            <a:r>
              <a:rPr lang="es-ES_tradnl" sz="2400" b="1" dirty="0" smtClean="0">
                <a:solidFill>
                  <a:schemeClr val="accent1">
                    <a:lumMod val="50000"/>
                  </a:schemeClr>
                </a:solidFill>
              </a:rPr>
              <a:t>OBSERVACIONES Y RECOMENDACIONES GENERALES DEL ESTUDIO</a:t>
            </a:r>
          </a:p>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2285992"/>
            <a:ext cx="7500990" cy="3724096"/>
          </a:xfrm>
          <a:prstGeom prst="rect">
            <a:avLst/>
          </a:prstGeom>
          <a:noFill/>
        </p:spPr>
        <p:txBody>
          <a:bodyPr wrap="square" rtlCol="0">
            <a:spAutoFit/>
          </a:bodyPr>
          <a:lstStyle/>
          <a:p>
            <a:pPr lvl="0" algn="just"/>
            <a:endParaRPr lang="es-MX" dirty="0" smtClean="0">
              <a:solidFill>
                <a:schemeClr val="accent1">
                  <a:lumMod val="50000"/>
                </a:schemeClr>
              </a:solidFill>
            </a:endParaRPr>
          </a:p>
          <a:p>
            <a:pPr lvl="0" algn="just"/>
            <a:r>
              <a:rPr lang="es-MX" sz="2000" dirty="0" smtClean="0">
                <a:solidFill>
                  <a:schemeClr val="accent1">
                    <a:lumMod val="50000"/>
                  </a:schemeClr>
                </a:solidFill>
              </a:rPr>
              <a:t>1. Los programas de Adulto Mayor y Discapacidad, son servicios inmersos en Salud o servicios prestados en forma transversal a través de otros, como educación, recreación y deporte; que generalmente no reportan datos estadísticos, como soporte de las evaluaciones técnicas. </a:t>
            </a:r>
          </a:p>
          <a:p>
            <a:pPr algn="just"/>
            <a:r>
              <a:rPr lang="es-MX" sz="2000" dirty="0" smtClean="0">
                <a:solidFill>
                  <a:schemeClr val="accent1">
                    <a:lumMod val="50000"/>
                  </a:schemeClr>
                </a:solidFill>
              </a:rPr>
              <a:t> </a:t>
            </a:r>
          </a:p>
          <a:p>
            <a:pPr algn="just"/>
            <a:r>
              <a:rPr lang="es-MX" sz="2000" dirty="0" smtClean="0">
                <a:solidFill>
                  <a:schemeClr val="accent1">
                    <a:lumMod val="50000"/>
                  </a:schemeClr>
                </a:solidFill>
              </a:rPr>
              <a:t>Por lo tanto, se recomienda que las Cajas implementen un control independiente para los servicios de Adulto Mayor y Discapacidad, de manera que se disponga de la información estadística de Tarifas, Costos y Cobertura, para cada una de las categorías A, B, C y D.</a:t>
            </a:r>
          </a:p>
          <a:p>
            <a:endParaRPr lang="es-MX" dirty="0"/>
          </a:p>
        </p:txBody>
      </p:sp>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10</a:t>
            </a:fld>
            <a:endParaRPr lang="es-CO"/>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09997" y="998416"/>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2" name="1 Rectángulo"/>
          <p:cNvSpPr/>
          <p:nvPr/>
        </p:nvSpPr>
        <p:spPr>
          <a:xfrm>
            <a:off x="467544" y="908720"/>
            <a:ext cx="8466258" cy="1754326"/>
          </a:xfrm>
          <a:prstGeom prst="rect">
            <a:avLst/>
          </a:prstGeom>
        </p:spPr>
        <p:txBody>
          <a:bodyPr wrap="square">
            <a:spAutoFit/>
          </a:bodyPr>
          <a:lstStyle/>
          <a:p>
            <a:pPr lvl="1"/>
            <a:r>
              <a:rPr lang="es-CO" b="1" dirty="0"/>
              <a:t> DISCAPACIDAD</a:t>
            </a:r>
            <a:endParaRPr lang="es-CO" dirty="0"/>
          </a:p>
          <a:p>
            <a:r>
              <a:rPr lang="es-CO" dirty="0"/>
              <a:t> </a:t>
            </a:r>
            <a:r>
              <a:rPr lang="es-CO" dirty="0" smtClean="0"/>
              <a:t>La </a:t>
            </a:r>
            <a:r>
              <a:rPr lang="es-CO" dirty="0"/>
              <a:t>atención  a discapacitados  se  cumple  mediante  programas  diseñados para los hijos de los afiliados que presentan condiciones de discapacidad y son beneficiarios del subsidio familiar. El programa se denomina ENLACES y  proporciona atención de día a las personas, cubriendo el aspecto de escolaridad,   terapia y servicio médico</a:t>
            </a:r>
            <a:r>
              <a:rPr lang="es-CO" dirty="0" smtClean="0"/>
              <a:t>.</a:t>
            </a:r>
            <a:endParaRPr lang="es-CO" dirty="0"/>
          </a:p>
        </p:txBody>
      </p:sp>
      <p:sp>
        <p:nvSpPr>
          <p:cNvPr id="3" name="2 Rectángulo"/>
          <p:cNvSpPr/>
          <p:nvPr/>
        </p:nvSpPr>
        <p:spPr>
          <a:xfrm>
            <a:off x="467544" y="2577678"/>
            <a:ext cx="8280920" cy="646331"/>
          </a:xfrm>
          <a:prstGeom prst="rect">
            <a:avLst/>
          </a:prstGeom>
        </p:spPr>
        <p:txBody>
          <a:bodyPr wrap="square">
            <a:spAutoFit/>
          </a:bodyPr>
          <a:lstStyle/>
          <a:p>
            <a:pPr lvl="2"/>
            <a:r>
              <a:rPr lang="es-CO" b="1" dirty="0"/>
              <a:t>Comparativo entre la población  cubierta en 2010 y 2011 por categoría y  servicios sociales.</a:t>
            </a:r>
            <a:endParaRPr lang="es-CO" dirty="0"/>
          </a:p>
        </p:txBody>
      </p:sp>
      <p:pic>
        <p:nvPicPr>
          <p:cNvPr id="8" name="7 Imagen"/>
          <p:cNvPicPr/>
          <p:nvPr/>
        </p:nvPicPr>
        <p:blipFill>
          <a:blip r:embed="rId6" cstate="print"/>
          <a:srcRect/>
          <a:stretch>
            <a:fillRect/>
          </a:stretch>
        </p:blipFill>
        <p:spPr bwMode="auto">
          <a:xfrm>
            <a:off x="1331640" y="3535159"/>
            <a:ext cx="6480720" cy="1766049"/>
          </a:xfrm>
          <a:prstGeom prst="rect">
            <a:avLst/>
          </a:prstGeom>
          <a:noFill/>
          <a:ln w="9525">
            <a:noFill/>
            <a:miter lim="800000"/>
            <a:headEnd/>
            <a:tailEnd/>
          </a:ln>
        </p:spPr>
      </p:pic>
      <p:sp>
        <p:nvSpPr>
          <p:cNvPr id="5" name="4 Rectángulo"/>
          <p:cNvSpPr/>
          <p:nvPr/>
        </p:nvSpPr>
        <p:spPr>
          <a:xfrm>
            <a:off x="642910" y="5457998"/>
            <a:ext cx="7961538" cy="923330"/>
          </a:xfrm>
          <a:prstGeom prst="rect">
            <a:avLst/>
          </a:prstGeom>
        </p:spPr>
        <p:txBody>
          <a:bodyPr wrap="square">
            <a:spAutoFit/>
          </a:bodyPr>
          <a:lstStyle/>
          <a:p>
            <a:r>
              <a:rPr lang="es-CO" dirty="0"/>
              <a:t>La Caja no reporta  el  detalle de  este servicio desagregado por categorías,  por lo que el análisis sólo toma el total reportado en las estadísticas sociales. Se presenta en el año 2011 un aumento con respecto al año anterior del 40%.</a:t>
            </a:r>
          </a:p>
        </p:txBody>
      </p:sp>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11</a:t>
            </a:fld>
            <a:endParaRPr lang="es-CO"/>
          </a:p>
        </p:txBody>
      </p:sp>
    </p:spTree>
    <p:extLst>
      <p:ext uri="{BB962C8B-B14F-4D97-AF65-F5344CB8AC3E}">
        <p14:creationId xmlns:p14="http://schemas.microsoft.com/office/powerpoint/2010/main" val="215616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357299"/>
            <a:ext cx="7858180" cy="4893647"/>
          </a:xfrm>
          <a:prstGeom prst="rect">
            <a:avLst/>
          </a:prstGeom>
        </p:spPr>
        <p:txBody>
          <a:bodyPr wrap="square">
            <a:spAutoFit/>
          </a:bodyPr>
          <a:lstStyle/>
          <a:p>
            <a:pPr lvl="0" algn="ctr"/>
            <a:r>
              <a:rPr lang="es-ES_tradnl" sz="2400" b="1" dirty="0" smtClean="0">
                <a:solidFill>
                  <a:schemeClr val="accent1">
                    <a:lumMod val="50000"/>
                  </a:schemeClr>
                </a:solidFill>
              </a:rPr>
              <a:t>OBSERVACIONES Y RECOMENDACIONES GENERALES DEL ESTUDIO</a:t>
            </a:r>
          </a:p>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2285992"/>
            <a:ext cx="7500990" cy="2800767"/>
          </a:xfrm>
          <a:prstGeom prst="rect">
            <a:avLst/>
          </a:prstGeom>
          <a:noFill/>
        </p:spPr>
        <p:txBody>
          <a:bodyPr wrap="square" rtlCol="0">
            <a:spAutoFit/>
          </a:bodyPr>
          <a:lstStyle/>
          <a:p>
            <a:pPr lvl="0" algn="just"/>
            <a:endParaRPr lang="es-MX" dirty="0" smtClean="0">
              <a:solidFill>
                <a:schemeClr val="accent1">
                  <a:lumMod val="50000"/>
                </a:schemeClr>
              </a:solidFill>
            </a:endParaRPr>
          </a:p>
          <a:p>
            <a:pPr lvl="0" algn="just"/>
            <a:r>
              <a:rPr lang="es-MX" sz="2000" dirty="0" smtClean="0">
                <a:solidFill>
                  <a:schemeClr val="accent1">
                    <a:lumMod val="50000"/>
                  </a:schemeClr>
                </a:solidFill>
              </a:rPr>
              <a:t>2. Algunas Cajas de Compensación no detallan la información de sus servicios y programas por categoría, únicamente registran clasificaciones por Afiliado y No afiliado o, por totales.</a:t>
            </a:r>
          </a:p>
          <a:p>
            <a:pPr algn="just"/>
            <a:r>
              <a:rPr lang="es-MX" sz="2000" dirty="0" smtClean="0">
                <a:solidFill>
                  <a:schemeClr val="accent1">
                    <a:lumMod val="50000"/>
                  </a:schemeClr>
                </a:solidFill>
              </a:rPr>
              <a:t> </a:t>
            </a:r>
          </a:p>
          <a:p>
            <a:pPr algn="just"/>
            <a:r>
              <a:rPr lang="es-MX" sz="2000" dirty="0" smtClean="0">
                <a:solidFill>
                  <a:schemeClr val="accent1">
                    <a:lumMod val="50000"/>
                  </a:schemeClr>
                </a:solidFill>
              </a:rPr>
              <a:t>Por lo tanto, se recomienda que se ajusten los reportes, presentando la información con el detalle de cada categoría en cada servicio y programa. </a:t>
            </a:r>
          </a:p>
          <a:p>
            <a:endParaRPr lang="es-MX" dirty="0"/>
          </a:p>
        </p:txBody>
      </p:sp>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12</a:t>
            </a:fld>
            <a:endParaRPr lang="es-CO"/>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357299"/>
            <a:ext cx="7858180" cy="4524315"/>
          </a:xfrm>
          <a:prstGeom prst="rect">
            <a:avLst/>
          </a:prstGeom>
        </p:spPr>
        <p:txBody>
          <a:bodyPr wrap="square">
            <a:spAutoFit/>
          </a:bodyPr>
          <a:lstStyle/>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2285992"/>
            <a:ext cx="7500990" cy="646331"/>
          </a:xfrm>
          <a:prstGeom prst="rect">
            <a:avLst/>
          </a:prstGeom>
          <a:noFill/>
        </p:spPr>
        <p:txBody>
          <a:bodyPr wrap="square" rtlCol="0">
            <a:spAutoFit/>
          </a:bodyPr>
          <a:lstStyle/>
          <a:p>
            <a:pPr lvl="0" algn="just"/>
            <a:endParaRPr lang="es-MX" dirty="0" smtClean="0">
              <a:solidFill>
                <a:schemeClr val="accent1">
                  <a:lumMod val="50000"/>
                </a:schemeClr>
              </a:solidFill>
            </a:endParaRPr>
          </a:p>
          <a:p>
            <a:endParaRPr lang="es-MX" dirty="0"/>
          </a:p>
        </p:txBody>
      </p:sp>
      <p:pic>
        <p:nvPicPr>
          <p:cNvPr id="10" name="9 Imagen"/>
          <p:cNvPicPr/>
          <p:nvPr/>
        </p:nvPicPr>
        <p:blipFill>
          <a:blip r:embed="rId6" cstate="print"/>
          <a:srcRect/>
          <a:stretch>
            <a:fillRect/>
          </a:stretch>
        </p:blipFill>
        <p:spPr bwMode="auto">
          <a:xfrm>
            <a:off x="357158" y="1571612"/>
            <a:ext cx="8208912" cy="3240360"/>
          </a:xfrm>
          <a:prstGeom prst="rect">
            <a:avLst/>
          </a:prstGeom>
          <a:noFill/>
          <a:ln w="9525">
            <a:noFill/>
            <a:miter lim="800000"/>
            <a:headEnd/>
            <a:tailEnd/>
          </a:ln>
        </p:spPr>
      </p:pic>
      <p:sp>
        <p:nvSpPr>
          <p:cNvPr id="11" name="10 Rectángulo"/>
          <p:cNvSpPr/>
          <p:nvPr/>
        </p:nvSpPr>
        <p:spPr>
          <a:xfrm>
            <a:off x="323529" y="4929199"/>
            <a:ext cx="8496943" cy="1200329"/>
          </a:xfrm>
          <a:prstGeom prst="rect">
            <a:avLst/>
          </a:prstGeom>
        </p:spPr>
        <p:txBody>
          <a:bodyPr wrap="square">
            <a:spAutoFit/>
          </a:bodyPr>
          <a:lstStyle/>
          <a:p>
            <a:r>
              <a:rPr lang="es-CO" dirty="0"/>
              <a:t>El comparativo por  categorías  no  se puede establecer por cuanto no se  obtuvo el  reporte  por categorías.   Se  comparó  el  total,  encontrando que para este servicio  se presentó un  crecimiento  del  5% con  respecto al año anterior.</a:t>
            </a:r>
          </a:p>
          <a:p>
            <a:r>
              <a:rPr lang="es-CO" dirty="0"/>
              <a:t> </a:t>
            </a:r>
          </a:p>
        </p:txBody>
      </p:sp>
      <p:sp>
        <p:nvSpPr>
          <p:cNvPr id="12" name="11 Marcador de número de diapositiva"/>
          <p:cNvSpPr>
            <a:spLocks noGrp="1"/>
          </p:cNvSpPr>
          <p:nvPr>
            <p:ph type="sldNum" sz="quarter" idx="12"/>
          </p:nvPr>
        </p:nvSpPr>
        <p:spPr/>
        <p:txBody>
          <a:bodyPr/>
          <a:lstStyle/>
          <a:p>
            <a:pPr>
              <a:defRPr/>
            </a:pPr>
            <a:fld id="{FC42158E-D4C9-4075-9332-02A191B383FD}" type="slidenum">
              <a:rPr lang="es-CO" smtClean="0"/>
              <a:pPr>
                <a:defRPr/>
              </a:pPr>
              <a:t>13</a:t>
            </a:fld>
            <a:endParaRPr lang="es-CO"/>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357299"/>
            <a:ext cx="7858180" cy="4893647"/>
          </a:xfrm>
          <a:prstGeom prst="rect">
            <a:avLst/>
          </a:prstGeom>
        </p:spPr>
        <p:txBody>
          <a:bodyPr wrap="square">
            <a:spAutoFit/>
          </a:bodyPr>
          <a:lstStyle/>
          <a:p>
            <a:pPr lvl="0" algn="ctr"/>
            <a:r>
              <a:rPr lang="es-ES_tradnl" sz="2400" b="1" dirty="0" smtClean="0">
                <a:solidFill>
                  <a:schemeClr val="accent1">
                    <a:lumMod val="50000"/>
                  </a:schemeClr>
                </a:solidFill>
              </a:rPr>
              <a:t>OBSERVACIONES Y RECOMENDACIONES GENERALES DEL ESTUDIO</a:t>
            </a:r>
          </a:p>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2285992"/>
            <a:ext cx="7500990" cy="4031873"/>
          </a:xfrm>
          <a:prstGeom prst="rect">
            <a:avLst/>
          </a:prstGeom>
          <a:noFill/>
        </p:spPr>
        <p:txBody>
          <a:bodyPr wrap="square" rtlCol="0">
            <a:spAutoFit/>
          </a:bodyPr>
          <a:lstStyle/>
          <a:p>
            <a:pPr lvl="0" algn="just"/>
            <a:endParaRPr lang="es-MX" dirty="0" smtClean="0">
              <a:solidFill>
                <a:schemeClr val="accent1">
                  <a:lumMod val="50000"/>
                </a:schemeClr>
              </a:solidFill>
            </a:endParaRPr>
          </a:p>
          <a:p>
            <a:pPr lvl="0" algn="just"/>
            <a:r>
              <a:rPr lang="es-CO" sz="2000" dirty="0" smtClean="0">
                <a:solidFill>
                  <a:schemeClr val="accent1">
                    <a:lumMod val="50000"/>
                  </a:schemeClr>
                </a:solidFill>
              </a:rPr>
              <a:t>3. Se encontró que las Cajas de Compensación han establecido para sus servicios y programas, tarifas y tasas diferenciales por cada una de las categorías A, B, C y D. No obstante, cada una presenta márgenes distintos entre los valores establecidos para estas categorías, que incide en las análisis de comparación de las mismas.</a:t>
            </a:r>
            <a:endParaRPr lang="es-MX" sz="2000" dirty="0" smtClean="0">
              <a:solidFill>
                <a:schemeClr val="accent1">
                  <a:lumMod val="50000"/>
                </a:schemeClr>
              </a:solidFill>
            </a:endParaRPr>
          </a:p>
          <a:p>
            <a:pPr algn="just"/>
            <a:r>
              <a:rPr lang="es-CO" sz="2000" dirty="0" smtClean="0">
                <a:solidFill>
                  <a:schemeClr val="accent1">
                    <a:lumMod val="50000"/>
                  </a:schemeClr>
                </a:solidFill>
              </a:rPr>
              <a:t> </a:t>
            </a:r>
            <a:endParaRPr lang="es-MX" sz="2000" dirty="0" smtClean="0">
              <a:solidFill>
                <a:schemeClr val="accent1">
                  <a:lumMod val="50000"/>
                </a:schemeClr>
              </a:solidFill>
            </a:endParaRPr>
          </a:p>
          <a:p>
            <a:pPr algn="just"/>
            <a:r>
              <a:rPr lang="es-CO" sz="2000" dirty="0" smtClean="0">
                <a:solidFill>
                  <a:schemeClr val="accent1">
                    <a:lumMod val="50000"/>
                  </a:schemeClr>
                </a:solidFill>
              </a:rPr>
              <a:t>Se recomienda entonces, que sean revisadas las estructuras tarifarias de las Cajas, soportando técnicamente los montos que se han asignado a cada una de las categorías, como soporte del análisis de tarifas para mismos servicios y mismas categorías.</a:t>
            </a:r>
            <a:endParaRPr lang="es-MX" sz="2000" dirty="0" smtClean="0">
              <a:solidFill>
                <a:schemeClr val="accent1">
                  <a:lumMod val="50000"/>
                </a:schemeClr>
              </a:solidFill>
            </a:endParaRPr>
          </a:p>
          <a:p>
            <a:endParaRPr lang="es-MX" dirty="0"/>
          </a:p>
        </p:txBody>
      </p:sp>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14</a:t>
            </a:fld>
            <a:endParaRPr lang="es-CO"/>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2" name="1 Rectángulo"/>
          <p:cNvSpPr/>
          <p:nvPr/>
        </p:nvSpPr>
        <p:spPr>
          <a:xfrm>
            <a:off x="1071539" y="642918"/>
            <a:ext cx="6357982" cy="584775"/>
          </a:xfrm>
          <a:prstGeom prst="rect">
            <a:avLst/>
          </a:prstGeom>
        </p:spPr>
        <p:txBody>
          <a:bodyPr wrap="square">
            <a:spAutoFit/>
          </a:bodyPr>
          <a:lstStyle/>
          <a:p>
            <a:pPr lvl="1" fontAlgn="base"/>
            <a:r>
              <a:rPr lang="es-CO" sz="1600" b="1" dirty="0" smtClean="0"/>
              <a:t>COMFENALCO VALLE. RECREACION </a:t>
            </a:r>
            <a:r>
              <a:rPr lang="es-CO" sz="1600" b="1" dirty="0"/>
              <a:t>Y </a:t>
            </a:r>
            <a:r>
              <a:rPr lang="es-CO" sz="1600" b="1" dirty="0" smtClean="0"/>
              <a:t>ALOJAMIENTO. </a:t>
            </a:r>
          </a:p>
          <a:p>
            <a:pPr lvl="1" fontAlgn="base"/>
            <a:r>
              <a:rPr lang="es-CO" sz="1600" b="1" dirty="0" smtClean="0"/>
              <a:t>Centro Recreacional y Vacacional</a:t>
            </a:r>
            <a:endParaRPr lang="es-CO" dirty="0"/>
          </a:p>
        </p:txBody>
      </p:sp>
      <p:pic>
        <p:nvPicPr>
          <p:cNvPr id="8" name="7 Imagen"/>
          <p:cNvPicPr/>
          <p:nvPr/>
        </p:nvPicPr>
        <p:blipFill>
          <a:blip r:embed="rId6" cstate="print"/>
          <a:srcRect/>
          <a:stretch>
            <a:fillRect/>
          </a:stretch>
        </p:blipFill>
        <p:spPr bwMode="auto">
          <a:xfrm>
            <a:off x="642910" y="1335544"/>
            <a:ext cx="7786742" cy="4879538"/>
          </a:xfrm>
          <a:prstGeom prst="rect">
            <a:avLst/>
          </a:prstGeom>
          <a:noFill/>
          <a:ln w="9525">
            <a:noFill/>
            <a:miter lim="800000"/>
            <a:headEnd/>
            <a:tailEnd/>
          </a:ln>
        </p:spPr>
      </p:pic>
      <p:sp>
        <p:nvSpPr>
          <p:cNvPr id="9" name="8 Marcador de número de diapositiva"/>
          <p:cNvSpPr>
            <a:spLocks noGrp="1"/>
          </p:cNvSpPr>
          <p:nvPr>
            <p:ph type="sldNum" sz="quarter" idx="12"/>
          </p:nvPr>
        </p:nvSpPr>
        <p:spPr/>
        <p:txBody>
          <a:bodyPr/>
          <a:lstStyle/>
          <a:p>
            <a:pPr>
              <a:defRPr/>
            </a:pPr>
            <a:fld id="{FC42158E-D4C9-4075-9332-02A191B383FD}" type="slidenum">
              <a:rPr lang="es-CO" smtClean="0"/>
              <a:pPr>
                <a:defRPr/>
              </a:pPr>
              <a:t>15</a:t>
            </a:fld>
            <a:endParaRPr lang="es-CO"/>
          </a:p>
        </p:txBody>
      </p:sp>
    </p:spTree>
    <p:extLst>
      <p:ext uri="{BB962C8B-B14F-4D97-AF65-F5344CB8AC3E}">
        <p14:creationId xmlns:p14="http://schemas.microsoft.com/office/powerpoint/2010/main" val="4247524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1000143"/>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2" name="1 Rectángulo"/>
          <p:cNvSpPr/>
          <p:nvPr/>
        </p:nvSpPr>
        <p:spPr>
          <a:xfrm>
            <a:off x="1785917" y="642918"/>
            <a:ext cx="5643603" cy="338554"/>
          </a:xfrm>
          <a:prstGeom prst="rect">
            <a:avLst/>
          </a:prstGeom>
        </p:spPr>
        <p:txBody>
          <a:bodyPr wrap="square">
            <a:spAutoFit/>
          </a:bodyPr>
          <a:lstStyle/>
          <a:p>
            <a:pPr lvl="1" fontAlgn="base"/>
            <a:r>
              <a:rPr lang="es-CO" sz="1600" b="1" dirty="0" smtClean="0"/>
              <a:t>CAFAM. CREDITOS </a:t>
            </a:r>
          </a:p>
        </p:txBody>
      </p:sp>
      <p:pic>
        <p:nvPicPr>
          <p:cNvPr id="9" name="8 Imagen"/>
          <p:cNvPicPr/>
          <p:nvPr/>
        </p:nvPicPr>
        <p:blipFill>
          <a:blip r:embed="rId6" cstate="print"/>
          <a:srcRect/>
          <a:stretch>
            <a:fillRect/>
          </a:stretch>
        </p:blipFill>
        <p:spPr bwMode="auto">
          <a:xfrm>
            <a:off x="714348" y="1214422"/>
            <a:ext cx="7786742" cy="3000396"/>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pPr>
              <a:defRPr/>
            </a:pPr>
            <a:fld id="{FC42158E-D4C9-4075-9332-02A191B383FD}" type="slidenum">
              <a:rPr lang="es-CO" smtClean="0"/>
              <a:pPr>
                <a:defRPr/>
              </a:pPr>
              <a:t>16</a:t>
            </a:fld>
            <a:endParaRPr lang="es-CO"/>
          </a:p>
        </p:txBody>
      </p:sp>
    </p:spTree>
    <p:extLst>
      <p:ext uri="{BB962C8B-B14F-4D97-AF65-F5344CB8AC3E}">
        <p14:creationId xmlns:p14="http://schemas.microsoft.com/office/powerpoint/2010/main" val="4247524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357299"/>
            <a:ext cx="7858180" cy="4893647"/>
          </a:xfrm>
          <a:prstGeom prst="rect">
            <a:avLst/>
          </a:prstGeom>
        </p:spPr>
        <p:txBody>
          <a:bodyPr wrap="square">
            <a:spAutoFit/>
          </a:bodyPr>
          <a:lstStyle/>
          <a:p>
            <a:pPr lvl="0" algn="ctr"/>
            <a:r>
              <a:rPr lang="es-ES_tradnl" sz="2400" b="1" dirty="0" smtClean="0">
                <a:solidFill>
                  <a:schemeClr val="accent1">
                    <a:lumMod val="50000"/>
                  </a:schemeClr>
                </a:solidFill>
              </a:rPr>
              <a:t>OBSERVACIONES Y RECOMENDACIONES GENERALES DEL ESTUDIO</a:t>
            </a:r>
          </a:p>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2285992"/>
            <a:ext cx="7500990" cy="3108543"/>
          </a:xfrm>
          <a:prstGeom prst="rect">
            <a:avLst/>
          </a:prstGeom>
          <a:noFill/>
        </p:spPr>
        <p:txBody>
          <a:bodyPr wrap="square" rtlCol="0">
            <a:spAutoFit/>
          </a:bodyPr>
          <a:lstStyle/>
          <a:p>
            <a:pPr lvl="0" algn="just"/>
            <a:endParaRPr lang="es-MX" dirty="0" smtClean="0">
              <a:solidFill>
                <a:schemeClr val="accent1">
                  <a:lumMod val="50000"/>
                </a:schemeClr>
              </a:solidFill>
            </a:endParaRPr>
          </a:p>
          <a:p>
            <a:pPr lvl="0" algn="just"/>
            <a:r>
              <a:rPr lang="es-CO" sz="2000" dirty="0" smtClean="0">
                <a:solidFill>
                  <a:schemeClr val="accent1">
                    <a:lumMod val="50000"/>
                  </a:schemeClr>
                </a:solidFill>
              </a:rPr>
              <a:t>4. Respecto a la metodología de costos  se  observa  que  conceptualmente  se  tiene diseñada una metodología, que generalmente es Costeo ABC,  pero  esta  se encuentra en etapas iniciales de ajustes o no es aplicada para la determinación del monto de costos por servicio y por programa. </a:t>
            </a:r>
            <a:endParaRPr lang="es-MX" sz="2000" dirty="0" smtClean="0">
              <a:solidFill>
                <a:schemeClr val="accent1">
                  <a:lumMod val="50000"/>
                </a:schemeClr>
              </a:solidFill>
            </a:endParaRPr>
          </a:p>
          <a:p>
            <a:pPr algn="just"/>
            <a:r>
              <a:rPr lang="es-CO" sz="2000" dirty="0" smtClean="0">
                <a:solidFill>
                  <a:schemeClr val="accent1">
                    <a:lumMod val="50000"/>
                  </a:schemeClr>
                </a:solidFill>
              </a:rPr>
              <a:t> </a:t>
            </a:r>
            <a:endParaRPr lang="es-MX" sz="2000" dirty="0" smtClean="0">
              <a:solidFill>
                <a:schemeClr val="accent1">
                  <a:lumMod val="50000"/>
                </a:schemeClr>
              </a:solidFill>
            </a:endParaRPr>
          </a:p>
          <a:p>
            <a:pPr algn="just"/>
            <a:r>
              <a:rPr lang="es-CO" sz="2000" dirty="0" smtClean="0">
                <a:solidFill>
                  <a:schemeClr val="accent1">
                    <a:lumMod val="50000"/>
                  </a:schemeClr>
                </a:solidFill>
              </a:rPr>
              <a:t>En la metodología de Costos propuesta en este estudio, se registran las recomendaciones específicas para el sistema de costos.</a:t>
            </a:r>
            <a:endParaRPr lang="es-MX" sz="2000" dirty="0" smtClean="0">
              <a:solidFill>
                <a:schemeClr val="accent1">
                  <a:lumMod val="50000"/>
                </a:schemeClr>
              </a:solidFill>
            </a:endParaRPr>
          </a:p>
          <a:p>
            <a:endParaRPr lang="es-MX" dirty="0"/>
          </a:p>
        </p:txBody>
      </p:sp>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17</a:t>
            </a:fld>
            <a:endParaRPr lang="es-CO"/>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357299"/>
            <a:ext cx="7858180" cy="4893647"/>
          </a:xfrm>
          <a:prstGeom prst="rect">
            <a:avLst/>
          </a:prstGeom>
        </p:spPr>
        <p:txBody>
          <a:bodyPr wrap="square">
            <a:spAutoFit/>
          </a:bodyPr>
          <a:lstStyle/>
          <a:p>
            <a:pPr lvl="0" algn="ctr"/>
            <a:r>
              <a:rPr lang="es-ES_tradnl" sz="2400" b="1" dirty="0" smtClean="0">
                <a:solidFill>
                  <a:schemeClr val="accent1">
                    <a:lumMod val="50000"/>
                  </a:schemeClr>
                </a:solidFill>
              </a:rPr>
              <a:t>OBSERVACIONES Y RECOMENDACIONES GENERALES DEL ESTUDIO</a:t>
            </a:r>
          </a:p>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2285992"/>
            <a:ext cx="7500990" cy="3416320"/>
          </a:xfrm>
          <a:prstGeom prst="rect">
            <a:avLst/>
          </a:prstGeom>
          <a:noFill/>
        </p:spPr>
        <p:txBody>
          <a:bodyPr wrap="square" rtlCol="0">
            <a:spAutoFit/>
          </a:bodyPr>
          <a:lstStyle/>
          <a:p>
            <a:pPr lvl="0" algn="just"/>
            <a:endParaRPr lang="es-MX" dirty="0" smtClean="0">
              <a:solidFill>
                <a:schemeClr val="accent1">
                  <a:lumMod val="50000"/>
                </a:schemeClr>
              </a:solidFill>
            </a:endParaRPr>
          </a:p>
          <a:p>
            <a:pPr lvl="0" algn="just"/>
            <a:r>
              <a:rPr lang="es-CO" sz="2000" dirty="0" smtClean="0">
                <a:solidFill>
                  <a:schemeClr val="accent1">
                    <a:lumMod val="50000"/>
                  </a:schemeClr>
                </a:solidFill>
              </a:rPr>
              <a:t>5. La mayoría de las Cajas no documentaron la política institucional para la determinación de las tarifas en sus servicios y programas.  </a:t>
            </a:r>
            <a:endParaRPr lang="es-MX" sz="2000" dirty="0" smtClean="0">
              <a:solidFill>
                <a:schemeClr val="accent1">
                  <a:lumMod val="50000"/>
                </a:schemeClr>
              </a:solidFill>
            </a:endParaRPr>
          </a:p>
          <a:p>
            <a:pPr algn="just"/>
            <a:endParaRPr lang="es-CO" sz="2000" dirty="0" smtClean="0">
              <a:solidFill>
                <a:schemeClr val="accent1">
                  <a:lumMod val="50000"/>
                </a:schemeClr>
              </a:solidFill>
            </a:endParaRPr>
          </a:p>
          <a:p>
            <a:pPr algn="just"/>
            <a:endParaRPr lang="es-CO" sz="2000" dirty="0" smtClean="0">
              <a:solidFill>
                <a:schemeClr val="accent1">
                  <a:lumMod val="50000"/>
                </a:schemeClr>
              </a:solidFill>
            </a:endParaRPr>
          </a:p>
          <a:p>
            <a:pPr algn="just"/>
            <a:r>
              <a:rPr lang="es-CO" sz="2000" dirty="0" smtClean="0">
                <a:solidFill>
                  <a:schemeClr val="accent1">
                    <a:lumMod val="50000"/>
                  </a:schemeClr>
                </a:solidFill>
              </a:rPr>
              <a:t>Es importante que se establezcan políticas claras y precisas sobre los aspectos a tener en cuenta para el establecimiento de tarifas a nivel de servicios y programas, que permitan medir su respectivo cumplimiento.</a:t>
            </a:r>
            <a:endParaRPr lang="es-MX" sz="2000" dirty="0" smtClean="0">
              <a:solidFill>
                <a:schemeClr val="accent1">
                  <a:lumMod val="50000"/>
                </a:schemeClr>
              </a:solidFill>
            </a:endParaRPr>
          </a:p>
          <a:p>
            <a:endParaRPr lang="es-MX" dirty="0"/>
          </a:p>
        </p:txBody>
      </p:sp>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18</a:t>
            </a:fld>
            <a:endParaRPr lang="es-CO"/>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357299"/>
            <a:ext cx="7858180" cy="4893647"/>
          </a:xfrm>
          <a:prstGeom prst="rect">
            <a:avLst/>
          </a:prstGeom>
        </p:spPr>
        <p:txBody>
          <a:bodyPr wrap="square">
            <a:spAutoFit/>
          </a:bodyPr>
          <a:lstStyle/>
          <a:p>
            <a:pPr lvl="0" algn="ctr"/>
            <a:r>
              <a:rPr lang="es-ES_tradnl" sz="2400" b="1" dirty="0" smtClean="0">
                <a:solidFill>
                  <a:schemeClr val="accent1">
                    <a:lumMod val="50000"/>
                  </a:schemeClr>
                </a:solidFill>
              </a:rPr>
              <a:t>OBSERVACIONES Y RECOMENDACIONES GENERALES DEL ESTUDIO</a:t>
            </a:r>
          </a:p>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2285992"/>
            <a:ext cx="7500990" cy="4339650"/>
          </a:xfrm>
          <a:prstGeom prst="rect">
            <a:avLst/>
          </a:prstGeom>
          <a:noFill/>
        </p:spPr>
        <p:txBody>
          <a:bodyPr wrap="square" rtlCol="0">
            <a:spAutoFit/>
          </a:bodyPr>
          <a:lstStyle/>
          <a:p>
            <a:pPr lvl="0" algn="just"/>
            <a:endParaRPr lang="es-MX" dirty="0" smtClean="0">
              <a:solidFill>
                <a:schemeClr val="accent1">
                  <a:lumMod val="50000"/>
                </a:schemeClr>
              </a:solidFill>
            </a:endParaRPr>
          </a:p>
          <a:p>
            <a:pPr lvl="0" algn="just"/>
            <a:r>
              <a:rPr lang="es-CO" sz="2000" dirty="0" smtClean="0">
                <a:solidFill>
                  <a:schemeClr val="accent1">
                    <a:lumMod val="50000"/>
                  </a:schemeClr>
                </a:solidFill>
              </a:rPr>
              <a:t>6. Con respecto a la asignación de subsidios a las categorías subsidiadas A y B, así como a las categorías C y D, se encontraron aspectos significativos como: ausencia de subsidios a las categorías A y B, porcentajes mínimos de subsidios a estas categorías (1%, 3%...), cobros adicionales hasta del 45% sobre el valor del costo a las categorías A y B, subsidios desproporcionados para los mismos servicios y programas en las mismas categorías y en las mismas cajas, subsidios otorgados a las categorías C y D, que no dan la misma oportunidad de acceso a las categorías con menores ingresos.</a:t>
            </a:r>
            <a:endParaRPr lang="es-MX" sz="2000" dirty="0" smtClean="0">
              <a:solidFill>
                <a:schemeClr val="accent1">
                  <a:lumMod val="50000"/>
                </a:schemeClr>
              </a:solidFill>
            </a:endParaRPr>
          </a:p>
          <a:p>
            <a:pPr algn="just"/>
            <a:endParaRPr lang="es-MX" sz="2000" dirty="0" smtClean="0">
              <a:solidFill>
                <a:schemeClr val="accent1">
                  <a:lumMod val="50000"/>
                </a:schemeClr>
              </a:solidFill>
            </a:endParaRPr>
          </a:p>
          <a:p>
            <a:pPr algn="just"/>
            <a:r>
              <a:rPr lang="es-CO" sz="2000" dirty="0" smtClean="0">
                <a:solidFill>
                  <a:schemeClr val="accent1">
                    <a:lumMod val="50000"/>
                  </a:schemeClr>
                </a:solidFill>
              </a:rPr>
              <a:t> </a:t>
            </a:r>
            <a:endParaRPr lang="es-MX" sz="2000" dirty="0" smtClean="0">
              <a:solidFill>
                <a:schemeClr val="accent1">
                  <a:lumMod val="50000"/>
                </a:schemeClr>
              </a:solidFill>
            </a:endParaRPr>
          </a:p>
          <a:p>
            <a:endParaRPr lang="es-MX" dirty="0"/>
          </a:p>
        </p:txBody>
      </p:sp>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19</a:t>
            </a:fld>
            <a:endParaRPr lang="es-CO"/>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4093428"/>
          </a:xfrm>
          <a:prstGeom prst="rect">
            <a:avLst/>
          </a:prstGeom>
          <a:noFill/>
        </p:spPr>
        <p:txBody>
          <a:bodyPr>
            <a:spAutoFit/>
          </a:bodyPr>
          <a:lstStyle/>
          <a:p>
            <a:pPr algn="ctr" fontAlgn="auto">
              <a:spcBef>
                <a:spcPts val="0"/>
              </a:spcBef>
              <a:spcAft>
                <a:spcPts val="0"/>
              </a:spcAft>
              <a:defRPr/>
            </a:pPr>
            <a:r>
              <a:rPr lang="es-E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rPr>
              <a:t>RESULTADOS OBTENIDOS EN EL ESTUDIO TÉCNICO DE TARIFAS</a:t>
            </a:r>
            <a:endParaRPr lang="es-E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r>
              <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rPr>
              <a:t>Noviembre – Diciembre  2012</a:t>
            </a: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3076" name="4 Imagen" descr="LogoMcgregor.jpg"/>
          <p:cNvPicPr>
            <a:picLocks noChangeAspect="1" noChangeArrowheads="1"/>
          </p:cNvPicPr>
          <p:nvPr/>
        </p:nvPicPr>
        <p:blipFill>
          <a:blip r:embed="rId4" cstate="print"/>
          <a:srcRect/>
          <a:stretch>
            <a:fillRect/>
          </a:stretch>
        </p:blipFill>
        <p:spPr bwMode="auto">
          <a:xfrm>
            <a:off x="0" y="-26988"/>
            <a:ext cx="1547813" cy="1439863"/>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pPr>
              <a:defRPr/>
            </a:pPr>
            <a:fld id="{FC42158E-D4C9-4075-9332-02A191B383FD}" type="slidenum">
              <a:rPr lang="es-CO" smtClean="0"/>
              <a:pPr>
                <a:defRPr/>
              </a:pPr>
              <a:t>2</a:t>
            </a:fld>
            <a:endParaRPr lang="es-CO"/>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357299"/>
            <a:ext cx="7858180" cy="4893647"/>
          </a:xfrm>
          <a:prstGeom prst="rect">
            <a:avLst/>
          </a:prstGeom>
        </p:spPr>
        <p:txBody>
          <a:bodyPr wrap="square">
            <a:spAutoFit/>
          </a:bodyPr>
          <a:lstStyle/>
          <a:p>
            <a:pPr lvl="0" algn="ctr"/>
            <a:r>
              <a:rPr lang="es-ES_tradnl" sz="2400" b="1" dirty="0" smtClean="0">
                <a:solidFill>
                  <a:schemeClr val="accent1">
                    <a:lumMod val="50000"/>
                  </a:schemeClr>
                </a:solidFill>
              </a:rPr>
              <a:t>OBSERVACIONES Y RECOMENDACIONES GENERALES DEL ESTUDIO</a:t>
            </a:r>
          </a:p>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2285992"/>
            <a:ext cx="7500990" cy="3724096"/>
          </a:xfrm>
          <a:prstGeom prst="rect">
            <a:avLst/>
          </a:prstGeom>
          <a:noFill/>
        </p:spPr>
        <p:txBody>
          <a:bodyPr wrap="square" rtlCol="0">
            <a:spAutoFit/>
          </a:bodyPr>
          <a:lstStyle/>
          <a:p>
            <a:pPr lvl="0" algn="just"/>
            <a:endParaRPr lang="es-MX" dirty="0" smtClean="0">
              <a:solidFill>
                <a:schemeClr val="accent1">
                  <a:lumMod val="50000"/>
                </a:schemeClr>
              </a:solidFill>
            </a:endParaRPr>
          </a:p>
          <a:p>
            <a:pPr algn="just"/>
            <a:r>
              <a:rPr lang="es-CO" sz="2000" dirty="0" smtClean="0">
                <a:solidFill>
                  <a:schemeClr val="accent1">
                    <a:lumMod val="50000"/>
                  </a:schemeClr>
                </a:solidFill>
              </a:rPr>
              <a:t>Lo anterior, aunado a la ausencia de documentos técnicos de costos que permitan evaluar los montos de costos reportados por las cajas.</a:t>
            </a:r>
            <a:endParaRPr lang="es-MX" sz="2000" dirty="0" smtClean="0">
              <a:solidFill>
                <a:schemeClr val="accent1">
                  <a:lumMod val="50000"/>
                </a:schemeClr>
              </a:solidFill>
            </a:endParaRPr>
          </a:p>
          <a:p>
            <a:pPr algn="just"/>
            <a:r>
              <a:rPr lang="es-CO" sz="2000" dirty="0" smtClean="0">
                <a:solidFill>
                  <a:schemeClr val="accent1">
                    <a:lumMod val="50000"/>
                  </a:schemeClr>
                </a:solidFill>
              </a:rPr>
              <a:t> </a:t>
            </a:r>
            <a:endParaRPr lang="es-MX" sz="2000" dirty="0" smtClean="0">
              <a:solidFill>
                <a:schemeClr val="accent1">
                  <a:lumMod val="50000"/>
                </a:schemeClr>
              </a:solidFill>
            </a:endParaRPr>
          </a:p>
          <a:p>
            <a:pPr algn="just"/>
            <a:r>
              <a:rPr lang="es-CO" sz="2000" dirty="0" smtClean="0">
                <a:solidFill>
                  <a:schemeClr val="accent1">
                    <a:lumMod val="50000"/>
                  </a:schemeClr>
                </a:solidFill>
              </a:rPr>
              <a:t>Por lo tanto, es importante que se realice una evaluación de las políticas y criterios con los cuales se están asignando los subsidios a las categorías A y B, como también a las categorías C y D, en busca de garantizar que las tarifas de los servicios, sean semejantes y </a:t>
            </a:r>
            <a:r>
              <a:rPr lang="es-CO" sz="2000" dirty="0" err="1" smtClean="0">
                <a:solidFill>
                  <a:schemeClr val="accent1">
                    <a:lumMod val="50000"/>
                  </a:schemeClr>
                </a:solidFill>
              </a:rPr>
              <a:t>accequibles</a:t>
            </a:r>
            <a:r>
              <a:rPr lang="es-CO" sz="2000" dirty="0" smtClean="0">
                <a:solidFill>
                  <a:schemeClr val="accent1">
                    <a:lumMod val="50000"/>
                  </a:schemeClr>
                </a:solidFill>
              </a:rPr>
              <a:t> para las categorías A y B, representadas en los subsidios de que trata el marco regulatorio para el funcionamiento de las Cajas de Compensación Familiar en Colombia. </a:t>
            </a:r>
            <a:endParaRPr lang="es-MX" sz="2000" dirty="0" smtClean="0">
              <a:solidFill>
                <a:schemeClr val="accent1">
                  <a:lumMod val="50000"/>
                </a:schemeClr>
              </a:solidFill>
            </a:endParaRPr>
          </a:p>
          <a:p>
            <a:endParaRPr lang="es-MX" dirty="0"/>
          </a:p>
        </p:txBody>
      </p:sp>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20</a:t>
            </a:fld>
            <a:endParaRPr lang="es-CO"/>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357299"/>
            <a:ext cx="7858180" cy="4893647"/>
          </a:xfrm>
          <a:prstGeom prst="rect">
            <a:avLst/>
          </a:prstGeom>
        </p:spPr>
        <p:txBody>
          <a:bodyPr wrap="square">
            <a:spAutoFit/>
          </a:bodyPr>
          <a:lstStyle/>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827584" y="620688"/>
            <a:ext cx="7458622" cy="4216539"/>
          </a:xfrm>
          <a:prstGeom prst="rect">
            <a:avLst/>
          </a:prstGeom>
          <a:noFill/>
        </p:spPr>
        <p:txBody>
          <a:bodyPr wrap="square" rtlCol="0">
            <a:spAutoFit/>
          </a:bodyPr>
          <a:lstStyle/>
          <a:p>
            <a:pPr lvl="0" algn="just"/>
            <a:endParaRPr lang="es-MX" dirty="0" smtClean="0">
              <a:solidFill>
                <a:schemeClr val="accent1">
                  <a:lumMod val="50000"/>
                </a:schemeClr>
              </a:solidFill>
            </a:endParaRPr>
          </a:p>
          <a:p>
            <a:pPr algn="just"/>
            <a:r>
              <a:rPr lang="es-CO" sz="2000" b="1" dirty="0" err="1" smtClean="0">
                <a:solidFill>
                  <a:schemeClr val="accent1">
                    <a:lumMod val="50000"/>
                  </a:schemeClr>
                </a:solidFill>
              </a:rPr>
              <a:t>Comfamiliar</a:t>
            </a:r>
            <a:r>
              <a:rPr lang="es-CO" sz="2000" b="1" dirty="0" smtClean="0">
                <a:solidFill>
                  <a:schemeClr val="accent1">
                    <a:lumMod val="50000"/>
                  </a:schemeClr>
                </a:solidFill>
              </a:rPr>
              <a:t> Atlántico.</a:t>
            </a:r>
            <a:r>
              <a:rPr lang="es-CO" sz="2000" b="1" dirty="0" smtClean="0"/>
              <a:t> A</a:t>
            </a:r>
            <a:r>
              <a:rPr lang="es-CO" sz="2000" dirty="0" smtClean="0"/>
              <a:t>lgunos servicios son subsidiados para todas las categorías y otros, no tiene subsidio para A y B:</a:t>
            </a:r>
          </a:p>
          <a:p>
            <a:pPr algn="ctr"/>
            <a:endParaRPr lang="es-CO" sz="1200" b="1" dirty="0" smtClean="0">
              <a:solidFill>
                <a:schemeClr val="accent1">
                  <a:lumMod val="50000"/>
                </a:schemeClr>
              </a:solidFill>
            </a:endParaRPr>
          </a:p>
          <a:p>
            <a:pPr algn="ctr"/>
            <a:r>
              <a:rPr lang="es-CO" sz="1200" b="1" dirty="0" smtClean="0">
                <a:solidFill>
                  <a:schemeClr val="accent1">
                    <a:lumMod val="50000"/>
                  </a:schemeClr>
                </a:solidFill>
              </a:rPr>
              <a:t>EDUCACION PARA EL DESARROLLO Y TRABAJO HUMANO</a:t>
            </a:r>
          </a:p>
          <a:p>
            <a:pPr algn="just"/>
            <a:endParaRPr lang="es-CO" sz="2000" dirty="0" smtClean="0">
              <a:solidFill>
                <a:schemeClr val="accent1">
                  <a:lumMod val="50000"/>
                </a:schemeClr>
              </a:solidFill>
            </a:endParaRPr>
          </a:p>
          <a:p>
            <a:pPr algn="just"/>
            <a:endParaRPr lang="es-CO" sz="2000" dirty="0" smtClean="0">
              <a:solidFill>
                <a:schemeClr val="accent1">
                  <a:lumMod val="50000"/>
                </a:schemeClr>
              </a:solidFill>
            </a:endParaRPr>
          </a:p>
          <a:p>
            <a:pPr algn="just"/>
            <a:endParaRPr lang="es-CO" sz="2000" dirty="0" smtClean="0">
              <a:solidFill>
                <a:schemeClr val="accent1">
                  <a:lumMod val="50000"/>
                </a:schemeClr>
              </a:solidFill>
            </a:endParaRPr>
          </a:p>
          <a:p>
            <a:pPr algn="just"/>
            <a:endParaRPr lang="es-CO" sz="2000" dirty="0" smtClean="0">
              <a:solidFill>
                <a:schemeClr val="accent1">
                  <a:lumMod val="50000"/>
                </a:schemeClr>
              </a:solidFill>
            </a:endParaRPr>
          </a:p>
          <a:p>
            <a:pPr algn="just"/>
            <a:endParaRPr lang="es-CO" sz="1600" i="1" dirty="0" smtClean="0"/>
          </a:p>
          <a:p>
            <a:pPr algn="just"/>
            <a:r>
              <a:rPr lang="es-CO" sz="1600" i="1" dirty="0" smtClean="0"/>
              <a:t>El curso de office 2000; la categoría A paga $194.688, con un costo de  $159.042 y un adicional de $35.646</a:t>
            </a:r>
            <a:r>
              <a:rPr lang="es-CO" sz="1600" i="1" dirty="0" smtClean="0">
                <a:solidFill>
                  <a:schemeClr val="accent1">
                    <a:lumMod val="50000"/>
                  </a:schemeClr>
                </a:solidFill>
              </a:rPr>
              <a:t>.</a:t>
            </a:r>
          </a:p>
          <a:p>
            <a:pPr algn="just"/>
            <a:endParaRPr lang="es-CO" sz="2000" dirty="0" smtClean="0">
              <a:solidFill>
                <a:schemeClr val="accent1">
                  <a:lumMod val="50000"/>
                </a:schemeClr>
              </a:solidFill>
            </a:endParaRPr>
          </a:p>
          <a:p>
            <a:pPr algn="just"/>
            <a:endParaRPr lang="es-MX" sz="2000" dirty="0" smtClean="0">
              <a:solidFill>
                <a:schemeClr val="accent1">
                  <a:lumMod val="50000"/>
                </a:schemeClr>
              </a:solidFill>
            </a:endParaRPr>
          </a:p>
          <a:p>
            <a:endParaRPr lang="es-MX" dirty="0"/>
          </a:p>
        </p:txBody>
      </p:sp>
      <p:pic>
        <p:nvPicPr>
          <p:cNvPr id="129026" name="Picture 2"/>
          <p:cNvPicPr>
            <a:picLocks noChangeAspect="1" noChangeArrowheads="1"/>
          </p:cNvPicPr>
          <p:nvPr/>
        </p:nvPicPr>
        <p:blipFill>
          <a:blip r:embed="rId6" cstate="print"/>
          <a:srcRect/>
          <a:stretch>
            <a:fillRect/>
          </a:stretch>
        </p:blipFill>
        <p:spPr bwMode="auto">
          <a:xfrm>
            <a:off x="1691680" y="1928802"/>
            <a:ext cx="6030489" cy="1303568"/>
          </a:xfrm>
          <a:prstGeom prst="rect">
            <a:avLst/>
          </a:prstGeom>
          <a:noFill/>
          <a:ln w="9525">
            <a:noFill/>
            <a:miter lim="800000"/>
            <a:headEnd/>
            <a:tailEnd/>
          </a:ln>
          <a:effectLst/>
        </p:spPr>
      </p:pic>
      <p:pic>
        <p:nvPicPr>
          <p:cNvPr id="129027" name="Picture 3"/>
          <p:cNvPicPr>
            <a:picLocks noChangeAspect="1" noChangeArrowheads="1"/>
          </p:cNvPicPr>
          <p:nvPr/>
        </p:nvPicPr>
        <p:blipFill>
          <a:blip r:embed="rId7" cstate="print"/>
          <a:srcRect/>
          <a:stretch>
            <a:fillRect/>
          </a:stretch>
        </p:blipFill>
        <p:spPr bwMode="auto">
          <a:xfrm>
            <a:off x="683567" y="4000504"/>
            <a:ext cx="4602813" cy="2286016"/>
          </a:xfrm>
          <a:prstGeom prst="rect">
            <a:avLst/>
          </a:prstGeom>
          <a:noFill/>
          <a:ln w="9525">
            <a:noFill/>
            <a:miter lim="800000"/>
            <a:headEnd/>
            <a:tailEnd/>
          </a:ln>
          <a:effectLst/>
        </p:spPr>
      </p:pic>
      <p:pic>
        <p:nvPicPr>
          <p:cNvPr id="10" name="9 Imagen"/>
          <p:cNvPicPr/>
          <p:nvPr/>
        </p:nvPicPr>
        <p:blipFill>
          <a:blip r:embed="rId8" cstate="print"/>
          <a:srcRect/>
          <a:stretch>
            <a:fillRect/>
          </a:stretch>
        </p:blipFill>
        <p:spPr bwMode="auto">
          <a:xfrm>
            <a:off x="5724128" y="4293096"/>
            <a:ext cx="2634086" cy="1564796"/>
          </a:xfrm>
          <a:prstGeom prst="rect">
            <a:avLst/>
          </a:prstGeom>
          <a:noFill/>
          <a:ln w="9525">
            <a:noFill/>
            <a:miter lim="800000"/>
            <a:headEnd/>
            <a:tailEnd/>
          </a:ln>
        </p:spPr>
      </p:pic>
      <p:sp>
        <p:nvSpPr>
          <p:cNvPr id="11" name="10 Marcador de número de diapositiva"/>
          <p:cNvSpPr>
            <a:spLocks noGrp="1"/>
          </p:cNvSpPr>
          <p:nvPr>
            <p:ph type="sldNum" sz="quarter" idx="12"/>
          </p:nvPr>
        </p:nvSpPr>
        <p:spPr/>
        <p:txBody>
          <a:bodyPr/>
          <a:lstStyle/>
          <a:p>
            <a:pPr>
              <a:defRPr/>
            </a:pPr>
            <a:fld id="{FC42158E-D4C9-4075-9332-02A191B383FD}" type="slidenum">
              <a:rPr lang="es-CO" smtClean="0"/>
              <a:pPr>
                <a:defRPr/>
              </a:pPr>
              <a:t>21</a:t>
            </a:fld>
            <a:endParaRPr lang="es-CO"/>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357299"/>
            <a:ext cx="7858180" cy="4893647"/>
          </a:xfrm>
          <a:prstGeom prst="rect">
            <a:avLst/>
          </a:prstGeom>
        </p:spPr>
        <p:txBody>
          <a:bodyPr wrap="square">
            <a:spAutoFit/>
          </a:bodyPr>
          <a:lstStyle/>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14348" y="714356"/>
            <a:ext cx="7458622" cy="4154984"/>
          </a:xfrm>
          <a:prstGeom prst="rect">
            <a:avLst/>
          </a:prstGeom>
          <a:noFill/>
        </p:spPr>
        <p:txBody>
          <a:bodyPr wrap="square" rtlCol="0">
            <a:spAutoFit/>
          </a:bodyPr>
          <a:lstStyle/>
          <a:p>
            <a:pPr lvl="0" algn="just"/>
            <a:endParaRPr lang="es-MX" dirty="0" smtClean="0">
              <a:solidFill>
                <a:schemeClr val="accent1">
                  <a:lumMod val="50000"/>
                </a:schemeClr>
              </a:solidFill>
            </a:endParaRPr>
          </a:p>
          <a:p>
            <a:pPr algn="just"/>
            <a:r>
              <a:rPr lang="es-CO" sz="2000" b="1" dirty="0" err="1" smtClean="0">
                <a:solidFill>
                  <a:schemeClr val="accent1">
                    <a:lumMod val="50000"/>
                  </a:schemeClr>
                </a:solidFill>
              </a:rPr>
              <a:t>Comfandi</a:t>
            </a:r>
            <a:r>
              <a:rPr lang="es-CO" sz="2000" b="1" dirty="0" smtClean="0">
                <a:solidFill>
                  <a:schemeClr val="accent1">
                    <a:lumMod val="50000"/>
                  </a:schemeClr>
                </a:solidFill>
              </a:rPr>
              <a:t>.</a:t>
            </a:r>
            <a:r>
              <a:rPr lang="es-CO" sz="2000" b="1" dirty="0" smtClean="0"/>
              <a:t> </a:t>
            </a:r>
            <a:r>
              <a:rPr lang="es-CO" sz="2000" b="1" dirty="0" smtClean="0">
                <a:solidFill>
                  <a:schemeClr val="accent1">
                    <a:lumMod val="75000"/>
                  </a:schemeClr>
                </a:solidFill>
              </a:rPr>
              <a:t>…para </a:t>
            </a:r>
            <a:r>
              <a:rPr lang="es-CO" sz="2000" dirty="0" smtClean="0">
                <a:solidFill>
                  <a:schemeClr val="accent1">
                    <a:lumMod val="75000"/>
                  </a:schemeClr>
                </a:solidFill>
              </a:rPr>
              <a:t>algunos  servicios  se  observa  subsidio para  todas las categorías,  lo que origina la necesidad de revisar el  cálculo de costos y la fijación de tarifas para las diferentes  categorías :</a:t>
            </a:r>
          </a:p>
          <a:p>
            <a:pPr algn="ctr"/>
            <a:endParaRPr lang="es-CO" sz="1200" b="1" dirty="0" smtClean="0">
              <a:solidFill>
                <a:schemeClr val="accent1">
                  <a:lumMod val="50000"/>
                </a:schemeClr>
              </a:solidFill>
            </a:endParaRPr>
          </a:p>
          <a:p>
            <a:pPr algn="just"/>
            <a:endParaRPr lang="es-CO" sz="2000" dirty="0" smtClean="0">
              <a:solidFill>
                <a:schemeClr val="accent1">
                  <a:lumMod val="50000"/>
                </a:schemeClr>
              </a:solidFill>
            </a:endParaRPr>
          </a:p>
          <a:p>
            <a:pPr algn="just"/>
            <a:endParaRPr lang="es-CO" sz="2000" dirty="0" smtClean="0">
              <a:solidFill>
                <a:schemeClr val="accent1">
                  <a:lumMod val="50000"/>
                </a:schemeClr>
              </a:solidFill>
            </a:endParaRPr>
          </a:p>
          <a:p>
            <a:pPr algn="just"/>
            <a:endParaRPr lang="es-CO" sz="2000" dirty="0" smtClean="0">
              <a:solidFill>
                <a:schemeClr val="accent1">
                  <a:lumMod val="50000"/>
                </a:schemeClr>
              </a:solidFill>
            </a:endParaRPr>
          </a:p>
          <a:p>
            <a:pPr algn="just"/>
            <a:endParaRPr lang="es-CO" sz="2000" dirty="0" smtClean="0">
              <a:solidFill>
                <a:schemeClr val="accent1">
                  <a:lumMod val="50000"/>
                </a:schemeClr>
              </a:solidFill>
            </a:endParaRPr>
          </a:p>
          <a:p>
            <a:pPr algn="just"/>
            <a:endParaRPr lang="es-CO" sz="1600" i="1" dirty="0" smtClean="0"/>
          </a:p>
          <a:p>
            <a:pPr algn="just"/>
            <a:endParaRPr lang="es-CO" sz="2000" dirty="0" smtClean="0">
              <a:solidFill>
                <a:schemeClr val="accent1">
                  <a:lumMod val="50000"/>
                </a:schemeClr>
              </a:solidFill>
            </a:endParaRPr>
          </a:p>
          <a:p>
            <a:pPr algn="just"/>
            <a:endParaRPr lang="es-MX" sz="2000" dirty="0" smtClean="0">
              <a:solidFill>
                <a:schemeClr val="accent1">
                  <a:lumMod val="50000"/>
                </a:schemeClr>
              </a:solidFill>
            </a:endParaRPr>
          </a:p>
          <a:p>
            <a:endParaRPr lang="es-MX" dirty="0"/>
          </a:p>
        </p:txBody>
      </p:sp>
      <p:pic>
        <p:nvPicPr>
          <p:cNvPr id="11" name="10 Imagen"/>
          <p:cNvPicPr/>
          <p:nvPr/>
        </p:nvPicPr>
        <p:blipFill>
          <a:blip r:embed="rId6" cstate="print"/>
          <a:srcRect/>
          <a:stretch>
            <a:fillRect/>
          </a:stretch>
        </p:blipFill>
        <p:spPr bwMode="auto">
          <a:xfrm>
            <a:off x="1285852" y="2357430"/>
            <a:ext cx="6500858" cy="1714512"/>
          </a:xfrm>
          <a:prstGeom prst="rect">
            <a:avLst/>
          </a:prstGeom>
          <a:noFill/>
          <a:ln w="9525">
            <a:noFill/>
            <a:miter lim="800000"/>
            <a:headEnd/>
            <a:tailEnd/>
          </a:ln>
        </p:spPr>
      </p:pic>
      <p:pic>
        <p:nvPicPr>
          <p:cNvPr id="12" name="11 Imagen"/>
          <p:cNvPicPr/>
          <p:nvPr/>
        </p:nvPicPr>
        <p:blipFill>
          <a:blip r:embed="rId7" cstate="print"/>
          <a:srcRect/>
          <a:stretch>
            <a:fillRect/>
          </a:stretch>
        </p:blipFill>
        <p:spPr bwMode="auto">
          <a:xfrm>
            <a:off x="1214414" y="4286256"/>
            <a:ext cx="6643734" cy="1643074"/>
          </a:xfrm>
          <a:prstGeom prst="rect">
            <a:avLst/>
          </a:prstGeom>
          <a:noFill/>
          <a:ln w="9525">
            <a:noFill/>
            <a:miter lim="800000"/>
            <a:headEnd/>
            <a:tailEnd/>
          </a:ln>
        </p:spPr>
      </p:pic>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22</a:t>
            </a:fld>
            <a:endParaRPr lang="es-CO"/>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357299"/>
            <a:ext cx="7858180" cy="4893647"/>
          </a:xfrm>
          <a:prstGeom prst="rect">
            <a:avLst/>
          </a:prstGeom>
        </p:spPr>
        <p:txBody>
          <a:bodyPr wrap="square">
            <a:spAutoFit/>
          </a:bodyPr>
          <a:lstStyle/>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12" name="11 Rectángulo"/>
          <p:cNvSpPr/>
          <p:nvPr/>
        </p:nvSpPr>
        <p:spPr>
          <a:xfrm>
            <a:off x="357158" y="928670"/>
            <a:ext cx="8064896" cy="369332"/>
          </a:xfrm>
          <a:prstGeom prst="rect">
            <a:avLst/>
          </a:prstGeom>
        </p:spPr>
        <p:txBody>
          <a:bodyPr wrap="square">
            <a:spAutoFit/>
          </a:bodyPr>
          <a:lstStyle/>
          <a:p>
            <a:pPr algn="just"/>
            <a:r>
              <a:rPr lang="es-CO" b="1" dirty="0" err="1" smtClean="0">
                <a:solidFill>
                  <a:schemeClr val="accent1">
                    <a:lumMod val="50000"/>
                  </a:schemeClr>
                </a:solidFill>
              </a:rPr>
              <a:t>Cajasan</a:t>
            </a:r>
            <a:r>
              <a:rPr lang="es-CO" b="1" dirty="0" smtClean="0">
                <a:solidFill>
                  <a:schemeClr val="accent1">
                    <a:lumMod val="50000"/>
                  </a:schemeClr>
                </a:solidFill>
              </a:rPr>
              <a:t>. Educación Formal. </a:t>
            </a:r>
            <a:r>
              <a:rPr lang="es-CO" dirty="0" smtClean="0">
                <a:solidFill>
                  <a:schemeClr val="accent1">
                    <a:lumMod val="50000"/>
                  </a:schemeClr>
                </a:solidFill>
              </a:rPr>
              <a:t>Se reflejan subsidios para C y D. </a:t>
            </a:r>
            <a:endParaRPr lang="es-CO" dirty="0"/>
          </a:p>
        </p:txBody>
      </p:sp>
      <p:pic>
        <p:nvPicPr>
          <p:cNvPr id="14" name="13 Imagen"/>
          <p:cNvPicPr/>
          <p:nvPr/>
        </p:nvPicPr>
        <p:blipFill rotWithShape="1">
          <a:blip r:embed="rId6" cstate="print">
            <a:extLst>
              <a:ext uri="{28A0092B-C50C-407E-A947-70E740481C1C}">
                <a14:useLocalDpi xmlns:a14="http://schemas.microsoft.com/office/drawing/2010/main" val="0"/>
              </a:ext>
            </a:extLst>
          </a:blip>
          <a:srcRect l="1" r="395" b="54660"/>
          <a:stretch/>
        </p:blipFill>
        <p:spPr bwMode="auto">
          <a:xfrm>
            <a:off x="571472" y="1643050"/>
            <a:ext cx="7929618" cy="4786346"/>
          </a:xfrm>
          <a:prstGeom prst="rect">
            <a:avLst/>
          </a:prstGeom>
          <a:noFill/>
          <a:ln w="3175">
            <a:solidFill>
              <a:schemeClr val="tx1"/>
            </a:solidFill>
          </a:ln>
        </p:spPr>
      </p:pic>
      <p:sp>
        <p:nvSpPr>
          <p:cNvPr id="9" name="8 Marcador de número de diapositiva"/>
          <p:cNvSpPr>
            <a:spLocks noGrp="1"/>
          </p:cNvSpPr>
          <p:nvPr>
            <p:ph type="sldNum" sz="quarter" idx="12"/>
          </p:nvPr>
        </p:nvSpPr>
        <p:spPr/>
        <p:txBody>
          <a:bodyPr/>
          <a:lstStyle/>
          <a:p>
            <a:pPr>
              <a:defRPr/>
            </a:pPr>
            <a:fld id="{FC42158E-D4C9-4075-9332-02A191B383FD}" type="slidenum">
              <a:rPr lang="es-CO" smtClean="0"/>
              <a:pPr>
                <a:defRPr/>
              </a:pPr>
              <a:t>23</a:t>
            </a:fld>
            <a:endParaRPr lang="es-CO"/>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357299"/>
            <a:ext cx="7858180" cy="4893647"/>
          </a:xfrm>
          <a:prstGeom prst="rect">
            <a:avLst/>
          </a:prstGeom>
        </p:spPr>
        <p:txBody>
          <a:bodyPr wrap="square">
            <a:spAutoFit/>
          </a:bodyPr>
          <a:lstStyle/>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12" name="11 Rectángulo"/>
          <p:cNvSpPr/>
          <p:nvPr/>
        </p:nvSpPr>
        <p:spPr>
          <a:xfrm>
            <a:off x="428596" y="5715016"/>
            <a:ext cx="8064896" cy="646331"/>
          </a:xfrm>
          <a:prstGeom prst="rect">
            <a:avLst/>
          </a:prstGeom>
        </p:spPr>
        <p:txBody>
          <a:bodyPr wrap="square">
            <a:spAutoFit/>
          </a:bodyPr>
          <a:lstStyle/>
          <a:p>
            <a:pPr algn="just"/>
            <a:r>
              <a:rPr lang="es-CO" b="1" dirty="0" smtClean="0">
                <a:solidFill>
                  <a:schemeClr val="accent1">
                    <a:lumMod val="50000"/>
                  </a:schemeClr>
                </a:solidFill>
              </a:rPr>
              <a:t>Compensar. </a:t>
            </a:r>
            <a:r>
              <a:rPr lang="es-CO" dirty="0" smtClean="0">
                <a:solidFill>
                  <a:schemeClr val="accent1">
                    <a:lumMod val="50000"/>
                  </a:schemeClr>
                </a:solidFill>
              </a:rPr>
              <a:t>Las </a:t>
            </a:r>
            <a:r>
              <a:rPr lang="es-CO" dirty="0">
                <a:solidFill>
                  <a:schemeClr val="accent1">
                    <a:lumMod val="50000"/>
                  </a:schemeClr>
                </a:solidFill>
              </a:rPr>
              <a:t>escuelas </a:t>
            </a:r>
            <a:r>
              <a:rPr lang="es-CO" dirty="0" smtClean="0">
                <a:solidFill>
                  <a:schemeClr val="accent1">
                    <a:lumMod val="50000"/>
                  </a:schemeClr>
                </a:solidFill>
              </a:rPr>
              <a:t>deportivas presentan subsidios </a:t>
            </a:r>
            <a:r>
              <a:rPr lang="es-CO" dirty="0">
                <a:solidFill>
                  <a:schemeClr val="accent1">
                    <a:lumMod val="50000"/>
                  </a:schemeClr>
                </a:solidFill>
              </a:rPr>
              <a:t>para  las categorías  A, B y C,  </a:t>
            </a:r>
            <a:r>
              <a:rPr lang="es-CO" dirty="0" smtClean="0">
                <a:solidFill>
                  <a:schemeClr val="accent1">
                    <a:lumMod val="50000"/>
                  </a:schemeClr>
                </a:solidFill>
              </a:rPr>
              <a:t>en algunos casos D. </a:t>
            </a:r>
            <a:endParaRPr lang="es-CO" dirty="0">
              <a:solidFill>
                <a:schemeClr val="accent1">
                  <a:lumMod val="50000"/>
                </a:schemeClr>
              </a:solidFill>
            </a:endParaRPr>
          </a:p>
        </p:txBody>
      </p:sp>
      <p:pic>
        <p:nvPicPr>
          <p:cNvPr id="9" name="8 Imagen"/>
          <p:cNvPicPr/>
          <p:nvPr/>
        </p:nvPicPr>
        <p:blipFill>
          <a:blip r:embed="rId6" cstate="print"/>
          <a:srcRect r="9076"/>
          <a:stretch>
            <a:fillRect/>
          </a:stretch>
        </p:blipFill>
        <p:spPr bwMode="auto">
          <a:xfrm>
            <a:off x="714348" y="928670"/>
            <a:ext cx="7929618" cy="4714908"/>
          </a:xfrm>
          <a:prstGeom prst="rect">
            <a:avLst/>
          </a:prstGeom>
          <a:noFill/>
          <a:ln w="9525">
            <a:noFill/>
            <a:miter lim="800000"/>
            <a:headEnd/>
            <a:tailEnd/>
          </a:ln>
        </p:spPr>
      </p:pic>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24</a:t>
            </a:fld>
            <a:endParaRPr lang="es-CO"/>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357299"/>
            <a:ext cx="7858180" cy="4893647"/>
          </a:xfrm>
          <a:prstGeom prst="rect">
            <a:avLst/>
          </a:prstGeom>
        </p:spPr>
        <p:txBody>
          <a:bodyPr wrap="square">
            <a:spAutoFit/>
          </a:bodyPr>
          <a:lstStyle/>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12" name="11 Rectángulo"/>
          <p:cNvSpPr/>
          <p:nvPr/>
        </p:nvSpPr>
        <p:spPr>
          <a:xfrm>
            <a:off x="428596" y="1000108"/>
            <a:ext cx="8064896" cy="646331"/>
          </a:xfrm>
          <a:prstGeom prst="rect">
            <a:avLst/>
          </a:prstGeom>
        </p:spPr>
        <p:txBody>
          <a:bodyPr wrap="square">
            <a:spAutoFit/>
          </a:bodyPr>
          <a:lstStyle/>
          <a:p>
            <a:pPr algn="just"/>
            <a:r>
              <a:rPr lang="es-CO" b="1" dirty="0" err="1" smtClean="0">
                <a:solidFill>
                  <a:schemeClr val="accent1">
                    <a:lumMod val="50000"/>
                  </a:schemeClr>
                </a:solidFill>
              </a:rPr>
              <a:t>Comfenalco</a:t>
            </a:r>
            <a:r>
              <a:rPr lang="es-CO" b="1" dirty="0" smtClean="0">
                <a:solidFill>
                  <a:schemeClr val="accent1">
                    <a:lumMod val="50000"/>
                  </a:schemeClr>
                </a:solidFill>
              </a:rPr>
              <a:t> Valle. ETDH. En a</a:t>
            </a:r>
            <a:r>
              <a:rPr lang="es-CO" dirty="0" smtClean="0">
                <a:solidFill>
                  <a:schemeClr val="accent1">
                    <a:lumMod val="50000"/>
                  </a:schemeClr>
                </a:solidFill>
              </a:rPr>
              <a:t>lgunos cursos las categorías A y B no se encuentran subsidiadas, en tanto que las C y D, sí reciben subsidios en otros.</a:t>
            </a:r>
            <a:endParaRPr lang="es-CO" dirty="0">
              <a:solidFill>
                <a:schemeClr val="accent1">
                  <a:lumMod val="50000"/>
                </a:schemeClr>
              </a:solidFill>
            </a:endParaRPr>
          </a:p>
        </p:txBody>
      </p:sp>
      <p:pic>
        <p:nvPicPr>
          <p:cNvPr id="10" name="9 Imagen"/>
          <p:cNvPicPr/>
          <p:nvPr/>
        </p:nvPicPr>
        <p:blipFill>
          <a:blip r:embed="rId6" cstate="print"/>
          <a:srcRect l="25800" t="32802" r="21841" b="12903"/>
          <a:stretch>
            <a:fillRect/>
          </a:stretch>
        </p:blipFill>
        <p:spPr bwMode="auto">
          <a:xfrm>
            <a:off x="714348" y="1643050"/>
            <a:ext cx="7786742" cy="4714908"/>
          </a:xfrm>
          <a:prstGeom prst="rect">
            <a:avLst/>
          </a:prstGeom>
          <a:noFill/>
          <a:ln w="9525">
            <a:noFill/>
            <a:miter lim="800000"/>
            <a:headEnd/>
            <a:tailEnd/>
          </a:ln>
        </p:spPr>
      </p:pic>
      <p:sp>
        <p:nvSpPr>
          <p:cNvPr id="9" name="8 Marcador de número de diapositiva"/>
          <p:cNvSpPr>
            <a:spLocks noGrp="1"/>
          </p:cNvSpPr>
          <p:nvPr>
            <p:ph type="sldNum" sz="quarter" idx="12"/>
          </p:nvPr>
        </p:nvSpPr>
        <p:spPr/>
        <p:txBody>
          <a:bodyPr/>
          <a:lstStyle/>
          <a:p>
            <a:pPr>
              <a:defRPr/>
            </a:pPr>
            <a:fld id="{FC42158E-D4C9-4075-9332-02A191B383FD}" type="slidenum">
              <a:rPr lang="es-CO" smtClean="0"/>
              <a:pPr>
                <a:defRPr/>
              </a:pPr>
              <a:t>25</a:t>
            </a:fld>
            <a:endParaRPr lang="es-CO"/>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2" name="1 Rectángulo"/>
          <p:cNvSpPr/>
          <p:nvPr/>
        </p:nvSpPr>
        <p:spPr>
          <a:xfrm>
            <a:off x="1714480" y="714356"/>
            <a:ext cx="5643603" cy="338554"/>
          </a:xfrm>
          <a:prstGeom prst="rect">
            <a:avLst/>
          </a:prstGeom>
        </p:spPr>
        <p:txBody>
          <a:bodyPr wrap="square">
            <a:spAutoFit/>
          </a:bodyPr>
          <a:lstStyle/>
          <a:p>
            <a:pPr lvl="1" algn="ctr" fontAlgn="base"/>
            <a:r>
              <a:rPr lang="es-CO" sz="1600" b="1" dirty="0" smtClean="0"/>
              <a:t>CAFAM - EDUCACIÓN FORMAL </a:t>
            </a:r>
          </a:p>
        </p:txBody>
      </p:sp>
      <p:pic>
        <p:nvPicPr>
          <p:cNvPr id="9" name="8 Imagen"/>
          <p:cNvPicPr/>
          <p:nvPr/>
        </p:nvPicPr>
        <p:blipFill>
          <a:blip r:embed="rId6" cstate="print"/>
          <a:srcRect/>
          <a:stretch>
            <a:fillRect/>
          </a:stretch>
        </p:blipFill>
        <p:spPr bwMode="auto">
          <a:xfrm>
            <a:off x="428596" y="1142984"/>
            <a:ext cx="8215370" cy="5214974"/>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pPr>
              <a:defRPr/>
            </a:pPr>
            <a:fld id="{FC42158E-D4C9-4075-9332-02A191B383FD}" type="slidenum">
              <a:rPr lang="es-CO" smtClean="0"/>
              <a:pPr>
                <a:defRPr/>
              </a:pPr>
              <a:t>26</a:t>
            </a:fld>
            <a:endParaRPr lang="es-CO"/>
          </a:p>
        </p:txBody>
      </p:sp>
    </p:spTree>
    <p:extLst>
      <p:ext uri="{BB962C8B-B14F-4D97-AF65-F5344CB8AC3E}">
        <p14:creationId xmlns:p14="http://schemas.microsoft.com/office/powerpoint/2010/main" val="4247524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2" name="1 Rectángulo"/>
          <p:cNvSpPr/>
          <p:nvPr/>
        </p:nvSpPr>
        <p:spPr>
          <a:xfrm>
            <a:off x="1785917" y="928670"/>
            <a:ext cx="5643603" cy="338554"/>
          </a:xfrm>
          <a:prstGeom prst="rect">
            <a:avLst/>
          </a:prstGeom>
        </p:spPr>
        <p:txBody>
          <a:bodyPr wrap="square">
            <a:spAutoFit/>
          </a:bodyPr>
          <a:lstStyle/>
          <a:p>
            <a:pPr lvl="1" algn="ctr" fontAlgn="base"/>
            <a:r>
              <a:rPr lang="es-CO" sz="1600" b="1" dirty="0" smtClean="0"/>
              <a:t>CAFAM - EDUCACIÓN FORMAL </a:t>
            </a:r>
          </a:p>
        </p:txBody>
      </p:sp>
      <p:pic>
        <p:nvPicPr>
          <p:cNvPr id="8" name="7 Imagen"/>
          <p:cNvPicPr/>
          <p:nvPr/>
        </p:nvPicPr>
        <p:blipFill>
          <a:blip r:embed="rId6" cstate="print"/>
          <a:srcRect/>
          <a:stretch>
            <a:fillRect/>
          </a:stretch>
        </p:blipFill>
        <p:spPr bwMode="auto">
          <a:xfrm>
            <a:off x="500034" y="1285860"/>
            <a:ext cx="8143932" cy="5143536"/>
          </a:xfrm>
          <a:prstGeom prst="rect">
            <a:avLst/>
          </a:prstGeom>
          <a:noFill/>
          <a:ln w="9525">
            <a:noFill/>
            <a:miter lim="800000"/>
            <a:headEnd/>
            <a:tailEnd/>
          </a:ln>
        </p:spPr>
      </p:pic>
      <p:sp>
        <p:nvSpPr>
          <p:cNvPr id="9" name="8 Marcador de número de diapositiva"/>
          <p:cNvSpPr>
            <a:spLocks noGrp="1"/>
          </p:cNvSpPr>
          <p:nvPr>
            <p:ph type="sldNum" sz="quarter" idx="12"/>
          </p:nvPr>
        </p:nvSpPr>
        <p:spPr/>
        <p:txBody>
          <a:bodyPr/>
          <a:lstStyle/>
          <a:p>
            <a:pPr>
              <a:defRPr/>
            </a:pPr>
            <a:fld id="{FC42158E-D4C9-4075-9332-02A191B383FD}" type="slidenum">
              <a:rPr lang="es-CO" smtClean="0"/>
              <a:pPr>
                <a:defRPr/>
              </a:pPr>
              <a:t>27</a:t>
            </a:fld>
            <a:endParaRPr lang="es-CO"/>
          </a:p>
        </p:txBody>
      </p:sp>
    </p:spTree>
    <p:extLst>
      <p:ext uri="{BB962C8B-B14F-4D97-AF65-F5344CB8AC3E}">
        <p14:creationId xmlns:p14="http://schemas.microsoft.com/office/powerpoint/2010/main" val="4247524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2" name="1 Rectángulo"/>
          <p:cNvSpPr/>
          <p:nvPr/>
        </p:nvSpPr>
        <p:spPr>
          <a:xfrm>
            <a:off x="1785917" y="928670"/>
            <a:ext cx="5643603" cy="338554"/>
          </a:xfrm>
          <a:prstGeom prst="rect">
            <a:avLst/>
          </a:prstGeom>
        </p:spPr>
        <p:txBody>
          <a:bodyPr wrap="square">
            <a:spAutoFit/>
          </a:bodyPr>
          <a:lstStyle/>
          <a:p>
            <a:pPr lvl="1" algn="ctr" fontAlgn="base"/>
            <a:r>
              <a:rPr lang="es-CO" sz="1600" b="1" dirty="0" smtClean="0"/>
              <a:t>CAFAM - EDUCACIÓN FORMAL </a:t>
            </a:r>
          </a:p>
        </p:txBody>
      </p:sp>
      <p:pic>
        <p:nvPicPr>
          <p:cNvPr id="9" name="8 Imagen"/>
          <p:cNvPicPr/>
          <p:nvPr/>
        </p:nvPicPr>
        <p:blipFill>
          <a:blip r:embed="rId6" cstate="print"/>
          <a:srcRect/>
          <a:stretch>
            <a:fillRect/>
          </a:stretch>
        </p:blipFill>
        <p:spPr bwMode="auto">
          <a:xfrm>
            <a:off x="642910" y="1357298"/>
            <a:ext cx="7929618" cy="4929222"/>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pPr>
              <a:defRPr/>
            </a:pPr>
            <a:fld id="{FC42158E-D4C9-4075-9332-02A191B383FD}" type="slidenum">
              <a:rPr lang="es-CO" smtClean="0"/>
              <a:pPr>
                <a:defRPr/>
              </a:pPr>
              <a:t>28</a:t>
            </a:fld>
            <a:endParaRPr lang="es-CO"/>
          </a:p>
        </p:txBody>
      </p:sp>
    </p:spTree>
    <p:extLst>
      <p:ext uri="{BB962C8B-B14F-4D97-AF65-F5344CB8AC3E}">
        <p14:creationId xmlns:p14="http://schemas.microsoft.com/office/powerpoint/2010/main" val="4247524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285860"/>
            <a:ext cx="7858180" cy="4893647"/>
          </a:xfrm>
          <a:prstGeom prst="rect">
            <a:avLst/>
          </a:prstGeom>
        </p:spPr>
        <p:txBody>
          <a:bodyPr wrap="square">
            <a:spAutoFit/>
          </a:bodyPr>
          <a:lstStyle/>
          <a:p>
            <a:pPr lvl="0" algn="ctr"/>
            <a:r>
              <a:rPr lang="es-ES_tradnl" sz="2400" b="1" dirty="0" smtClean="0">
                <a:solidFill>
                  <a:schemeClr val="accent1">
                    <a:lumMod val="50000"/>
                  </a:schemeClr>
                </a:solidFill>
              </a:rPr>
              <a:t>OBSERVACIONES Y RECOMENDACIONES GENERALES DEL ESTUDIO</a:t>
            </a:r>
          </a:p>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2285992"/>
            <a:ext cx="7500990" cy="4339650"/>
          </a:xfrm>
          <a:prstGeom prst="rect">
            <a:avLst/>
          </a:prstGeom>
          <a:noFill/>
        </p:spPr>
        <p:txBody>
          <a:bodyPr wrap="square" rtlCol="0">
            <a:spAutoFit/>
          </a:bodyPr>
          <a:lstStyle/>
          <a:p>
            <a:pPr lvl="0" algn="just"/>
            <a:endParaRPr lang="es-MX" dirty="0" smtClean="0">
              <a:solidFill>
                <a:schemeClr val="accent1">
                  <a:lumMod val="50000"/>
                </a:schemeClr>
              </a:solidFill>
            </a:endParaRPr>
          </a:p>
          <a:p>
            <a:pPr lvl="0" algn="just"/>
            <a:r>
              <a:rPr lang="es-MX" sz="2000" dirty="0" smtClean="0">
                <a:solidFill>
                  <a:schemeClr val="accent1">
                    <a:lumMod val="50000"/>
                  </a:schemeClr>
                </a:solidFill>
              </a:rPr>
              <a:t>7. Los comparativos de mercado realizados por las cajas, son principalmente para analizar el valor de sus servicios frente a las demás cajas y, generalmente, no se comparan con el mercado externo.  Aunado a esto, se destacan los aspectos de calidad y pertinencia de los servicios que actualmente brindan las cajas de compensación en Colombia.</a:t>
            </a:r>
          </a:p>
          <a:p>
            <a:pPr algn="just"/>
            <a:r>
              <a:rPr lang="es-MX" sz="2000" dirty="0" smtClean="0">
                <a:solidFill>
                  <a:schemeClr val="accent1">
                    <a:lumMod val="50000"/>
                  </a:schemeClr>
                </a:solidFill>
              </a:rPr>
              <a:t> </a:t>
            </a:r>
          </a:p>
          <a:p>
            <a:pPr algn="just"/>
            <a:r>
              <a:rPr lang="es-MX" sz="2000" dirty="0" smtClean="0">
                <a:solidFill>
                  <a:schemeClr val="accent1">
                    <a:lumMod val="50000"/>
                  </a:schemeClr>
                </a:solidFill>
              </a:rPr>
              <a:t>Se recomienda entonces que la presentación de las tarifas, se acompañe con estudios de mercado externo, donde se puedan comparar con otros centros de educación, centros para formación empresarial, centros de recreación, hoteles, escuelas deportivas y demás servicios relacionados,  con  los servicios de las cajas.</a:t>
            </a:r>
          </a:p>
          <a:p>
            <a:endParaRPr lang="es-MX" dirty="0"/>
          </a:p>
        </p:txBody>
      </p:sp>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29</a:t>
            </a:fld>
            <a:endParaRPr lang="es-CO"/>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1285852" y="1357298"/>
            <a:ext cx="6500858" cy="3785652"/>
          </a:xfrm>
          <a:prstGeom prst="rect">
            <a:avLst/>
          </a:prstGeom>
        </p:spPr>
        <p:txBody>
          <a:bodyPr wrap="square">
            <a:spAutoFit/>
          </a:bodyPr>
          <a:lstStyle/>
          <a:p>
            <a:pPr algn="ctr"/>
            <a:r>
              <a:rPr lang="es-CO" sz="2400" b="1" dirty="0" smtClean="0">
                <a:solidFill>
                  <a:schemeClr val="accent1">
                    <a:lumMod val="50000"/>
                  </a:schemeClr>
                </a:solidFill>
              </a:rPr>
              <a:t>OBJETIVO</a:t>
            </a:r>
          </a:p>
          <a:p>
            <a:pPr algn="just"/>
            <a:r>
              <a:rPr lang="es-MX" sz="2400" dirty="0" smtClean="0">
                <a:solidFill>
                  <a:schemeClr val="accent1">
                    <a:lumMod val="50000"/>
                  </a:schemeClr>
                </a:solidFill>
              </a:rPr>
              <a:t>Realizar un estudio técnico a través del análisis de las tarifas diferenciales, a 12 Cajas de Compensación Familiar a nivel Nacional de la vigencia 2011, Con el fin de garantizar el acceso de los trabajadores afiliados al subsidio familiar, no afiliados y de la población general, con el fin de garantizar el cumplimiento de las funciones de Inspección Vigilancia y Control de la Superintendencia del Subsidio Familiar.</a:t>
            </a:r>
            <a:endParaRPr lang="es-MX" sz="2400" dirty="0">
              <a:solidFill>
                <a:schemeClr val="accent1">
                  <a:lumMod val="50000"/>
                </a:schemeClr>
              </a:solidFill>
            </a:endParaRPr>
          </a:p>
        </p:txBody>
      </p:sp>
      <p:sp>
        <p:nvSpPr>
          <p:cNvPr id="9" name="8 Marcador de número de diapositiva"/>
          <p:cNvSpPr>
            <a:spLocks noGrp="1"/>
          </p:cNvSpPr>
          <p:nvPr>
            <p:ph type="sldNum" sz="quarter" idx="12"/>
          </p:nvPr>
        </p:nvSpPr>
        <p:spPr/>
        <p:txBody>
          <a:bodyPr/>
          <a:lstStyle/>
          <a:p>
            <a:pPr>
              <a:defRPr/>
            </a:pPr>
            <a:fld id="{FC42158E-D4C9-4075-9332-02A191B383FD}" type="slidenum">
              <a:rPr lang="es-CO" smtClean="0"/>
              <a:pPr>
                <a:defRPr/>
              </a:pPr>
              <a:t>3</a:t>
            </a:fld>
            <a:endParaRPr lang="es-CO"/>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285860"/>
            <a:ext cx="7858180" cy="4154984"/>
          </a:xfrm>
          <a:prstGeom prst="rect">
            <a:avLst/>
          </a:prstGeom>
        </p:spPr>
        <p:txBody>
          <a:bodyPr wrap="square">
            <a:spAutoFit/>
          </a:bodyPr>
          <a:lstStyle/>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2285992"/>
            <a:ext cx="7500990" cy="646331"/>
          </a:xfrm>
          <a:prstGeom prst="rect">
            <a:avLst/>
          </a:prstGeom>
          <a:noFill/>
        </p:spPr>
        <p:txBody>
          <a:bodyPr wrap="square" rtlCol="0">
            <a:spAutoFit/>
          </a:bodyPr>
          <a:lstStyle/>
          <a:p>
            <a:pPr lvl="0" algn="just"/>
            <a:endParaRPr lang="es-MX" dirty="0" smtClean="0">
              <a:solidFill>
                <a:schemeClr val="accent1">
                  <a:lumMod val="50000"/>
                </a:schemeClr>
              </a:solidFill>
            </a:endParaRPr>
          </a:p>
          <a:p>
            <a:endParaRPr lang="es-MX" dirty="0"/>
          </a:p>
        </p:txBody>
      </p:sp>
      <p:pic>
        <p:nvPicPr>
          <p:cNvPr id="10" name="9 Imagen"/>
          <p:cNvPicPr/>
          <p:nvPr/>
        </p:nvPicPr>
        <p:blipFill>
          <a:blip r:embed="rId6" cstate="print"/>
          <a:srcRect l="12491" r="13326"/>
          <a:stretch>
            <a:fillRect/>
          </a:stretch>
        </p:blipFill>
        <p:spPr bwMode="auto">
          <a:xfrm>
            <a:off x="285720" y="1142984"/>
            <a:ext cx="8496944" cy="5500726"/>
          </a:xfrm>
          <a:prstGeom prst="rect">
            <a:avLst/>
          </a:prstGeom>
          <a:noFill/>
          <a:ln w="3175">
            <a:solidFill>
              <a:schemeClr val="tx1"/>
            </a:solidFill>
            <a:miter lim="800000"/>
            <a:headEnd/>
            <a:tailEnd/>
          </a:ln>
        </p:spPr>
      </p:pic>
      <p:sp>
        <p:nvSpPr>
          <p:cNvPr id="11" name="10 Marcador de número de diapositiva"/>
          <p:cNvSpPr>
            <a:spLocks noGrp="1"/>
          </p:cNvSpPr>
          <p:nvPr>
            <p:ph type="sldNum" sz="quarter" idx="12"/>
          </p:nvPr>
        </p:nvSpPr>
        <p:spPr/>
        <p:txBody>
          <a:bodyPr/>
          <a:lstStyle/>
          <a:p>
            <a:pPr>
              <a:defRPr/>
            </a:pPr>
            <a:fld id="{FC42158E-D4C9-4075-9332-02A191B383FD}" type="slidenum">
              <a:rPr lang="es-CO" smtClean="0"/>
              <a:pPr>
                <a:defRPr/>
              </a:pPr>
              <a:t>30</a:t>
            </a:fld>
            <a:endParaRPr lang="es-CO"/>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285860"/>
            <a:ext cx="7858180" cy="4154984"/>
          </a:xfrm>
          <a:prstGeom prst="rect">
            <a:avLst/>
          </a:prstGeom>
        </p:spPr>
        <p:txBody>
          <a:bodyPr wrap="square">
            <a:spAutoFit/>
          </a:bodyPr>
          <a:lstStyle/>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2285992"/>
            <a:ext cx="7500990" cy="646331"/>
          </a:xfrm>
          <a:prstGeom prst="rect">
            <a:avLst/>
          </a:prstGeom>
          <a:noFill/>
        </p:spPr>
        <p:txBody>
          <a:bodyPr wrap="square" rtlCol="0">
            <a:spAutoFit/>
          </a:bodyPr>
          <a:lstStyle/>
          <a:p>
            <a:pPr lvl="0" algn="just"/>
            <a:endParaRPr lang="es-MX" dirty="0" smtClean="0">
              <a:solidFill>
                <a:schemeClr val="accent1">
                  <a:lumMod val="50000"/>
                </a:schemeClr>
              </a:solidFill>
            </a:endParaRPr>
          </a:p>
          <a:p>
            <a:endParaRPr lang="es-MX" dirty="0"/>
          </a:p>
        </p:txBody>
      </p:sp>
      <p:pic>
        <p:nvPicPr>
          <p:cNvPr id="11" name="10 Imagen"/>
          <p:cNvPicPr/>
          <p:nvPr/>
        </p:nvPicPr>
        <p:blipFill>
          <a:blip r:embed="rId6" cstate="print"/>
          <a:srcRect l="12431" r="12469"/>
          <a:stretch>
            <a:fillRect/>
          </a:stretch>
        </p:blipFill>
        <p:spPr bwMode="auto">
          <a:xfrm>
            <a:off x="214282" y="1357298"/>
            <a:ext cx="8568952" cy="4714908"/>
          </a:xfrm>
          <a:prstGeom prst="rect">
            <a:avLst/>
          </a:prstGeom>
          <a:noFill/>
          <a:ln w="3175">
            <a:solidFill>
              <a:schemeClr val="tx1"/>
            </a:solidFill>
            <a:miter lim="800000"/>
            <a:headEnd/>
            <a:tailEnd/>
          </a:ln>
        </p:spPr>
      </p:pic>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31</a:t>
            </a:fld>
            <a:endParaRPr lang="es-CO"/>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285860"/>
            <a:ext cx="7858180" cy="4154984"/>
          </a:xfrm>
          <a:prstGeom prst="rect">
            <a:avLst/>
          </a:prstGeom>
        </p:spPr>
        <p:txBody>
          <a:bodyPr wrap="square">
            <a:spAutoFit/>
          </a:bodyPr>
          <a:lstStyle/>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2285992"/>
            <a:ext cx="7500990" cy="646331"/>
          </a:xfrm>
          <a:prstGeom prst="rect">
            <a:avLst/>
          </a:prstGeom>
          <a:noFill/>
        </p:spPr>
        <p:txBody>
          <a:bodyPr wrap="square" rtlCol="0">
            <a:spAutoFit/>
          </a:bodyPr>
          <a:lstStyle/>
          <a:p>
            <a:pPr lvl="0" algn="just"/>
            <a:endParaRPr lang="es-MX" dirty="0" smtClean="0">
              <a:solidFill>
                <a:schemeClr val="accent1">
                  <a:lumMod val="50000"/>
                </a:schemeClr>
              </a:solidFill>
            </a:endParaRPr>
          </a:p>
          <a:p>
            <a:endParaRPr lang="es-MX" dirty="0"/>
          </a:p>
        </p:txBody>
      </p:sp>
      <p:graphicFrame>
        <p:nvGraphicFramePr>
          <p:cNvPr id="11" name="10 Gráfico"/>
          <p:cNvGraphicFramePr/>
          <p:nvPr/>
        </p:nvGraphicFramePr>
        <p:xfrm>
          <a:off x="1285852" y="1785926"/>
          <a:ext cx="6500858" cy="3643338"/>
        </p:xfrm>
        <a:graphic>
          <a:graphicData uri="http://schemas.openxmlformats.org/drawingml/2006/chart">
            <c:chart xmlns:c="http://schemas.openxmlformats.org/drawingml/2006/chart" xmlns:r="http://schemas.openxmlformats.org/officeDocument/2006/relationships" r:id="rId6"/>
          </a:graphicData>
        </a:graphic>
      </p:graphicFrame>
      <p:sp>
        <p:nvSpPr>
          <p:cNvPr id="61441" name="Rectangle 1"/>
          <p:cNvSpPr>
            <a:spLocks noChangeArrowheads="1"/>
          </p:cNvSpPr>
          <p:nvPr/>
        </p:nvSpPr>
        <p:spPr bwMode="auto">
          <a:xfrm>
            <a:off x="1714480" y="923329"/>
            <a:ext cx="557216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Tarifas Rack TA</a:t>
            </a:r>
            <a:endParaRPr kumimoji="0" lang="es-MX"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Acomodación doble tipo Estándar*/ noche</a:t>
            </a:r>
            <a:endParaRPr kumimoji="0" lang="es-ES" sz="1800" b="0" i="0" u="none" strike="noStrike" cap="none" normalizeH="0" baseline="0" dirty="0" smtClean="0">
              <a:ln>
                <a:noFill/>
              </a:ln>
              <a:solidFill>
                <a:schemeClr val="tx1"/>
              </a:solidFill>
              <a:effectLst/>
              <a:latin typeface="Arial" pitchFamily="34" charset="0"/>
            </a:endParaRPr>
          </a:p>
        </p:txBody>
      </p:sp>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32</a:t>
            </a:fld>
            <a:endParaRPr lang="es-CO"/>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285860"/>
            <a:ext cx="7858180" cy="4154984"/>
          </a:xfrm>
          <a:prstGeom prst="rect">
            <a:avLst/>
          </a:prstGeom>
        </p:spPr>
        <p:txBody>
          <a:bodyPr wrap="square">
            <a:spAutoFit/>
          </a:bodyPr>
          <a:lstStyle/>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2285992"/>
            <a:ext cx="7500990" cy="646331"/>
          </a:xfrm>
          <a:prstGeom prst="rect">
            <a:avLst/>
          </a:prstGeom>
          <a:noFill/>
        </p:spPr>
        <p:txBody>
          <a:bodyPr wrap="square" rtlCol="0">
            <a:spAutoFit/>
          </a:bodyPr>
          <a:lstStyle/>
          <a:p>
            <a:pPr lvl="0" algn="just"/>
            <a:endParaRPr lang="es-MX" dirty="0" smtClean="0">
              <a:solidFill>
                <a:schemeClr val="accent1">
                  <a:lumMod val="50000"/>
                </a:schemeClr>
              </a:solidFill>
            </a:endParaRPr>
          </a:p>
          <a:p>
            <a:endParaRPr lang="es-MX" dirty="0"/>
          </a:p>
        </p:txBody>
      </p:sp>
      <p:pic>
        <p:nvPicPr>
          <p:cNvPr id="11" name="10 Imagen"/>
          <p:cNvPicPr/>
          <p:nvPr/>
        </p:nvPicPr>
        <p:blipFill>
          <a:blip r:embed="rId6" cstate="print"/>
          <a:srcRect/>
          <a:stretch>
            <a:fillRect/>
          </a:stretch>
        </p:blipFill>
        <p:spPr bwMode="auto">
          <a:xfrm>
            <a:off x="500034" y="1071546"/>
            <a:ext cx="8001056" cy="5072098"/>
          </a:xfrm>
          <a:prstGeom prst="rect">
            <a:avLst/>
          </a:prstGeom>
          <a:noFill/>
          <a:ln w="9525">
            <a:noFill/>
            <a:miter lim="800000"/>
            <a:headEnd/>
            <a:tailEnd/>
          </a:ln>
        </p:spPr>
      </p:pic>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33</a:t>
            </a:fld>
            <a:endParaRPr lang="es-CO"/>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285860"/>
            <a:ext cx="7858180" cy="4893647"/>
          </a:xfrm>
          <a:prstGeom prst="rect">
            <a:avLst/>
          </a:prstGeom>
        </p:spPr>
        <p:txBody>
          <a:bodyPr wrap="square">
            <a:spAutoFit/>
          </a:bodyPr>
          <a:lstStyle/>
          <a:p>
            <a:pPr lvl="0" algn="ctr"/>
            <a:r>
              <a:rPr lang="es-ES_tradnl" sz="2400" b="1" dirty="0" smtClean="0">
                <a:solidFill>
                  <a:schemeClr val="accent1">
                    <a:lumMod val="50000"/>
                  </a:schemeClr>
                </a:solidFill>
              </a:rPr>
              <a:t>OBSERVACIONES Y RECOMENDACIONES GENERALES DEL ESTUDIO</a:t>
            </a:r>
          </a:p>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2285992"/>
            <a:ext cx="7500990" cy="4647426"/>
          </a:xfrm>
          <a:prstGeom prst="rect">
            <a:avLst/>
          </a:prstGeom>
          <a:noFill/>
        </p:spPr>
        <p:txBody>
          <a:bodyPr wrap="square" rtlCol="0">
            <a:spAutoFit/>
          </a:bodyPr>
          <a:lstStyle/>
          <a:p>
            <a:pPr lvl="0" algn="just"/>
            <a:endParaRPr lang="es-MX" dirty="0" smtClean="0">
              <a:solidFill>
                <a:schemeClr val="accent1">
                  <a:lumMod val="50000"/>
                </a:schemeClr>
              </a:solidFill>
            </a:endParaRPr>
          </a:p>
          <a:p>
            <a:pPr lvl="0" algn="just"/>
            <a:r>
              <a:rPr lang="es-MX" sz="2000" dirty="0" smtClean="0">
                <a:solidFill>
                  <a:schemeClr val="accent1">
                    <a:lumMod val="50000"/>
                  </a:schemeClr>
                </a:solidFill>
              </a:rPr>
              <a:t>8. El análisis de la cobertura de los servicios reflejó que todas las Cajas no reportan la información con el detalle requerido para evaluar el total de los servicios y programas utilizados por cada una de las categorías afiliadas, así como de no afiliados, empresas o convenios; con el objetivo de analizar la participación de cada categoría con el detalle de todos los servicios y programas que enmarcan la capacidad de las Cajas. </a:t>
            </a:r>
          </a:p>
          <a:p>
            <a:pPr algn="just"/>
            <a:r>
              <a:rPr lang="es-MX" sz="2000" dirty="0" smtClean="0">
                <a:solidFill>
                  <a:schemeClr val="accent1">
                    <a:lumMod val="50000"/>
                  </a:schemeClr>
                </a:solidFill>
              </a:rPr>
              <a:t> </a:t>
            </a:r>
          </a:p>
          <a:p>
            <a:pPr algn="just"/>
            <a:r>
              <a:rPr lang="es-MX" sz="2000" dirty="0" smtClean="0">
                <a:solidFill>
                  <a:schemeClr val="accent1">
                    <a:lumMod val="50000"/>
                  </a:schemeClr>
                </a:solidFill>
              </a:rPr>
              <a:t>Por lo tanto, se recomienda que las Cajas reporten al máximo detalle la cobertura de los servicios, así como la capacidad máxima de prestación de servicio por cada una de las áreas objeto de estudio, con análisis de demandas y mercadeos para afiliados y no afiliados. </a:t>
            </a:r>
          </a:p>
          <a:p>
            <a:endParaRPr lang="es-MX" dirty="0"/>
          </a:p>
        </p:txBody>
      </p:sp>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34</a:t>
            </a:fld>
            <a:endParaRPr lang="es-CO"/>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285860"/>
            <a:ext cx="7858180" cy="4893647"/>
          </a:xfrm>
          <a:prstGeom prst="rect">
            <a:avLst/>
          </a:prstGeom>
        </p:spPr>
        <p:txBody>
          <a:bodyPr wrap="square">
            <a:spAutoFit/>
          </a:bodyPr>
          <a:lstStyle/>
          <a:p>
            <a:pPr lvl="0" algn="ctr"/>
            <a:r>
              <a:rPr lang="es-ES_tradnl" sz="2400" b="1" dirty="0" smtClean="0">
                <a:solidFill>
                  <a:schemeClr val="accent1">
                    <a:lumMod val="50000"/>
                  </a:schemeClr>
                </a:solidFill>
              </a:rPr>
              <a:t>OBSERVACIONES Y RECOMENDACIONES GENERALES DEL ESTUDIO</a:t>
            </a:r>
          </a:p>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1844824"/>
            <a:ext cx="7500990" cy="6801862"/>
          </a:xfrm>
          <a:prstGeom prst="rect">
            <a:avLst/>
          </a:prstGeom>
          <a:noFill/>
        </p:spPr>
        <p:txBody>
          <a:bodyPr wrap="square" rtlCol="0">
            <a:spAutoFit/>
          </a:bodyPr>
          <a:lstStyle/>
          <a:p>
            <a:pPr lvl="0" algn="just"/>
            <a:endParaRPr lang="es-MX" dirty="0" smtClean="0">
              <a:solidFill>
                <a:schemeClr val="accent1">
                  <a:lumMod val="50000"/>
                </a:schemeClr>
              </a:solidFill>
            </a:endParaRPr>
          </a:p>
          <a:p>
            <a:pPr algn="just"/>
            <a:r>
              <a:rPr lang="es-ES_tradnl" sz="2000" dirty="0" smtClean="0">
                <a:solidFill>
                  <a:schemeClr val="accent1">
                    <a:lumMod val="50000"/>
                  </a:schemeClr>
                </a:solidFill>
              </a:rPr>
              <a:t>Igualmente se recomienda que los estudios técnicos de costos, que soporten el valor de los servicios ofertados, incluyan análisis de utilización del servicio, donde se revise la asignación de cupos a la categoría “D”, una vez se hayan agotado las solicitudes de las categorías A, B y C.</a:t>
            </a:r>
          </a:p>
          <a:p>
            <a:pPr algn="just"/>
            <a:endParaRPr lang="es-ES_tradnl" sz="2000" dirty="0" smtClean="0">
              <a:solidFill>
                <a:schemeClr val="accent1">
                  <a:lumMod val="50000"/>
                </a:schemeClr>
              </a:solidFill>
            </a:endParaRPr>
          </a:p>
          <a:p>
            <a:pPr algn="just"/>
            <a:r>
              <a:rPr lang="es-ES_tradnl" sz="2000" dirty="0" smtClean="0">
                <a:solidFill>
                  <a:schemeClr val="accent1">
                    <a:lumMod val="50000"/>
                  </a:schemeClr>
                </a:solidFill>
              </a:rPr>
              <a:t>Teniendo en cuenta el monto de los servicios y la ausencia de estudios de costos que soporten específicamente el valor de las tarifas establecidas, en especial para las categorías A y B; así como el hecho que las tarifas de por sí, son bastante elevadas para que una familia de Categoría A, que con un salario mínimo de ingresos pueda acceder a este servicio, se hace necesario revisar el monto de los subsidios y de los costos para brindar mayor acceso a las categorías A y B.</a:t>
            </a:r>
            <a:endParaRPr lang="es-ES" sz="2000" dirty="0" smtClean="0">
              <a:solidFill>
                <a:schemeClr val="accent1">
                  <a:lumMod val="50000"/>
                </a:schemeClr>
              </a:solidFill>
            </a:endParaRPr>
          </a:p>
          <a:p>
            <a:pPr algn="just"/>
            <a:endParaRPr lang="es-ES_tradnl" sz="2000" dirty="0" smtClean="0"/>
          </a:p>
          <a:p>
            <a:pPr algn="just"/>
            <a:endParaRPr lang="es-ES_tradnl" sz="2000" dirty="0" smtClean="0"/>
          </a:p>
          <a:p>
            <a:pPr algn="just"/>
            <a:endParaRPr lang="es-ES" sz="2000" dirty="0" smtClean="0"/>
          </a:p>
          <a:p>
            <a:pPr lvl="0" algn="just"/>
            <a:r>
              <a:rPr lang="es-MX" sz="2000" dirty="0" smtClean="0">
                <a:solidFill>
                  <a:schemeClr val="accent1">
                    <a:lumMod val="50000"/>
                  </a:schemeClr>
                </a:solidFill>
              </a:rPr>
              <a:t>  </a:t>
            </a:r>
          </a:p>
          <a:p>
            <a:pPr algn="just"/>
            <a:r>
              <a:rPr lang="es-MX" sz="2000" dirty="0" smtClean="0">
                <a:solidFill>
                  <a:schemeClr val="accent1">
                    <a:lumMod val="50000"/>
                  </a:schemeClr>
                </a:solidFill>
              </a:rPr>
              <a:t> </a:t>
            </a:r>
          </a:p>
          <a:p>
            <a:pPr algn="just"/>
            <a:endParaRPr lang="es-MX" sz="2000" dirty="0" smtClean="0">
              <a:solidFill>
                <a:schemeClr val="accent1">
                  <a:lumMod val="50000"/>
                </a:schemeClr>
              </a:solidFill>
            </a:endParaRPr>
          </a:p>
          <a:p>
            <a:endParaRPr lang="es-MX" dirty="0"/>
          </a:p>
        </p:txBody>
      </p:sp>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35</a:t>
            </a:fld>
            <a:endParaRPr lang="es-CO"/>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285860"/>
            <a:ext cx="7858180" cy="4154984"/>
          </a:xfrm>
          <a:prstGeom prst="rect">
            <a:avLst/>
          </a:prstGeom>
        </p:spPr>
        <p:txBody>
          <a:bodyPr wrap="square">
            <a:spAutoFit/>
          </a:bodyPr>
          <a:lstStyle/>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1844824"/>
            <a:ext cx="7500990" cy="2492990"/>
          </a:xfrm>
          <a:prstGeom prst="rect">
            <a:avLst/>
          </a:prstGeom>
          <a:noFill/>
        </p:spPr>
        <p:txBody>
          <a:bodyPr wrap="square" rtlCol="0">
            <a:spAutoFit/>
          </a:bodyPr>
          <a:lstStyle/>
          <a:p>
            <a:pPr lvl="0" algn="just"/>
            <a:endParaRPr lang="es-MX" dirty="0" smtClean="0">
              <a:solidFill>
                <a:schemeClr val="accent1">
                  <a:lumMod val="50000"/>
                </a:schemeClr>
              </a:solidFill>
            </a:endParaRPr>
          </a:p>
          <a:p>
            <a:pPr algn="just"/>
            <a:endParaRPr lang="es-ES_tradnl" sz="2000" dirty="0" smtClean="0"/>
          </a:p>
          <a:p>
            <a:pPr algn="just"/>
            <a:endParaRPr lang="es-ES_tradnl" sz="2000" dirty="0" smtClean="0"/>
          </a:p>
          <a:p>
            <a:pPr algn="just"/>
            <a:endParaRPr lang="es-ES" sz="2000" dirty="0" smtClean="0"/>
          </a:p>
          <a:p>
            <a:pPr lvl="0" algn="just"/>
            <a:r>
              <a:rPr lang="es-MX" sz="2000" dirty="0" smtClean="0">
                <a:solidFill>
                  <a:schemeClr val="accent1">
                    <a:lumMod val="50000"/>
                  </a:schemeClr>
                </a:solidFill>
              </a:rPr>
              <a:t>  </a:t>
            </a:r>
          </a:p>
          <a:p>
            <a:pPr algn="just"/>
            <a:r>
              <a:rPr lang="es-MX" sz="2000" dirty="0" smtClean="0">
                <a:solidFill>
                  <a:schemeClr val="accent1">
                    <a:lumMod val="50000"/>
                  </a:schemeClr>
                </a:solidFill>
              </a:rPr>
              <a:t> </a:t>
            </a:r>
          </a:p>
          <a:p>
            <a:pPr algn="just"/>
            <a:endParaRPr lang="es-MX" sz="2000" dirty="0" smtClean="0">
              <a:solidFill>
                <a:schemeClr val="accent1">
                  <a:lumMod val="50000"/>
                </a:schemeClr>
              </a:solidFill>
            </a:endParaRPr>
          </a:p>
          <a:p>
            <a:endParaRPr lang="es-MX" dirty="0"/>
          </a:p>
        </p:txBody>
      </p:sp>
      <p:pic>
        <p:nvPicPr>
          <p:cNvPr id="10" name="9 Imagen"/>
          <p:cNvPicPr/>
          <p:nvPr/>
        </p:nvPicPr>
        <p:blipFill>
          <a:blip r:embed="rId6" cstate="print"/>
          <a:srcRect/>
          <a:stretch>
            <a:fillRect/>
          </a:stretch>
        </p:blipFill>
        <p:spPr bwMode="auto">
          <a:xfrm>
            <a:off x="500034" y="1000108"/>
            <a:ext cx="8136904" cy="2071702"/>
          </a:xfrm>
          <a:prstGeom prst="rect">
            <a:avLst/>
          </a:prstGeom>
          <a:noFill/>
          <a:ln w="9525">
            <a:noFill/>
            <a:miter lim="800000"/>
            <a:headEnd/>
            <a:tailEnd/>
          </a:ln>
        </p:spPr>
      </p:pic>
      <p:graphicFrame>
        <p:nvGraphicFramePr>
          <p:cNvPr id="11" name="12 Gráfico"/>
          <p:cNvGraphicFramePr/>
          <p:nvPr>
            <p:extLst>
              <p:ext uri="{D42A27DB-BD31-4B8C-83A1-F6EECF244321}">
                <p14:modId xmlns:p14="http://schemas.microsoft.com/office/powerpoint/2010/main" val="1864307448"/>
              </p:ext>
            </p:extLst>
          </p:nvPr>
        </p:nvGraphicFramePr>
        <p:xfrm>
          <a:off x="1571604" y="3357562"/>
          <a:ext cx="6048671" cy="2779762"/>
        </p:xfrm>
        <a:graphic>
          <a:graphicData uri="http://schemas.openxmlformats.org/drawingml/2006/chart">
            <c:chart xmlns:c="http://schemas.openxmlformats.org/drawingml/2006/chart" xmlns:r="http://schemas.openxmlformats.org/officeDocument/2006/relationships" r:id="rId7"/>
          </a:graphicData>
        </a:graphic>
      </p:graphicFrame>
      <p:sp>
        <p:nvSpPr>
          <p:cNvPr id="12" name="11 Marcador de número de diapositiva"/>
          <p:cNvSpPr>
            <a:spLocks noGrp="1"/>
          </p:cNvSpPr>
          <p:nvPr>
            <p:ph type="sldNum" sz="quarter" idx="12"/>
          </p:nvPr>
        </p:nvSpPr>
        <p:spPr/>
        <p:txBody>
          <a:bodyPr/>
          <a:lstStyle/>
          <a:p>
            <a:pPr>
              <a:defRPr/>
            </a:pPr>
            <a:fld id="{FC42158E-D4C9-4075-9332-02A191B383FD}" type="slidenum">
              <a:rPr lang="es-CO" smtClean="0"/>
              <a:pPr>
                <a:defRPr/>
              </a:pPr>
              <a:t>36</a:t>
            </a:fld>
            <a:endParaRPr lang="es-CO"/>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285860"/>
            <a:ext cx="7858180" cy="4893647"/>
          </a:xfrm>
          <a:prstGeom prst="rect">
            <a:avLst/>
          </a:prstGeom>
        </p:spPr>
        <p:txBody>
          <a:bodyPr wrap="square">
            <a:spAutoFit/>
          </a:bodyPr>
          <a:lstStyle/>
          <a:p>
            <a:pPr lvl="0" algn="ctr"/>
            <a:r>
              <a:rPr lang="es-ES_tradnl" sz="2400" b="1" dirty="0" smtClean="0">
                <a:solidFill>
                  <a:schemeClr val="accent1">
                    <a:lumMod val="50000"/>
                  </a:schemeClr>
                </a:solidFill>
              </a:rPr>
              <a:t>OBSERVACIONES Y RECOMENDACIONES GENERALES DEL ESTUDIO</a:t>
            </a:r>
          </a:p>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1844824"/>
            <a:ext cx="7500990" cy="5878532"/>
          </a:xfrm>
          <a:prstGeom prst="rect">
            <a:avLst/>
          </a:prstGeom>
          <a:noFill/>
        </p:spPr>
        <p:txBody>
          <a:bodyPr wrap="square" rtlCol="0">
            <a:spAutoFit/>
          </a:bodyPr>
          <a:lstStyle/>
          <a:p>
            <a:pPr lvl="0" algn="just"/>
            <a:endParaRPr lang="es-MX" dirty="0" smtClean="0">
              <a:solidFill>
                <a:schemeClr val="accent1">
                  <a:lumMod val="50000"/>
                </a:schemeClr>
              </a:solidFill>
            </a:endParaRPr>
          </a:p>
          <a:p>
            <a:pPr algn="just"/>
            <a:r>
              <a:rPr lang="es-ES_tradnl" sz="2000" dirty="0" smtClean="0">
                <a:solidFill>
                  <a:schemeClr val="accent1">
                    <a:lumMod val="50000"/>
                  </a:schemeClr>
                </a:solidFill>
              </a:rPr>
              <a:t>9. El análisis de tarifas y coberturas refleja para los servicios estudiados, que las tarifas más bajas, aseguran el acceso a las categorías A y B, en tanto que algunos servicios registran tarifas bastante elevadas, que generan accesos principalmente a las categorías C y D.</a:t>
            </a:r>
          </a:p>
          <a:p>
            <a:pPr algn="just"/>
            <a:endParaRPr lang="es-ES_tradnl" sz="2000" dirty="0" smtClean="0">
              <a:solidFill>
                <a:schemeClr val="accent1">
                  <a:lumMod val="50000"/>
                </a:schemeClr>
              </a:solidFill>
            </a:endParaRPr>
          </a:p>
          <a:p>
            <a:pPr algn="just"/>
            <a:r>
              <a:rPr lang="es-ES_tradnl" sz="2000" dirty="0" smtClean="0">
                <a:solidFill>
                  <a:schemeClr val="accent1">
                    <a:lumMod val="50000"/>
                  </a:schemeClr>
                </a:solidFill>
              </a:rPr>
              <a:t>Por lo tanto, se recomienda que las tarifas y nuevos servicios de las cajas, se establezcan con un enfoque de servicio y subsidio hacia las categorías subsidiadas, evitando así, que los servicios brindados con alta calidad por las cajas, sean utilizados efectivamente por usuarios no afiliados o empresas. </a:t>
            </a:r>
            <a:endParaRPr lang="es-ES" sz="2000" dirty="0" smtClean="0">
              <a:solidFill>
                <a:schemeClr val="accent1">
                  <a:lumMod val="50000"/>
                </a:schemeClr>
              </a:solidFill>
            </a:endParaRPr>
          </a:p>
          <a:p>
            <a:pPr algn="just"/>
            <a:endParaRPr lang="es-ES_tradnl" sz="2000" dirty="0" smtClean="0"/>
          </a:p>
          <a:p>
            <a:pPr algn="just"/>
            <a:endParaRPr lang="es-ES_tradnl" sz="2000" dirty="0" smtClean="0"/>
          </a:p>
          <a:p>
            <a:pPr algn="just"/>
            <a:endParaRPr lang="es-ES" sz="2000" dirty="0" smtClean="0"/>
          </a:p>
          <a:p>
            <a:pPr lvl="0" algn="just"/>
            <a:r>
              <a:rPr lang="es-MX" sz="2000" dirty="0" smtClean="0">
                <a:solidFill>
                  <a:schemeClr val="accent1">
                    <a:lumMod val="50000"/>
                  </a:schemeClr>
                </a:solidFill>
              </a:rPr>
              <a:t>  </a:t>
            </a:r>
          </a:p>
          <a:p>
            <a:pPr algn="just"/>
            <a:r>
              <a:rPr lang="es-MX" sz="2000" dirty="0" smtClean="0">
                <a:solidFill>
                  <a:schemeClr val="accent1">
                    <a:lumMod val="50000"/>
                  </a:schemeClr>
                </a:solidFill>
              </a:rPr>
              <a:t> </a:t>
            </a:r>
          </a:p>
          <a:p>
            <a:pPr algn="just"/>
            <a:endParaRPr lang="es-MX" sz="2000" dirty="0" smtClean="0">
              <a:solidFill>
                <a:schemeClr val="accent1">
                  <a:lumMod val="50000"/>
                </a:schemeClr>
              </a:solidFill>
            </a:endParaRPr>
          </a:p>
          <a:p>
            <a:endParaRPr lang="es-MX" dirty="0"/>
          </a:p>
        </p:txBody>
      </p:sp>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37</a:t>
            </a:fld>
            <a:endParaRPr lang="es-CO"/>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9" name="8 Rectángulo"/>
          <p:cNvSpPr/>
          <p:nvPr/>
        </p:nvSpPr>
        <p:spPr>
          <a:xfrm>
            <a:off x="642910" y="950087"/>
            <a:ext cx="8105554" cy="923330"/>
          </a:xfrm>
          <a:prstGeom prst="rect">
            <a:avLst/>
          </a:prstGeom>
        </p:spPr>
        <p:txBody>
          <a:bodyPr wrap="square">
            <a:spAutoFit/>
          </a:bodyPr>
          <a:lstStyle/>
          <a:p>
            <a:r>
              <a:rPr lang="es-CO" b="1" dirty="0" err="1" smtClean="0">
                <a:solidFill>
                  <a:schemeClr val="accent1">
                    <a:lumMod val="75000"/>
                  </a:schemeClr>
                </a:solidFill>
              </a:rPr>
              <a:t>Comfandi</a:t>
            </a:r>
            <a:r>
              <a:rPr lang="es-CO" b="1" dirty="0" smtClean="0">
                <a:solidFill>
                  <a:schemeClr val="accent1">
                    <a:lumMod val="75000"/>
                  </a:schemeClr>
                </a:solidFill>
              </a:rPr>
              <a:t>.  A</a:t>
            </a:r>
            <a:r>
              <a:rPr lang="es-CO" dirty="0" smtClean="0">
                <a:solidFill>
                  <a:schemeClr val="accent1">
                    <a:lumMod val="75000"/>
                  </a:schemeClr>
                </a:solidFill>
              </a:rPr>
              <a:t> </a:t>
            </a:r>
            <a:r>
              <a:rPr lang="es-CO" dirty="0">
                <a:solidFill>
                  <a:schemeClr val="accent1">
                    <a:lumMod val="75000"/>
                  </a:schemeClr>
                </a:solidFill>
              </a:rPr>
              <a:t>continuación presentamos el total de usuarios por categoría en todos los centros educativos, cuya mayor cobertura es la categoría A con un 38%, seguida de la categoría D con un 36%:</a:t>
            </a:r>
          </a:p>
        </p:txBody>
      </p:sp>
      <p:graphicFrame>
        <p:nvGraphicFramePr>
          <p:cNvPr id="11" name="10 Gráfico"/>
          <p:cNvGraphicFramePr/>
          <p:nvPr>
            <p:extLst>
              <p:ext uri="{D42A27DB-BD31-4B8C-83A1-F6EECF244321}">
                <p14:modId xmlns:p14="http://schemas.microsoft.com/office/powerpoint/2010/main" val="664847534"/>
              </p:ext>
            </p:extLst>
          </p:nvPr>
        </p:nvGraphicFramePr>
        <p:xfrm>
          <a:off x="642910" y="2071678"/>
          <a:ext cx="3714776" cy="27146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3421814356"/>
              </p:ext>
            </p:extLst>
          </p:nvPr>
        </p:nvGraphicFramePr>
        <p:xfrm>
          <a:off x="4857752" y="2000240"/>
          <a:ext cx="3369543" cy="2928959"/>
        </p:xfrm>
        <a:graphic>
          <a:graphicData uri="http://schemas.openxmlformats.org/drawingml/2006/table">
            <a:tbl>
              <a:tblPr firstRow="1" firstCol="1" bandRow="1">
                <a:tableStyleId>{5C22544A-7EE6-4342-B048-85BDC9FD1C3A}</a:tableStyleId>
              </a:tblPr>
              <a:tblGrid>
                <a:gridCol w="1360489"/>
                <a:gridCol w="1004527"/>
                <a:gridCol w="1004527"/>
              </a:tblGrid>
              <a:tr h="970851">
                <a:tc>
                  <a:txBody>
                    <a:bodyPr/>
                    <a:lstStyle/>
                    <a:p>
                      <a:pPr algn="ctr">
                        <a:lnSpc>
                          <a:spcPts val="1200"/>
                        </a:lnSpc>
                        <a:spcBef>
                          <a:spcPts val="300"/>
                        </a:spcBef>
                        <a:spcAft>
                          <a:spcPts val="0"/>
                        </a:spcAft>
                      </a:pPr>
                      <a:r>
                        <a:rPr lang="es-CO" sz="800" dirty="0">
                          <a:effectLst/>
                        </a:rPr>
                        <a:t>CATEGORIA</a:t>
                      </a:r>
                      <a:endParaRPr lang="es-CO" sz="1200" dirty="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dirty="0">
                          <a:effectLst/>
                        </a:rPr>
                        <a:t>TOTAL</a:t>
                      </a:r>
                      <a:endParaRPr lang="es-CO" sz="1200" dirty="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a:effectLst/>
                        </a:rPr>
                        <a:t>%</a:t>
                      </a:r>
                      <a:endParaRPr lang="es-CO" sz="1200">
                        <a:effectLst/>
                        <a:latin typeface="Arial"/>
                        <a:ea typeface="Calibri"/>
                        <a:cs typeface="Times New Roman"/>
                      </a:endParaRPr>
                    </a:p>
                  </a:txBody>
                  <a:tcPr marL="44450" marR="44450" marT="0" marB="0" anchor="ctr"/>
                </a:tc>
              </a:tr>
              <a:tr h="369928">
                <a:tc>
                  <a:txBody>
                    <a:bodyPr/>
                    <a:lstStyle/>
                    <a:p>
                      <a:pPr algn="ctr">
                        <a:lnSpc>
                          <a:spcPts val="1200"/>
                        </a:lnSpc>
                        <a:spcBef>
                          <a:spcPts val="300"/>
                        </a:spcBef>
                        <a:spcAft>
                          <a:spcPts val="0"/>
                        </a:spcAft>
                      </a:pPr>
                      <a:r>
                        <a:rPr lang="es-CO" sz="800">
                          <a:effectLst/>
                        </a:rPr>
                        <a:t>A</a:t>
                      </a:r>
                      <a:endParaRPr lang="es-CO" sz="120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a:effectLst/>
                        </a:rPr>
                        <a:t>518</a:t>
                      </a:r>
                      <a:endParaRPr lang="es-CO" sz="120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a:effectLst/>
                        </a:rPr>
                        <a:t>38%</a:t>
                      </a:r>
                      <a:endParaRPr lang="es-CO" sz="1200">
                        <a:effectLst/>
                        <a:latin typeface="Arial"/>
                        <a:ea typeface="Calibri"/>
                        <a:cs typeface="Times New Roman"/>
                      </a:endParaRPr>
                    </a:p>
                  </a:txBody>
                  <a:tcPr marL="44450" marR="44450" marT="0" marB="0" anchor="ctr"/>
                </a:tc>
              </a:tr>
              <a:tr h="369928">
                <a:tc>
                  <a:txBody>
                    <a:bodyPr/>
                    <a:lstStyle/>
                    <a:p>
                      <a:pPr algn="ctr">
                        <a:lnSpc>
                          <a:spcPts val="1200"/>
                        </a:lnSpc>
                        <a:spcBef>
                          <a:spcPts val="300"/>
                        </a:spcBef>
                        <a:spcAft>
                          <a:spcPts val="0"/>
                        </a:spcAft>
                      </a:pPr>
                      <a:r>
                        <a:rPr lang="es-CO" sz="800">
                          <a:effectLst/>
                        </a:rPr>
                        <a:t>B</a:t>
                      </a:r>
                      <a:endParaRPr lang="es-CO" sz="120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a:effectLst/>
                        </a:rPr>
                        <a:t>286</a:t>
                      </a:r>
                      <a:endParaRPr lang="es-CO" sz="120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a:effectLst/>
                        </a:rPr>
                        <a:t>21%</a:t>
                      </a:r>
                      <a:endParaRPr lang="es-CO" sz="1200">
                        <a:effectLst/>
                        <a:latin typeface="Arial"/>
                        <a:ea typeface="Calibri"/>
                        <a:cs typeface="Times New Roman"/>
                      </a:endParaRPr>
                    </a:p>
                  </a:txBody>
                  <a:tcPr marL="44450" marR="44450" marT="0" marB="0" anchor="ctr"/>
                </a:tc>
              </a:tr>
              <a:tr h="369928">
                <a:tc>
                  <a:txBody>
                    <a:bodyPr/>
                    <a:lstStyle/>
                    <a:p>
                      <a:pPr algn="ctr">
                        <a:lnSpc>
                          <a:spcPts val="1200"/>
                        </a:lnSpc>
                        <a:spcBef>
                          <a:spcPts val="300"/>
                        </a:spcBef>
                        <a:spcAft>
                          <a:spcPts val="0"/>
                        </a:spcAft>
                      </a:pPr>
                      <a:r>
                        <a:rPr lang="es-CO" sz="800">
                          <a:effectLst/>
                        </a:rPr>
                        <a:t>C</a:t>
                      </a:r>
                      <a:endParaRPr lang="es-CO" sz="120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a:effectLst/>
                        </a:rPr>
                        <a:t>58</a:t>
                      </a:r>
                      <a:endParaRPr lang="es-CO" sz="120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a:effectLst/>
                        </a:rPr>
                        <a:t>4%</a:t>
                      </a:r>
                      <a:endParaRPr lang="es-CO" sz="1200">
                        <a:effectLst/>
                        <a:latin typeface="Arial"/>
                        <a:ea typeface="Calibri"/>
                        <a:cs typeface="Times New Roman"/>
                      </a:endParaRPr>
                    </a:p>
                  </a:txBody>
                  <a:tcPr marL="44450" marR="44450" marT="0" marB="0" anchor="ctr"/>
                </a:tc>
              </a:tr>
              <a:tr h="369928">
                <a:tc>
                  <a:txBody>
                    <a:bodyPr/>
                    <a:lstStyle/>
                    <a:p>
                      <a:pPr algn="ctr">
                        <a:lnSpc>
                          <a:spcPts val="1200"/>
                        </a:lnSpc>
                        <a:spcBef>
                          <a:spcPts val="300"/>
                        </a:spcBef>
                        <a:spcAft>
                          <a:spcPts val="0"/>
                        </a:spcAft>
                      </a:pPr>
                      <a:r>
                        <a:rPr lang="es-CO" sz="800" dirty="0">
                          <a:effectLst/>
                        </a:rPr>
                        <a:t>D</a:t>
                      </a:r>
                      <a:endParaRPr lang="es-CO" sz="1200" dirty="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a:effectLst/>
                        </a:rPr>
                        <a:t>487</a:t>
                      </a:r>
                      <a:endParaRPr lang="es-CO" sz="120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a:effectLst/>
                        </a:rPr>
                        <a:t>36%</a:t>
                      </a:r>
                      <a:endParaRPr lang="es-CO" sz="1200">
                        <a:effectLst/>
                        <a:latin typeface="Arial"/>
                        <a:ea typeface="Calibri"/>
                        <a:cs typeface="Times New Roman"/>
                      </a:endParaRPr>
                    </a:p>
                  </a:txBody>
                  <a:tcPr marL="44450" marR="44450" marT="0" marB="0" anchor="ctr"/>
                </a:tc>
              </a:tr>
              <a:tr h="478396">
                <a:tc>
                  <a:txBody>
                    <a:bodyPr/>
                    <a:lstStyle/>
                    <a:p>
                      <a:pPr algn="ctr">
                        <a:lnSpc>
                          <a:spcPts val="1200"/>
                        </a:lnSpc>
                        <a:spcBef>
                          <a:spcPts val="300"/>
                        </a:spcBef>
                        <a:spcAft>
                          <a:spcPts val="0"/>
                        </a:spcAft>
                      </a:pPr>
                      <a:r>
                        <a:rPr lang="es-CO" sz="800">
                          <a:effectLst/>
                        </a:rPr>
                        <a:t>TOTAL</a:t>
                      </a:r>
                      <a:endParaRPr lang="es-CO" sz="120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a:effectLst/>
                        </a:rPr>
                        <a:t>1.349</a:t>
                      </a:r>
                      <a:endParaRPr lang="es-CO" sz="1200">
                        <a:effectLst/>
                        <a:latin typeface="Arial"/>
                        <a:ea typeface="Calibri"/>
                        <a:cs typeface="Times New Roman"/>
                      </a:endParaRPr>
                    </a:p>
                  </a:txBody>
                  <a:tcPr marL="44450" marR="44450" marT="0" marB="0" anchor="ctr"/>
                </a:tc>
                <a:tc>
                  <a:txBody>
                    <a:bodyPr/>
                    <a:lstStyle/>
                    <a:p>
                      <a:pPr>
                        <a:lnSpc>
                          <a:spcPct val="115000"/>
                        </a:lnSpc>
                      </a:pPr>
                      <a:endParaRPr lang="es-CO" sz="1100" dirty="0">
                        <a:effectLst/>
                        <a:latin typeface="Calibri"/>
                      </a:endParaRPr>
                    </a:p>
                  </a:txBody>
                  <a:tcPr marL="44450" marR="44450" marT="0" marB="0" anchor="ctr"/>
                </a:tc>
              </a:tr>
            </a:tbl>
          </a:graphicData>
        </a:graphic>
      </p:graphicFrame>
      <p:sp>
        <p:nvSpPr>
          <p:cNvPr id="12" name="11 Rectángulo"/>
          <p:cNvSpPr/>
          <p:nvPr/>
        </p:nvSpPr>
        <p:spPr>
          <a:xfrm>
            <a:off x="755576" y="5120024"/>
            <a:ext cx="7592190" cy="923330"/>
          </a:xfrm>
          <a:prstGeom prst="rect">
            <a:avLst/>
          </a:prstGeom>
        </p:spPr>
        <p:txBody>
          <a:bodyPr wrap="square">
            <a:spAutoFit/>
          </a:bodyPr>
          <a:lstStyle/>
          <a:p>
            <a:pPr algn="just"/>
            <a:r>
              <a:rPr lang="es-CO" dirty="0">
                <a:solidFill>
                  <a:schemeClr val="accent1">
                    <a:lumMod val="50000"/>
                  </a:schemeClr>
                </a:solidFill>
              </a:rPr>
              <a:t>Se encontró un alto grado de cobertura en la </a:t>
            </a:r>
            <a:r>
              <a:rPr lang="es-CO" dirty="0" smtClean="0">
                <a:solidFill>
                  <a:schemeClr val="accent1">
                    <a:lumMod val="50000"/>
                  </a:schemeClr>
                </a:solidFill>
              </a:rPr>
              <a:t>categoría </a:t>
            </a:r>
            <a:r>
              <a:rPr lang="es-CO" dirty="0">
                <a:solidFill>
                  <a:schemeClr val="accent1">
                    <a:lumMod val="50000"/>
                  </a:schemeClr>
                </a:solidFill>
              </a:rPr>
              <a:t>D en el Centro </a:t>
            </a:r>
            <a:r>
              <a:rPr lang="es-CO" dirty="0" smtClean="0">
                <a:solidFill>
                  <a:schemeClr val="accent1">
                    <a:lumMod val="50000"/>
                  </a:schemeClr>
                </a:solidFill>
              </a:rPr>
              <a:t>Educativo </a:t>
            </a:r>
            <a:r>
              <a:rPr lang="es-CO" dirty="0">
                <a:solidFill>
                  <a:schemeClr val="accent1">
                    <a:lumMod val="50000"/>
                  </a:schemeClr>
                </a:solidFill>
              </a:rPr>
              <a:t>Caja San Tejados en el nivel de secundaria, subsidiado en $36.515 para la tarifa del 2011. </a:t>
            </a:r>
          </a:p>
        </p:txBody>
      </p:sp>
      <p:sp>
        <p:nvSpPr>
          <p:cNvPr id="13" name="12 Marcador de número de diapositiva"/>
          <p:cNvSpPr>
            <a:spLocks noGrp="1"/>
          </p:cNvSpPr>
          <p:nvPr>
            <p:ph type="sldNum" sz="quarter" idx="12"/>
          </p:nvPr>
        </p:nvSpPr>
        <p:spPr/>
        <p:txBody>
          <a:bodyPr/>
          <a:lstStyle/>
          <a:p>
            <a:pPr>
              <a:defRPr/>
            </a:pPr>
            <a:fld id="{FC42158E-D4C9-4075-9332-02A191B383FD}" type="slidenum">
              <a:rPr lang="es-CO" smtClean="0"/>
              <a:pPr>
                <a:defRPr/>
              </a:pPr>
              <a:t>38</a:t>
            </a:fld>
            <a:endParaRPr lang="es-CO"/>
          </a:p>
        </p:txBody>
      </p:sp>
    </p:spTree>
    <p:extLst>
      <p:ext uri="{BB962C8B-B14F-4D97-AF65-F5344CB8AC3E}">
        <p14:creationId xmlns:p14="http://schemas.microsoft.com/office/powerpoint/2010/main" val="34483351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00232" y="100010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2" name="1 Rectángulo"/>
          <p:cNvSpPr/>
          <p:nvPr/>
        </p:nvSpPr>
        <p:spPr>
          <a:xfrm>
            <a:off x="395536" y="908720"/>
            <a:ext cx="8424936" cy="646331"/>
          </a:xfrm>
          <a:prstGeom prst="rect">
            <a:avLst/>
          </a:prstGeom>
        </p:spPr>
        <p:txBody>
          <a:bodyPr wrap="square">
            <a:spAutoFit/>
          </a:bodyPr>
          <a:lstStyle/>
          <a:p>
            <a:endParaRPr lang="es-CO" dirty="0" smtClean="0"/>
          </a:p>
          <a:p>
            <a:endParaRPr lang="es-CO" dirty="0"/>
          </a:p>
        </p:txBody>
      </p:sp>
      <p:sp>
        <p:nvSpPr>
          <p:cNvPr id="3" name="2 Rectángulo"/>
          <p:cNvSpPr/>
          <p:nvPr/>
        </p:nvSpPr>
        <p:spPr>
          <a:xfrm>
            <a:off x="467544" y="1000108"/>
            <a:ext cx="8280920" cy="1200329"/>
          </a:xfrm>
          <a:prstGeom prst="rect">
            <a:avLst/>
          </a:prstGeom>
        </p:spPr>
        <p:txBody>
          <a:bodyPr wrap="square">
            <a:spAutoFit/>
          </a:bodyPr>
          <a:lstStyle/>
          <a:p>
            <a:r>
              <a:rPr lang="es-CO" b="1" dirty="0" err="1" smtClean="0">
                <a:solidFill>
                  <a:schemeClr val="accent1">
                    <a:lumMod val="75000"/>
                  </a:schemeClr>
                </a:solidFill>
              </a:rPr>
              <a:t>Comfandi</a:t>
            </a:r>
            <a:r>
              <a:rPr lang="es-CO" b="1" dirty="0" smtClean="0">
                <a:solidFill>
                  <a:schemeClr val="accent1">
                    <a:lumMod val="75000"/>
                  </a:schemeClr>
                </a:solidFill>
              </a:rPr>
              <a:t>. Coberturas ETDH</a:t>
            </a:r>
            <a:endParaRPr lang="es-CO" dirty="0">
              <a:solidFill>
                <a:schemeClr val="accent1">
                  <a:lumMod val="75000"/>
                </a:schemeClr>
              </a:solidFill>
            </a:endParaRPr>
          </a:p>
          <a:p>
            <a:pPr algn="just"/>
            <a:r>
              <a:rPr lang="es-CO" dirty="0" smtClean="0">
                <a:solidFill>
                  <a:schemeClr val="accent1">
                    <a:lumMod val="75000"/>
                  </a:schemeClr>
                </a:solidFill>
              </a:rPr>
              <a:t>….la </a:t>
            </a:r>
            <a:r>
              <a:rPr lang="es-CO" dirty="0">
                <a:solidFill>
                  <a:schemeClr val="accent1">
                    <a:lumMod val="75000"/>
                  </a:schemeClr>
                </a:solidFill>
              </a:rPr>
              <a:t>categoría D alcanzó el 66% del total de usuarios que tomaron los programas para la Educación para el Trabajo y el desarrollo Humano, seguida de la categoría A con el 21%:</a:t>
            </a:r>
          </a:p>
        </p:txBody>
      </p:sp>
      <p:graphicFrame>
        <p:nvGraphicFramePr>
          <p:cNvPr id="8" name="7 Gráfico"/>
          <p:cNvGraphicFramePr/>
          <p:nvPr>
            <p:extLst>
              <p:ext uri="{D42A27DB-BD31-4B8C-83A1-F6EECF244321}">
                <p14:modId xmlns:p14="http://schemas.microsoft.com/office/powerpoint/2010/main" val="8131333"/>
              </p:ext>
            </p:extLst>
          </p:nvPr>
        </p:nvGraphicFramePr>
        <p:xfrm>
          <a:off x="642910" y="2500306"/>
          <a:ext cx="4145114" cy="38810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819626998"/>
              </p:ext>
            </p:extLst>
          </p:nvPr>
        </p:nvGraphicFramePr>
        <p:xfrm>
          <a:off x="5208850" y="2643181"/>
          <a:ext cx="3179574" cy="3882163"/>
        </p:xfrm>
        <a:graphic>
          <a:graphicData uri="http://schemas.openxmlformats.org/drawingml/2006/table">
            <a:tbl>
              <a:tblPr firstRow="1" firstCol="1" bandRow="1">
                <a:tableStyleId>{5C22544A-7EE6-4342-B048-85BDC9FD1C3A}</a:tableStyleId>
              </a:tblPr>
              <a:tblGrid>
                <a:gridCol w="1059858"/>
                <a:gridCol w="1059858"/>
                <a:gridCol w="1059858"/>
              </a:tblGrid>
              <a:tr h="1110067">
                <a:tc>
                  <a:txBody>
                    <a:bodyPr/>
                    <a:lstStyle/>
                    <a:p>
                      <a:pPr algn="ctr">
                        <a:lnSpc>
                          <a:spcPts val="1200"/>
                        </a:lnSpc>
                        <a:spcBef>
                          <a:spcPts val="300"/>
                        </a:spcBef>
                        <a:spcAft>
                          <a:spcPts val="0"/>
                        </a:spcAft>
                      </a:pPr>
                      <a:r>
                        <a:rPr lang="es-CO" sz="800" dirty="0">
                          <a:effectLst/>
                        </a:rPr>
                        <a:t>CATEGORIA</a:t>
                      </a:r>
                      <a:endParaRPr lang="es-CO" sz="1200" dirty="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dirty="0">
                          <a:effectLst/>
                        </a:rPr>
                        <a:t>TOTAL</a:t>
                      </a:r>
                      <a:endParaRPr lang="es-CO" sz="1200" dirty="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a:effectLst/>
                        </a:rPr>
                        <a:t>%</a:t>
                      </a:r>
                      <a:endParaRPr lang="es-CO" sz="1200">
                        <a:effectLst/>
                        <a:latin typeface="Arial"/>
                        <a:ea typeface="Calibri"/>
                        <a:cs typeface="Times New Roman"/>
                      </a:endParaRPr>
                    </a:p>
                  </a:txBody>
                  <a:tcPr marL="44450" marR="44450" marT="0" marB="0" anchor="ctr"/>
                </a:tc>
              </a:tr>
              <a:tr h="526514">
                <a:tc>
                  <a:txBody>
                    <a:bodyPr/>
                    <a:lstStyle/>
                    <a:p>
                      <a:pPr algn="ctr">
                        <a:lnSpc>
                          <a:spcPts val="1200"/>
                        </a:lnSpc>
                        <a:spcBef>
                          <a:spcPts val="300"/>
                        </a:spcBef>
                        <a:spcAft>
                          <a:spcPts val="0"/>
                        </a:spcAft>
                      </a:pPr>
                      <a:r>
                        <a:rPr lang="es-CO" sz="800">
                          <a:effectLst/>
                        </a:rPr>
                        <a:t>A</a:t>
                      </a:r>
                      <a:endParaRPr lang="es-CO" sz="120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a:effectLst/>
                        </a:rPr>
                        <a:t>1.084</a:t>
                      </a:r>
                      <a:endParaRPr lang="es-CO" sz="120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a:effectLst/>
                        </a:rPr>
                        <a:t>21%</a:t>
                      </a:r>
                      <a:endParaRPr lang="es-CO" sz="1200">
                        <a:effectLst/>
                        <a:latin typeface="Arial"/>
                        <a:ea typeface="Calibri"/>
                        <a:cs typeface="Times New Roman"/>
                      </a:endParaRPr>
                    </a:p>
                  </a:txBody>
                  <a:tcPr marL="44450" marR="44450" marT="0" marB="0" anchor="ctr"/>
                </a:tc>
              </a:tr>
              <a:tr h="526514">
                <a:tc>
                  <a:txBody>
                    <a:bodyPr/>
                    <a:lstStyle/>
                    <a:p>
                      <a:pPr algn="ctr">
                        <a:lnSpc>
                          <a:spcPts val="1200"/>
                        </a:lnSpc>
                        <a:spcBef>
                          <a:spcPts val="300"/>
                        </a:spcBef>
                        <a:spcAft>
                          <a:spcPts val="0"/>
                        </a:spcAft>
                      </a:pPr>
                      <a:r>
                        <a:rPr lang="es-CO" sz="800">
                          <a:effectLst/>
                        </a:rPr>
                        <a:t>B</a:t>
                      </a:r>
                      <a:endParaRPr lang="es-CO" sz="120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a:effectLst/>
                        </a:rPr>
                        <a:t>427</a:t>
                      </a:r>
                      <a:endParaRPr lang="es-CO" sz="120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a:effectLst/>
                        </a:rPr>
                        <a:t>8%</a:t>
                      </a:r>
                      <a:endParaRPr lang="es-CO" sz="1200">
                        <a:effectLst/>
                        <a:latin typeface="Arial"/>
                        <a:ea typeface="Calibri"/>
                        <a:cs typeface="Times New Roman"/>
                      </a:endParaRPr>
                    </a:p>
                  </a:txBody>
                  <a:tcPr marL="44450" marR="44450" marT="0" marB="0" anchor="ctr"/>
                </a:tc>
              </a:tr>
              <a:tr h="526514">
                <a:tc>
                  <a:txBody>
                    <a:bodyPr/>
                    <a:lstStyle/>
                    <a:p>
                      <a:pPr algn="ctr">
                        <a:lnSpc>
                          <a:spcPts val="1200"/>
                        </a:lnSpc>
                        <a:spcBef>
                          <a:spcPts val="300"/>
                        </a:spcBef>
                        <a:spcAft>
                          <a:spcPts val="0"/>
                        </a:spcAft>
                      </a:pPr>
                      <a:r>
                        <a:rPr lang="es-CO" sz="800">
                          <a:effectLst/>
                        </a:rPr>
                        <a:t>C</a:t>
                      </a:r>
                      <a:endParaRPr lang="es-CO" sz="120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a:effectLst/>
                        </a:rPr>
                        <a:t>246</a:t>
                      </a:r>
                      <a:endParaRPr lang="es-CO" sz="120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a:effectLst/>
                        </a:rPr>
                        <a:t>5%</a:t>
                      </a:r>
                      <a:endParaRPr lang="es-CO" sz="1200">
                        <a:effectLst/>
                        <a:latin typeface="Arial"/>
                        <a:ea typeface="Calibri"/>
                        <a:cs typeface="Times New Roman"/>
                      </a:endParaRPr>
                    </a:p>
                  </a:txBody>
                  <a:tcPr marL="44450" marR="44450" marT="0" marB="0" anchor="ctr"/>
                </a:tc>
              </a:tr>
              <a:tr h="526514">
                <a:tc>
                  <a:txBody>
                    <a:bodyPr/>
                    <a:lstStyle/>
                    <a:p>
                      <a:pPr algn="ctr">
                        <a:lnSpc>
                          <a:spcPts val="1200"/>
                        </a:lnSpc>
                        <a:spcBef>
                          <a:spcPts val="300"/>
                        </a:spcBef>
                        <a:spcAft>
                          <a:spcPts val="0"/>
                        </a:spcAft>
                      </a:pPr>
                      <a:r>
                        <a:rPr lang="es-CO" sz="800">
                          <a:effectLst/>
                        </a:rPr>
                        <a:t>D</a:t>
                      </a:r>
                      <a:endParaRPr lang="es-CO" sz="120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a:effectLst/>
                        </a:rPr>
                        <a:t>3.483</a:t>
                      </a:r>
                      <a:endParaRPr lang="es-CO" sz="120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a:effectLst/>
                        </a:rPr>
                        <a:t>66%</a:t>
                      </a:r>
                      <a:endParaRPr lang="es-CO" sz="1200">
                        <a:effectLst/>
                        <a:latin typeface="Arial"/>
                        <a:ea typeface="Calibri"/>
                        <a:cs typeface="Times New Roman"/>
                      </a:endParaRPr>
                    </a:p>
                  </a:txBody>
                  <a:tcPr marL="44450" marR="44450" marT="0" marB="0" anchor="ctr"/>
                </a:tc>
              </a:tr>
              <a:tr h="666040">
                <a:tc>
                  <a:txBody>
                    <a:bodyPr/>
                    <a:lstStyle/>
                    <a:p>
                      <a:pPr algn="ctr">
                        <a:lnSpc>
                          <a:spcPts val="1200"/>
                        </a:lnSpc>
                        <a:spcBef>
                          <a:spcPts val="300"/>
                        </a:spcBef>
                        <a:spcAft>
                          <a:spcPts val="0"/>
                        </a:spcAft>
                      </a:pPr>
                      <a:r>
                        <a:rPr lang="es-CO" sz="800">
                          <a:effectLst/>
                        </a:rPr>
                        <a:t>TOTAL</a:t>
                      </a:r>
                      <a:endParaRPr lang="es-CO" sz="1200">
                        <a:effectLst/>
                        <a:latin typeface="Arial"/>
                        <a:ea typeface="Calibri"/>
                        <a:cs typeface="Times New Roman"/>
                      </a:endParaRPr>
                    </a:p>
                  </a:txBody>
                  <a:tcPr marL="44450" marR="44450" marT="0" marB="0" anchor="ctr"/>
                </a:tc>
                <a:tc>
                  <a:txBody>
                    <a:bodyPr/>
                    <a:lstStyle/>
                    <a:p>
                      <a:pPr algn="ctr">
                        <a:lnSpc>
                          <a:spcPts val="1200"/>
                        </a:lnSpc>
                        <a:spcBef>
                          <a:spcPts val="300"/>
                        </a:spcBef>
                        <a:spcAft>
                          <a:spcPts val="0"/>
                        </a:spcAft>
                      </a:pPr>
                      <a:r>
                        <a:rPr lang="es-CO" sz="800">
                          <a:effectLst/>
                        </a:rPr>
                        <a:t>5.240</a:t>
                      </a:r>
                      <a:endParaRPr lang="es-CO" sz="1200">
                        <a:effectLst/>
                        <a:latin typeface="Arial"/>
                        <a:ea typeface="Calibri"/>
                        <a:cs typeface="Times New Roman"/>
                      </a:endParaRPr>
                    </a:p>
                  </a:txBody>
                  <a:tcPr marL="44450" marR="44450" marT="0" marB="0" anchor="ctr"/>
                </a:tc>
                <a:tc>
                  <a:txBody>
                    <a:bodyPr/>
                    <a:lstStyle/>
                    <a:p>
                      <a:pPr>
                        <a:lnSpc>
                          <a:spcPct val="115000"/>
                        </a:lnSpc>
                      </a:pPr>
                      <a:endParaRPr lang="es-CO" sz="1100" dirty="0">
                        <a:effectLst/>
                        <a:latin typeface="Calibri"/>
                      </a:endParaRPr>
                    </a:p>
                  </a:txBody>
                  <a:tcPr marL="44450" marR="44450" marT="0" marB="0" anchor="ctr"/>
                </a:tc>
              </a:tr>
            </a:tbl>
          </a:graphicData>
        </a:graphic>
      </p:graphicFrame>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39</a:t>
            </a:fld>
            <a:endParaRPr lang="es-CO"/>
          </a:p>
        </p:txBody>
      </p:sp>
    </p:spTree>
    <p:extLst>
      <p:ext uri="{BB962C8B-B14F-4D97-AF65-F5344CB8AC3E}">
        <p14:creationId xmlns:p14="http://schemas.microsoft.com/office/powerpoint/2010/main" val="3448335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00232" y="857232"/>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pic>
        <p:nvPicPr>
          <p:cNvPr id="9" name="8 Imagen"/>
          <p:cNvPicPr/>
          <p:nvPr/>
        </p:nvPicPr>
        <p:blipFill>
          <a:blip r:embed="rId6" cstate="print"/>
          <a:srcRect/>
          <a:stretch>
            <a:fillRect/>
          </a:stretch>
        </p:blipFill>
        <p:spPr bwMode="auto">
          <a:xfrm>
            <a:off x="1357290" y="1214422"/>
            <a:ext cx="6215106" cy="4572032"/>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pPr>
              <a:defRPr/>
            </a:pPr>
            <a:fld id="{FC42158E-D4C9-4075-9332-02A191B383FD}" type="slidenum">
              <a:rPr lang="es-CO" smtClean="0"/>
              <a:pPr>
                <a:defRPr/>
              </a:pPr>
              <a:t>4</a:t>
            </a:fld>
            <a:endParaRPr lang="es-CO"/>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1928794" y="857232"/>
            <a:ext cx="5076825" cy="5000625"/>
          </a:xfrm>
          <a:prstGeom prst="rect">
            <a:avLst/>
          </a:prstGeom>
          <a:noFill/>
          <a:ln w="9525">
            <a:noFill/>
            <a:miter lim="800000"/>
            <a:headEnd/>
            <a:tailEnd/>
          </a:ln>
        </p:spPr>
      </p:pic>
      <p:sp>
        <p:nvSpPr>
          <p:cNvPr id="4" name="3 Rectángulo"/>
          <p:cNvSpPr/>
          <p:nvPr/>
        </p:nvSpPr>
        <p:spPr>
          <a:xfrm>
            <a:off x="323528" y="764704"/>
            <a:ext cx="8610274" cy="646331"/>
          </a:xfrm>
          <a:prstGeom prst="rect">
            <a:avLst/>
          </a:prstGeom>
          <a:noFill/>
        </p:spPr>
        <p:txBody>
          <a:bodyPr wrap="square">
            <a:spAutoFit/>
          </a:bodyPr>
          <a:lstStyle/>
          <a:p>
            <a:r>
              <a:rPr lang="es-MX" b="1" dirty="0" smtClean="0">
                <a:solidFill>
                  <a:schemeClr val="accent1">
                    <a:lumMod val="50000"/>
                  </a:schemeClr>
                </a:solidFill>
              </a:rPr>
              <a:t>CAJASAN. Cobertura. L</a:t>
            </a:r>
            <a:r>
              <a:rPr lang="es-MX" dirty="0" smtClean="0">
                <a:solidFill>
                  <a:schemeClr val="accent1">
                    <a:lumMod val="50000"/>
                  </a:schemeClr>
                </a:solidFill>
              </a:rPr>
              <a:t>a </a:t>
            </a:r>
            <a:r>
              <a:rPr lang="es-MX" dirty="0">
                <a:solidFill>
                  <a:schemeClr val="accent1">
                    <a:lumMod val="50000"/>
                  </a:schemeClr>
                </a:solidFill>
              </a:rPr>
              <a:t>Caja reportó las siguientes cifras, donde la Categoría A cuenta con el 84% de usuarios, seguida por la categoría B con el 16%:</a:t>
            </a:r>
            <a:endParaRPr lang="es-CO" dirty="0">
              <a:solidFill>
                <a:schemeClr val="accent1">
                  <a:lumMod val="50000"/>
                </a:schemeClr>
              </a:solidFill>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graphicFrame>
        <p:nvGraphicFramePr>
          <p:cNvPr id="8" name="7 Gráfico"/>
          <p:cNvGraphicFramePr/>
          <p:nvPr>
            <p:extLst>
              <p:ext uri="{D42A27DB-BD31-4B8C-83A1-F6EECF244321}">
                <p14:modId xmlns:p14="http://schemas.microsoft.com/office/powerpoint/2010/main" val="3460430197"/>
              </p:ext>
            </p:extLst>
          </p:nvPr>
        </p:nvGraphicFramePr>
        <p:xfrm>
          <a:off x="214282" y="1500174"/>
          <a:ext cx="4286280" cy="3357586"/>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3" name="Rectangle 3"/>
          <p:cNvSpPr>
            <a:spLocks noChangeArrowheads="1"/>
          </p:cNvSpPr>
          <p:nvPr/>
        </p:nvSpPr>
        <p:spPr bwMode="auto">
          <a:xfrm>
            <a:off x="0" y="1287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4 Rectángulo"/>
          <p:cNvSpPr/>
          <p:nvPr/>
        </p:nvSpPr>
        <p:spPr>
          <a:xfrm>
            <a:off x="467544" y="5000636"/>
            <a:ext cx="8280920" cy="1477328"/>
          </a:xfrm>
          <a:prstGeom prst="rect">
            <a:avLst/>
          </a:prstGeom>
        </p:spPr>
        <p:txBody>
          <a:bodyPr wrap="square">
            <a:spAutoFit/>
          </a:bodyPr>
          <a:lstStyle/>
          <a:p>
            <a:pPr algn="just"/>
            <a:r>
              <a:rPr lang="es-MX" dirty="0" smtClean="0">
                <a:solidFill>
                  <a:schemeClr val="accent1">
                    <a:lumMod val="50000"/>
                  </a:schemeClr>
                </a:solidFill>
              </a:rPr>
              <a:t>EL </a:t>
            </a:r>
            <a:r>
              <a:rPr lang="es-MX" dirty="0">
                <a:solidFill>
                  <a:schemeClr val="accent1">
                    <a:lumMod val="50000"/>
                  </a:schemeClr>
                </a:solidFill>
              </a:rPr>
              <a:t>servicio de Crédito Social es usado en su mayoría por usuarios de bajos recursos económicos, sin embargo se observa que no es muy alta la cantidad de usuarios que opta por los créditos sociales de la Caja</a:t>
            </a:r>
            <a:r>
              <a:rPr lang="es-MX" dirty="0" smtClean="0">
                <a:solidFill>
                  <a:schemeClr val="accent1">
                    <a:lumMod val="50000"/>
                  </a:schemeClr>
                </a:solidFill>
              </a:rPr>
              <a:t>. En general, los créditos de las cajas son de bajas cantidades y facilitan los descuentos por nómina.</a:t>
            </a:r>
            <a:endParaRPr lang="es-CO" dirty="0">
              <a:solidFill>
                <a:schemeClr val="accent1">
                  <a:lumMod val="50000"/>
                </a:schemeClr>
              </a:solidFill>
            </a:endParaRPr>
          </a:p>
          <a:p>
            <a:r>
              <a:rPr lang="es-MX" dirty="0">
                <a:solidFill>
                  <a:schemeClr val="accent1">
                    <a:lumMod val="50000"/>
                  </a:schemeClr>
                </a:solidFill>
              </a:rPr>
              <a:t> </a:t>
            </a:r>
            <a:endParaRPr lang="es-CO" dirty="0">
              <a:solidFill>
                <a:schemeClr val="accent1">
                  <a:lumMod val="50000"/>
                </a:schemeClr>
              </a:solidFill>
            </a:endParaRPr>
          </a:p>
        </p:txBody>
      </p:sp>
      <p:pic>
        <p:nvPicPr>
          <p:cNvPr id="11" name="Imagen 41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6314" y="2143116"/>
            <a:ext cx="3473847" cy="2143140"/>
          </a:xfrm>
          <a:prstGeom prst="rect">
            <a:avLst/>
          </a:prstGeom>
          <a:noFill/>
          <a:extLst>
            <a:ext uri="{909E8E84-426E-40DD-AFC4-6F175D3DCCD1}">
              <a14:hiddenFill xmlns:a14="http://schemas.microsoft.com/office/drawing/2010/main">
                <a:solidFill>
                  <a:srgbClr val="FFFFFF"/>
                </a:solidFill>
              </a14:hiddenFill>
            </a:ext>
          </a:extLst>
        </p:spPr>
      </p:pic>
      <p:sp>
        <p:nvSpPr>
          <p:cNvPr id="12" name="11 Marcador de número de diapositiva"/>
          <p:cNvSpPr>
            <a:spLocks noGrp="1"/>
          </p:cNvSpPr>
          <p:nvPr>
            <p:ph type="sldNum" sz="quarter" idx="12"/>
          </p:nvPr>
        </p:nvSpPr>
        <p:spPr/>
        <p:txBody>
          <a:bodyPr/>
          <a:lstStyle/>
          <a:p>
            <a:pPr>
              <a:defRPr/>
            </a:pPr>
            <a:fld id="{FC42158E-D4C9-4075-9332-02A191B383FD}" type="slidenum">
              <a:rPr lang="es-CO" smtClean="0"/>
              <a:pPr>
                <a:defRPr/>
              </a:pPr>
              <a:t>40</a:t>
            </a:fld>
            <a:endParaRPr lang="es-CO"/>
          </a:p>
        </p:txBody>
      </p:sp>
    </p:spTree>
    <p:extLst>
      <p:ext uri="{BB962C8B-B14F-4D97-AF65-F5344CB8AC3E}">
        <p14:creationId xmlns:p14="http://schemas.microsoft.com/office/powerpoint/2010/main" val="32350995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71670" y="857232"/>
            <a:ext cx="5076825" cy="5000625"/>
          </a:xfrm>
          <a:prstGeom prst="rect">
            <a:avLst/>
          </a:prstGeom>
          <a:noFill/>
          <a:ln w="9525">
            <a:noFill/>
            <a:miter lim="800000"/>
            <a:headEnd/>
            <a:tailEnd/>
          </a:ln>
        </p:spPr>
      </p:pic>
      <p:sp>
        <p:nvSpPr>
          <p:cNvPr id="4" name="3 Rectángulo"/>
          <p:cNvSpPr/>
          <p:nvPr/>
        </p:nvSpPr>
        <p:spPr>
          <a:xfrm>
            <a:off x="642910" y="1428736"/>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285860"/>
            <a:ext cx="7858180" cy="4154984"/>
          </a:xfrm>
          <a:prstGeom prst="rect">
            <a:avLst/>
          </a:prstGeom>
        </p:spPr>
        <p:txBody>
          <a:bodyPr wrap="square">
            <a:spAutoFit/>
          </a:bodyPr>
          <a:lstStyle/>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1844824"/>
            <a:ext cx="7500990" cy="2492990"/>
          </a:xfrm>
          <a:prstGeom prst="rect">
            <a:avLst/>
          </a:prstGeom>
          <a:noFill/>
        </p:spPr>
        <p:txBody>
          <a:bodyPr wrap="square" rtlCol="0">
            <a:spAutoFit/>
          </a:bodyPr>
          <a:lstStyle/>
          <a:p>
            <a:pPr lvl="0" algn="just"/>
            <a:endParaRPr lang="es-MX" dirty="0" smtClean="0">
              <a:solidFill>
                <a:schemeClr val="accent1">
                  <a:lumMod val="50000"/>
                </a:schemeClr>
              </a:solidFill>
            </a:endParaRPr>
          </a:p>
          <a:p>
            <a:pPr algn="just"/>
            <a:endParaRPr lang="es-ES_tradnl" sz="2000" dirty="0" smtClean="0"/>
          </a:p>
          <a:p>
            <a:pPr algn="just"/>
            <a:endParaRPr lang="es-ES_tradnl" sz="2000" dirty="0" smtClean="0"/>
          </a:p>
          <a:p>
            <a:pPr algn="just"/>
            <a:endParaRPr lang="es-ES" sz="2000" dirty="0" smtClean="0"/>
          </a:p>
          <a:p>
            <a:pPr lvl="0" algn="just"/>
            <a:r>
              <a:rPr lang="es-MX" sz="2000" dirty="0" smtClean="0">
                <a:solidFill>
                  <a:schemeClr val="accent1">
                    <a:lumMod val="50000"/>
                  </a:schemeClr>
                </a:solidFill>
              </a:rPr>
              <a:t>  </a:t>
            </a:r>
          </a:p>
          <a:p>
            <a:pPr algn="just"/>
            <a:r>
              <a:rPr lang="es-MX" sz="2000" dirty="0" smtClean="0">
                <a:solidFill>
                  <a:schemeClr val="accent1">
                    <a:lumMod val="50000"/>
                  </a:schemeClr>
                </a:solidFill>
              </a:rPr>
              <a:t> </a:t>
            </a:r>
          </a:p>
          <a:p>
            <a:pPr algn="just"/>
            <a:endParaRPr lang="es-MX" sz="2000" dirty="0" smtClean="0">
              <a:solidFill>
                <a:schemeClr val="accent1">
                  <a:lumMod val="50000"/>
                </a:schemeClr>
              </a:solidFill>
            </a:endParaRPr>
          </a:p>
          <a:p>
            <a:endParaRPr lang="es-MX" dirty="0"/>
          </a:p>
        </p:txBody>
      </p:sp>
      <p:sp>
        <p:nvSpPr>
          <p:cNvPr id="10" name="9 Rectángulo"/>
          <p:cNvSpPr/>
          <p:nvPr/>
        </p:nvSpPr>
        <p:spPr>
          <a:xfrm>
            <a:off x="714348" y="1142984"/>
            <a:ext cx="7715304" cy="923330"/>
          </a:xfrm>
          <a:prstGeom prst="rect">
            <a:avLst/>
          </a:prstGeom>
        </p:spPr>
        <p:txBody>
          <a:bodyPr wrap="square">
            <a:spAutoFit/>
          </a:bodyPr>
          <a:lstStyle/>
          <a:p>
            <a:pPr algn="just"/>
            <a:r>
              <a:rPr lang="es-CO" b="1" dirty="0" smtClean="0">
                <a:solidFill>
                  <a:schemeClr val="accent1">
                    <a:lumMod val="75000"/>
                  </a:schemeClr>
                </a:solidFill>
              </a:rPr>
              <a:t>CAFAM. </a:t>
            </a:r>
            <a:r>
              <a:rPr lang="es-CO" dirty="0" smtClean="0">
                <a:solidFill>
                  <a:schemeClr val="accent1">
                    <a:lumMod val="75000"/>
                  </a:schemeClr>
                </a:solidFill>
              </a:rPr>
              <a:t>Educación Formal. Nuestro análisis reflejó que las tarifas y los subsidios no son las mismas para los colegios CAFAM y LICEO CAMPESTRE, como tampoco lo son los subsidios brindados a cada categoría:</a:t>
            </a:r>
            <a:endParaRPr lang="es-MX" dirty="0">
              <a:solidFill>
                <a:schemeClr val="accent1">
                  <a:lumMod val="75000"/>
                </a:schemeClr>
              </a:solidFill>
            </a:endParaRPr>
          </a:p>
        </p:txBody>
      </p:sp>
      <p:pic>
        <p:nvPicPr>
          <p:cNvPr id="11" name="10 Imagen"/>
          <p:cNvPicPr/>
          <p:nvPr/>
        </p:nvPicPr>
        <p:blipFill>
          <a:blip r:embed="rId6" cstate="print"/>
          <a:srcRect/>
          <a:stretch>
            <a:fillRect/>
          </a:stretch>
        </p:blipFill>
        <p:spPr bwMode="auto">
          <a:xfrm>
            <a:off x="1714480" y="2214554"/>
            <a:ext cx="5786478" cy="2000263"/>
          </a:xfrm>
          <a:prstGeom prst="rect">
            <a:avLst/>
          </a:prstGeom>
          <a:noFill/>
          <a:ln w="9525">
            <a:noFill/>
            <a:miter lim="800000"/>
            <a:headEnd/>
            <a:tailEnd/>
          </a:ln>
        </p:spPr>
      </p:pic>
      <p:sp>
        <p:nvSpPr>
          <p:cNvPr id="12" name="11 Rectángulo"/>
          <p:cNvSpPr/>
          <p:nvPr/>
        </p:nvSpPr>
        <p:spPr>
          <a:xfrm>
            <a:off x="500034" y="4357694"/>
            <a:ext cx="8001056" cy="2031325"/>
          </a:xfrm>
          <a:prstGeom prst="rect">
            <a:avLst/>
          </a:prstGeom>
        </p:spPr>
        <p:txBody>
          <a:bodyPr wrap="square">
            <a:spAutoFit/>
          </a:bodyPr>
          <a:lstStyle/>
          <a:p>
            <a:pPr algn="just"/>
            <a:r>
              <a:rPr lang="es-ES_tradnl" dirty="0" smtClean="0">
                <a:solidFill>
                  <a:schemeClr val="accent1">
                    <a:lumMod val="75000"/>
                  </a:schemeClr>
                </a:solidFill>
              </a:rPr>
              <a:t>El análisis refleja que no hay proporción en los subsidios de estas dos iguales categorías en los dos colegios analizados, debiendo ser consistentes, en el marco de lineamientos de accesibilidad a los servicios. Así mismo, mientras la relación de las tarifas A Y D en el colegio CAFAM es del 43%, el Liceo refleja el 70%, hecho que consideramos importante analizar, para el estudio, soporte y determinación de Costos, Subsidios y Tarifas que se asignan a un mismo servicio, para las categorías A y B. </a:t>
            </a:r>
            <a:endParaRPr lang="es-MX" dirty="0">
              <a:solidFill>
                <a:schemeClr val="accent1">
                  <a:lumMod val="75000"/>
                </a:schemeClr>
              </a:solidFill>
            </a:endParaRPr>
          </a:p>
        </p:txBody>
      </p:sp>
      <p:sp>
        <p:nvSpPr>
          <p:cNvPr id="13" name="12 Marcador de número de diapositiva"/>
          <p:cNvSpPr>
            <a:spLocks noGrp="1"/>
          </p:cNvSpPr>
          <p:nvPr>
            <p:ph type="sldNum" sz="quarter" idx="12"/>
          </p:nvPr>
        </p:nvSpPr>
        <p:spPr/>
        <p:txBody>
          <a:bodyPr/>
          <a:lstStyle/>
          <a:p>
            <a:pPr>
              <a:defRPr/>
            </a:pPr>
            <a:fld id="{FC42158E-D4C9-4075-9332-02A191B383FD}" type="slidenum">
              <a:rPr lang="es-CO" smtClean="0"/>
              <a:pPr>
                <a:defRPr/>
              </a:pPr>
              <a:t>41</a:t>
            </a:fld>
            <a:endParaRPr lang="es-CO"/>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71670" y="857232"/>
            <a:ext cx="5076825" cy="5000625"/>
          </a:xfrm>
          <a:prstGeom prst="rect">
            <a:avLst/>
          </a:prstGeom>
          <a:noFill/>
          <a:ln w="9525">
            <a:noFill/>
            <a:miter lim="800000"/>
            <a:headEnd/>
            <a:tailEnd/>
          </a:ln>
        </p:spPr>
      </p:pic>
      <p:sp>
        <p:nvSpPr>
          <p:cNvPr id="4" name="3 Rectángulo"/>
          <p:cNvSpPr/>
          <p:nvPr/>
        </p:nvSpPr>
        <p:spPr>
          <a:xfrm>
            <a:off x="642910" y="1428736"/>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285860"/>
            <a:ext cx="7858180" cy="4154984"/>
          </a:xfrm>
          <a:prstGeom prst="rect">
            <a:avLst/>
          </a:prstGeom>
        </p:spPr>
        <p:txBody>
          <a:bodyPr wrap="square">
            <a:spAutoFit/>
          </a:bodyPr>
          <a:lstStyle/>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1844824"/>
            <a:ext cx="7500990" cy="2492990"/>
          </a:xfrm>
          <a:prstGeom prst="rect">
            <a:avLst/>
          </a:prstGeom>
          <a:noFill/>
        </p:spPr>
        <p:txBody>
          <a:bodyPr wrap="square" rtlCol="0">
            <a:spAutoFit/>
          </a:bodyPr>
          <a:lstStyle/>
          <a:p>
            <a:pPr lvl="0" algn="just"/>
            <a:endParaRPr lang="es-MX" dirty="0" smtClean="0">
              <a:solidFill>
                <a:schemeClr val="accent1">
                  <a:lumMod val="50000"/>
                </a:schemeClr>
              </a:solidFill>
            </a:endParaRPr>
          </a:p>
          <a:p>
            <a:pPr algn="just"/>
            <a:endParaRPr lang="es-ES_tradnl" sz="2000" dirty="0" smtClean="0"/>
          </a:p>
          <a:p>
            <a:pPr algn="just"/>
            <a:endParaRPr lang="es-ES_tradnl" sz="2000" dirty="0" smtClean="0"/>
          </a:p>
          <a:p>
            <a:pPr algn="just"/>
            <a:endParaRPr lang="es-ES" sz="2000" dirty="0" smtClean="0"/>
          </a:p>
          <a:p>
            <a:pPr lvl="0" algn="just"/>
            <a:r>
              <a:rPr lang="es-MX" sz="2000" dirty="0" smtClean="0">
                <a:solidFill>
                  <a:schemeClr val="accent1">
                    <a:lumMod val="50000"/>
                  </a:schemeClr>
                </a:solidFill>
              </a:rPr>
              <a:t>  </a:t>
            </a:r>
          </a:p>
          <a:p>
            <a:pPr algn="just"/>
            <a:r>
              <a:rPr lang="es-MX" sz="2000" dirty="0" smtClean="0">
                <a:solidFill>
                  <a:schemeClr val="accent1">
                    <a:lumMod val="50000"/>
                  </a:schemeClr>
                </a:solidFill>
              </a:rPr>
              <a:t> </a:t>
            </a:r>
          </a:p>
          <a:p>
            <a:pPr algn="just"/>
            <a:endParaRPr lang="es-MX" sz="2000" dirty="0" smtClean="0">
              <a:solidFill>
                <a:schemeClr val="accent1">
                  <a:lumMod val="50000"/>
                </a:schemeClr>
              </a:solidFill>
            </a:endParaRPr>
          </a:p>
          <a:p>
            <a:endParaRPr lang="es-MX" dirty="0"/>
          </a:p>
        </p:txBody>
      </p:sp>
      <p:sp>
        <p:nvSpPr>
          <p:cNvPr id="10" name="9 Rectángulo"/>
          <p:cNvSpPr/>
          <p:nvPr/>
        </p:nvSpPr>
        <p:spPr>
          <a:xfrm>
            <a:off x="714348" y="1142984"/>
            <a:ext cx="7715304" cy="369332"/>
          </a:xfrm>
          <a:prstGeom prst="rect">
            <a:avLst/>
          </a:prstGeom>
        </p:spPr>
        <p:txBody>
          <a:bodyPr wrap="square">
            <a:spAutoFit/>
          </a:bodyPr>
          <a:lstStyle/>
          <a:p>
            <a:pPr algn="just"/>
            <a:r>
              <a:rPr lang="es-CO" b="1" dirty="0" smtClean="0">
                <a:solidFill>
                  <a:schemeClr val="accent1">
                    <a:lumMod val="75000"/>
                  </a:schemeClr>
                </a:solidFill>
              </a:rPr>
              <a:t>CAFAM. Recreación y Alojamiento</a:t>
            </a:r>
            <a:endParaRPr lang="es-MX" dirty="0">
              <a:solidFill>
                <a:schemeClr val="accent1">
                  <a:lumMod val="75000"/>
                </a:schemeClr>
              </a:solidFill>
            </a:endParaRPr>
          </a:p>
        </p:txBody>
      </p:sp>
      <p:pic>
        <p:nvPicPr>
          <p:cNvPr id="13" name="12 Imagen"/>
          <p:cNvPicPr/>
          <p:nvPr/>
        </p:nvPicPr>
        <p:blipFill>
          <a:blip r:embed="rId6" cstate="print"/>
          <a:srcRect/>
          <a:stretch>
            <a:fillRect/>
          </a:stretch>
        </p:blipFill>
        <p:spPr bwMode="auto">
          <a:xfrm>
            <a:off x="571472" y="1643050"/>
            <a:ext cx="7786742" cy="4572032"/>
          </a:xfrm>
          <a:prstGeom prst="rect">
            <a:avLst/>
          </a:prstGeom>
          <a:noFill/>
          <a:ln w="9525">
            <a:noFill/>
            <a:miter lim="800000"/>
            <a:headEnd/>
            <a:tailEnd/>
          </a:ln>
        </p:spPr>
      </p:pic>
      <p:sp>
        <p:nvSpPr>
          <p:cNvPr id="11" name="10 Marcador de número de diapositiva"/>
          <p:cNvSpPr>
            <a:spLocks noGrp="1"/>
          </p:cNvSpPr>
          <p:nvPr>
            <p:ph type="sldNum" sz="quarter" idx="12"/>
          </p:nvPr>
        </p:nvSpPr>
        <p:spPr/>
        <p:txBody>
          <a:bodyPr/>
          <a:lstStyle/>
          <a:p>
            <a:pPr>
              <a:defRPr/>
            </a:pPr>
            <a:fld id="{FC42158E-D4C9-4075-9332-02A191B383FD}" type="slidenum">
              <a:rPr lang="es-CO" smtClean="0"/>
              <a:pPr>
                <a:defRPr/>
              </a:pPr>
              <a:t>42</a:t>
            </a:fld>
            <a:endParaRPr lang="es-CO"/>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71670" y="857232"/>
            <a:ext cx="5076825" cy="5000625"/>
          </a:xfrm>
          <a:prstGeom prst="rect">
            <a:avLst/>
          </a:prstGeom>
          <a:noFill/>
          <a:ln w="9525">
            <a:noFill/>
            <a:miter lim="800000"/>
            <a:headEnd/>
            <a:tailEnd/>
          </a:ln>
        </p:spPr>
      </p:pic>
      <p:sp>
        <p:nvSpPr>
          <p:cNvPr id="4" name="3 Rectángulo"/>
          <p:cNvSpPr/>
          <p:nvPr/>
        </p:nvSpPr>
        <p:spPr>
          <a:xfrm>
            <a:off x="642910" y="1428736"/>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285860"/>
            <a:ext cx="7858180" cy="4154984"/>
          </a:xfrm>
          <a:prstGeom prst="rect">
            <a:avLst/>
          </a:prstGeom>
        </p:spPr>
        <p:txBody>
          <a:bodyPr wrap="square">
            <a:spAutoFit/>
          </a:bodyPr>
          <a:lstStyle/>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1844824"/>
            <a:ext cx="7500990" cy="2492990"/>
          </a:xfrm>
          <a:prstGeom prst="rect">
            <a:avLst/>
          </a:prstGeom>
          <a:noFill/>
        </p:spPr>
        <p:txBody>
          <a:bodyPr wrap="square" rtlCol="0">
            <a:spAutoFit/>
          </a:bodyPr>
          <a:lstStyle/>
          <a:p>
            <a:pPr lvl="0" algn="just"/>
            <a:endParaRPr lang="es-MX" dirty="0" smtClean="0">
              <a:solidFill>
                <a:schemeClr val="accent1">
                  <a:lumMod val="50000"/>
                </a:schemeClr>
              </a:solidFill>
            </a:endParaRPr>
          </a:p>
          <a:p>
            <a:pPr algn="just"/>
            <a:endParaRPr lang="es-ES_tradnl" sz="2000" dirty="0" smtClean="0"/>
          </a:p>
          <a:p>
            <a:pPr algn="just"/>
            <a:endParaRPr lang="es-ES_tradnl" sz="2000" dirty="0" smtClean="0"/>
          </a:p>
          <a:p>
            <a:pPr algn="just"/>
            <a:endParaRPr lang="es-ES" sz="2000" dirty="0" smtClean="0"/>
          </a:p>
          <a:p>
            <a:pPr lvl="0" algn="just"/>
            <a:r>
              <a:rPr lang="es-MX" sz="2000" dirty="0" smtClean="0">
                <a:solidFill>
                  <a:schemeClr val="accent1">
                    <a:lumMod val="50000"/>
                  </a:schemeClr>
                </a:solidFill>
              </a:rPr>
              <a:t>  </a:t>
            </a:r>
          </a:p>
          <a:p>
            <a:pPr algn="just"/>
            <a:r>
              <a:rPr lang="es-MX" sz="2000" dirty="0" smtClean="0">
                <a:solidFill>
                  <a:schemeClr val="accent1">
                    <a:lumMod val="50000"/>
                  </a:schemeClr>
                </a:solidFill>
              </a:rPr>
              <a:t> </a:t>
            </a:r>
          </a:p>
          <a:p>
            <a:pPr algn="just"/>
            <a:endParaRPr lang="es-MX" sz="2000" dirty="0" smtClean="0">
              <a:solidFill>
                <a:schemeClr val="accent1">
                  <a:lumMod val="50000"/>
                </a:schemeClr>
              </a:solidFill>
            </a:endParaRPr>
          </a:p>
          <a:p>
            <a:endParaRPr lang="es-MX" dirty="0"/>
          </a:p>
        </p:txBody>
      </p:sp>
      <p:sp>
        <p:nvSpPr>
          <p:cNvPr id="10" name="9 Rectángulo"/>
          <p:cNvSpPr/>
          <p:nvPr/>
        </p:nvSpPr>
        <p:spPr>
          <a:xfrm>
            <a:off x="714348" y="1142984"/>
            <a:ext cx="7715304" cy="923330"/>
          </a:xfrm>
          <a:prstGeom prst="rect">
            <a:avLst/>
          </a:prstGeom>
        </p:spPr>
        <p:txBody>
          <a:bodyPr wrap="square">
            <a:spAutoFit/>
          </a:bodyPr>
          <a:lstStyle/>
          <a:p>
            <a:pPr algn="just"/>
            <a:r>
              <a:rPr lang="es-CO" b="1" dirty="0" smtClean="0">
                <a:solidFill>
                  <a:schemeClr val="accent1">
                    <a:lumMod val="75000"/>
                  </a:schemeClr>
                </a:solidFill>
              </a:rPr>
              <a:t>CAFAM. Recreación y Alojamiento</a:t>
            </a:r>
          </a:p>
          <a:p>
            <a:pPr algn="just"/>
            <a:endParaRPr lang="es-CO" b="1" dirty="0" smtClean="0">
              <a:solidFill>
                <a:schemeClr val="accent1">
                  <a:lumMod val="75000"/>
                </a:schemeClr>
              </a:solidFill>
            </a:endParaRPr>
          </a:p>
          <a:p>
            <a:pPr algn="ctr"/>
            <a:r>
              <a:rPr lang="es-MX" b="1" dirty="0" smtClean="0"/>
              <a:t>USO DE LAS CASAS VACACIONALES</a:t>
            </a:r>
            <a:endParaRPr lang="es-MX" dirty="0">
              <a:solidFill>
                <a:schemeClr val="accent1">
                  <a:lumMod val="75000"/>
                </a:schemeClr>
              </a:solidFill>
            </a:endParaRPr>
          </a:p>
        </p:txBody>
      </p:sp>
      <p:graphicFrame>
        <p:nvGraphicFramePr>
          <p:cNvPr id="11" name="10 Gráfico"/>
          <p:cNvGraphicFramePr/>
          <p:nvPr/>
        </p:nvGraphicFramePr>
        <p:xfrm>
          <a:off x="857224" y="2238374"/>
          <a:ext cx="6858048" cy="3833832"/>
        </p:xfrm>
        <a:graphic>
          <a:graphicData uri="http://schemas.openxmlformats.org/drawingml/2006/chart">
            <c:chart xmlns:c="http://schemas.openxmlformats.org/drawingml/2006/chart" xmlns:r="http://schemas.openxmlformats.org/officeDocument/2006/relationships" r:id="rId6"/>
          </a:graphicData>
        </a:graphic>
      </p:graphicFrame>
      <p:sp>
        <p:nvSpPr>
          <p:cNvPr id="12" name="11 Marcador de número de diapositiva"/>
          <p:cNvSpPr>
            <a:spLocks noGrp="1"/>
          </p:cNvSpPr>
          <p:nvPr>
            <p:ph type="sldNum" sz="quarter" idx="12"/>
          </p:nvPr>
        </p:nvSpPr>
        <p:spPr/>
        <p:txBody>
          <a:bodyPr/>
          <a:lstStyle/>
          <a:p>
            <a:pPr>
              <a:defRPr/>
            </a:pPr>
            <a:fld id="{FC42158E-D4C9-4075-9332-02A191B383FD}" type="slidenum">
              <a:rPr lang="es-CO" smtClean="0"/>
              <a:pPr>
                <a:defRPr/>
              </a:pPr>
              <a:t>43</a:t>
            </a:fld>
            <a:endParaRPr lang="es-CO"/>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71670" y="857232"/>
            <a:ext cx="5076825" cy="5000625"/>
          </a:xfrm>
          <a:prstGeom prst="rect">
            <a:avLst/>
          </a:prstGeom>
          <a:noFill/>
          <a:ln w="9525">
            <a:noFill/>
            <a:miter lim="800000"/>
            <a:headEnd/>
            <a:tailEnd/>
          </a:ln>
        </p:spPr>
      </p:pic>
      <p:sp>
        <p:nvSpPr>
          <p:cNvPr id="4" name="3 Rectángulo"/>
          <p:cNvSpPr/>
          <p:nvPr/>
        </p:nvSpPr>
        <p:spPr>
          <a:xfrm>
            <a:off x="642910" y="1428736"/>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285860"/>
            <a:ext cx="7858180" cy="4154984"/>
          </a:xfrm>
          <a:prstGeom prst="rect">
            <a:avLst/>
          </a:prstGeom>
        </p:spPr>
        <p:txBody>
          <a:bodyPr wrap="square">
            <a:spAutoFit/>
          </a:bodyPr>
          <a:lstStyle/>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1844824"/>
            <a:ext cx="7500990" cy="2492990"/>
          </a:xfrm>
          <a:prstGeom prst="rect">
            <a:avLst/>
          </a:prstGeom>
          <a:noFill/>
        </p:spPr>
        <p:txBody>
          <a:bodyPr wrap="square" rtlCol="0">
            <a:spAutoFit/>
          </a:bodyPr>
          <a:lstStyle/>
          <a:p>
            <a:pPr lvl="0" algn="just"/>
            <a:endParaRPr lang="es-MX" dirty="0" smtClean="0">
              <a:solidFill>
                <a:schemeClr val="accent1">
                  <a:lumMod val="50000"/>
                </a:schemeClr>
              </a:solidFill>
            </a:endParaRPr>
          </a:p>
          <a:p>
            <a:pPr algn="just"/>
            <a:endParaRPr lang="es-ES_tradnl" sz="2000" dirty="0" smtClean="0"/>
          </a:p>
          <a:p>
            <a:pPr algn="just"/>
            <a:endParaRPr lang="es-ES_tradnl" sz="2000" dirty="0" smtClean="0"/>
          </a:p>
          <a:p>
            <a:pPr algn="just"/>
            <a:endParaRPr lang="es-ES" sz="2000" dirty="0" smtClean="0"/>
          </a:p>
          <a:p>
            <a:pPr lvl="0" algn="just"/>
            <a:r>
              <a:rPr lang="es-MX" sz="2000" dirty="0" smtClean="0">
                <a:solidFill>
                  <a:schemeClr val="accent1">
                    <a:lumMod val="50000"/>
                  </a:schemeClr>
                </a:solidFill>
              </a:rPr>
              <a:t>  </a:t>
            </a:r>
          </a:p>
          <a:p>
            <a:pPr algn="just"/>
            <a:r>
              <a:rPr lang="es-MX" sz="2000" dirty="0" smtClean="0">
                <a:solidFill>
                  <a:schemeClr val="accent1">
                    <a:lumMod val="50000"/>
                  </a:schemeClr>
                </a:solidFill>
              </a:rPr>
              <a:t> </a:t>
            </a:r>
          </a:p>
          <a:p>
            <a:pPr algn="just"/>
            <a:endParaRPr lang="es-MX" sz="2000" dirty="0" smtClean="0">
              <a:solidFill>
                <a:schemeClr val="accent1">
                  <a:lumMod val="50000"/>
                </a:schemeClr>
              </a:solidFill>
            </a:endParaRPr>
          </a:p>
          <a:p>
            <a:endParaRPr lang="es-MX" dirty="0"/>
          </a:p>
        </p:txBody>
      </p:sp>
      <p:sp>
        <p:nvSpPr>
          <p:cNvPr id="10" name="9 Rectángulo"/>
          <p:cNvSpPr/>
          <p:nvPr/>
        </p:nvSpPr>
        <p:spPr>
          <a:xfrm>
            <a:off x="714348" y="1142984"/>
            <a:ext cx="7715304" cy="369332"/>
          </a:xfrm>
          <a:prstGeom prst="rect">
            <a:avLst/>
          </a:prstGeom>
        </p:spPr>
        <p:txBody>
          <a:bodyPr wrap="square">
            <a:spAutoFit/>
          </a:bodyPr>
          <a:lstStyle/>
          <a:p>
            <a:pPr algn="just"/>
            <a:r>
              <a:rPr lang="es-CO" b="1" dirty="0" smtClean="0">
                <a:solidFill>
                  <a:schemeClr val="accent1">
                    <a:lumMod val="75000"/>
                  </a:schemeClr>
                </a:solidFill>
              </a:rPr>
              <a:t>CAFAM. Recreación y Alojamiento</a:t>
            </a:r>
            <a:endParaRPr lang="es-MX" dirty="0">
              <a:solidFill>
                <a:schemeClr val="accent1">
                  <a:lumMod val="75000"/>
                </a:schemeClr>
              </a:solidFill>
            </a:endParaRPr>
          </a:p>
        </p:txBody>
      </p:sp>
      <p:pic>
        <p:nvPicPr>
          <p:cNvPr id="11" name="10 Imagen"/>
          <p:cNvPicPr/>
          <p:nvPr/>
        </p:nvPicPr>
        <p:blipFill>
          <a:blip r:embed="rId6" cstate="print"/>
          <a:srcRect/>
          <a:stretch>
            <a:fillRect/>
          </a:stretch>
        </p:blipFill>
        <p:spPr bwMode="auto">
          <a:xfrm>
            <a:off x="857224" y="1643050"/>
            <a:ext cx="7500990" cy="4643470"/>
          </a:xfrm>
          <a:prstGeom prst="rect">
            <a:avLst/>
          </a:prstGeom>
          <a:noFill/>
          <a:ln w="9525">
            <a:noFill/>
            <a:miter lim="800000"/>
            <a:headEnd/>
            <a:tailEnd/>
          </a:ln>
        </p:spPr>
      </p:pic>
      <p:sp>
        <p:nvSpPr>
          <p:cNvPr id="12" name="11 Marcador de número de diapositiva"/>
          <p:cNvSpPr>
            <a:spLocks noGrp="1"/>
          </p:cNvSpPr>
          <p:nvPr>
            <p:ph type="sldNum" sz="quarter" idx="12"/>
          </p:nvPr>
        </p:nvSpPr>
        <p:spPr/>
        <p:txBody>
          <a:bodyPr/>
          <a:lstStyle/>
          <a:p>
            <a:pPr>
              <a:defRPr/>
            </a:pPr>
            <a:fld id="{FC42158E-D4C9-4075-9332-02A191B383FD}" type="slidenum">
              <a:rPr lang="es-CO" smtClean="0"/>
              <a:pPr>
                <a:defRPr/>
              </a:pPr>
              <a:t>44</a:t>
            </a:fld>
            <a:endParaRPr lang="es-CO"/>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71670" y="857232"/>
            <a:ext cx="5076825" cy="5000625"/>
          </a:xfrm>
          <a:prstGeom prst="rect">
            <a:avLst/>
          </a:prstGeom>
          <a:noFill/>
          <a:ln w="9525">
            <a:noFill/>
            <a:miter lim="800000"/>
            <a:headEnd/>
            <a:tailEnd/>
          </a:ln>
        </p:spPr>
      </p:pic>
      <p:sp>
        <p:nvSpPr>
          <p:cNvPr id="4" name="3 Rectángulo"/>
          <p:cNvSpPr/>
          <p:nvPr/>
        </p:nvSpPr>
        <p:spPr>
          <a:xfrm>
            <a:off x="642910" y="1428736"/>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285860"/>
            <a:ext cx="7858180" cy="4154984"/>
          </a:xfrm>
          <a:prstGeom prst="rect">
            <a:avLst/>
          </a:prstGeom>
        </p:spPr>
        <p:txBody>
          <a:bodyPr wrap="square">
            <a:spAutoFit/>
          </a:bodyPr>
          <a:lstStyle/>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1844824"/>
            <a:ext cx="7500990" cy="2492990"/>
          </a:xfrm>
          <a:prstGeom prst="rect">
            <a:avLst/>
          </a:prstGeom>
          <a:noFill/>
        </p:spPr>
        <p:txBody>
          <a:bodyPr wrap="square" rtlCol="0">
            <a:spAutoFit/>
          </a:bodyPr>
          <a:lstStyle/>
          <a:p>
            <a:pPr lvl="0" algn="just"/>
            <a:endParaRPr lang="es-MX" dirty="0" smtClean="0">
              <a:solidFill>
                <a:schemeClr val="accent1">
                  <a:lumMod val="50000"/>
                </a:schemeClr>
              </a:solidFill>
            </a:endParaRPr>
          </a:p>
          <a:p>
            <a:pPr algn="just"/>
            <a:endParaRPr lang="es-ES_tradnl" sz="2000" dirty="0" smtClean="0"/>
          </a:p>
          <a:p>
            <a:pPr algn="just"/>
            <a:endParaRPr lang="es-ES_tradnl" sz="2000" dirty="0" smtClean="0"/>
          </a:p>
          <a:p>
            <a:pPr algn="just"/>
            <a:endParaRPr lang="es-ES" sz="2000" dirty="0" smtClean="0"/>
          </a:p>
          <a:p>
            <a:pPr lvl="0" algn="just"/>
            <a:r>
              <a:rPr lang="es-MX" sz="2000" dirty="0" smtClean="0">
                <a:solidFill>
                  <a:schemeClr val="accent1">
                    <a:lumMod val="50000"/>
                  </a:schemeClr>
                </a:solidFill>
              </a:rPr>
              <a:t>  </a:t>
            </a:r>
          </a:p>
          <a:p>
            <a:pPr algn="just"/>
            <a:r>
              <a:rPr lang="es-MX" sz="2000" dirty="0" smtClean="0">
                <a:solidFill>
                  <a:schemeClr val="accent1">
                    <a:lumMod val="50000"/>
                  </a:schemeClr>
                </a:solidFill>
              </a:rPr>
              <a:t> </a:t>
            </a:r>
          </a:p>
          <a:p>
            <a:pPr algn="just"/>
            <a:endParaRPr lang="es-MX" sz="2000" dirty="0" smtClean="0">
              <a:solidFill>
                <a:schemeClr val="accent1">
                  <a:lumMod val="50000"/>
                </a:schemeClr>
              </a:solidFill>
            </a:endParaRPr>
          </a:p>
          <a:p>
            <a:endParaRPr lang="es-MX" dirty="0"/>
          </a:p>
        </p:txBody>
      </p:sp>
      <p:sp>
        <p:nvSpPr>
          <p:cNvPr id="10" name="9 Rectángulo"/>
          <p:cNvSpPr/>
          <p:nvPr/>
        </p:nvSpPr>
        <p:spPr>
          <a:xfrm>
            <a:off x="714348" y="1142984"/>
            <a:ext cx="7715304" cy="369332"/>
          </a:xfrm>
          <a:prstGeom prst="rect">
            <a:avLst/>
          </a:prstGeom>
        </p:spPr>
        <p:txBody>
          <a:bodyPr wrap="square">
            <a:spAutoFit/>
          </a:bodyPr>
          <a:lstStyle/>
          <a:p>
            <a:pPr algn="just"/>
            <a:r>
              <a:rPr lang="es-CO" b="1" dirty="0" smtClean="0">
                <a:solidFill>
                  <a:schemeClr val="accent1">
                    <a:lumMod val="75000"/>
                  </a:schemeClr>
                </a:solidFill>
              </a:rPr>
              <a:t>CAFAM. Recreación y Alojamiento</a:t>
            </a:r>
            <a:endParaRPr lang="es-MX" dirty="0">
              <a:solidFill>
                <a:schemeClr val="accent1">
                  <a:lumMod val="75000"/>
                </a:schemeClr>
              </a:solidFill>
            </a:endParaRPr>
          </a:p>
        </p:txBody>
      </p:sp>
      <p:sp>
        <p:nvSpPr>
          <p:cNvPr id="11" name="10 Rectángulo"/>
          <p:cNvSpPr/>
          <p:nvPr/>
        </p:nvSpPr>
        <p:spPr>
          <a:xfrm>
            <a:off x="2500298" y="1571612"/>
            <a:ext cx="3565015" cy="369332"/>
          </a:xfrm>
          <a:prstGeom prst="rect">
            <a:avLst/>
          </a:prstGeom>
        </p:spPr>
        <p:txBody>
          <a:bodyPr wrap="none">
            <a:spAutoFit/>
          </a:bodyPr>
          <a:lstStyle/>
          <a:p>
            <a:r>
              <a:rPr lang="es-MX" b="1" dirty="0" smtClean="0"/>
              <a:t>USOS DEL HOTEL ALMIRANTE</a:t>
            </a:r>
            <a:endParaRPr lang="es-MX" dirty="0"/>
          </a:p>
        </p:txBody>
      </p:sp>
      <p:graphicFrame>
        <p:nvGraphicFramePr>
          <p:cNvPr id="12" name="11 Gráfico"/>
          <p:cNvGraphicFramePr/>
          <p:nvPr/>
        </p:nvGraphicFramePr>
        <p:xfrm>
          <a:off x="1357290" y="2285993"/>
          <a:ext cx="6500858" cy="3571900"/>
        </p:xfrm>
        <a:graphic>
          <a:graphicData uri="http://schemas.openxmlformats.org/drawingml/2006/chart">
            <c:chart xmlns:c="http://schemas.openxmlformats.org/drawingml/2006/chart" xmlns:r="http://schemas.openxmlformats.org/officeDocument/2006/relationships" r:id="rId6"/>
          </a:graphicData>
        </a:graphic>
      </p:graphicFrame>
      <p:sp>
        <p:nvSpPr>
          <p:cNvPr id="13" name="12 Marcador de número de diapositiva"/>
          <p:cNvSpPr>
            <a:spLocks noGrp="1"/>
          </p:cNvSpPr>
          <p:nvPr>
            <p:ph type="sldNum" sz="quarter" idx="12"/>
          </p:nvPr>
        </p:nvSpPr>
        <p:spPr/>
        <p:txBody>
          <a:bodyPr/>
          <a:lstStyle/>
          <a:p>
            <a:pPr>
              <a:defRPr/>
            </a:pPr>
            <a:fld id="{FC42158E-D4C9-4075-9332-02A191B383FD}" type="slidenum">
              <a:rPr lang="es-CO" smtClean="0"/>
              <a:pPr>
                <a:defRPr/>
              </a:pPr>
              <a:t>45</a:t>
            </a:fld>
            <a:endParaRPr lang="es-CO"/>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71670" y="857232"/>
            <a:ext cx="5076825" cy="5000625"/>
          </a:xfrm>
          <a:prstGeom prst="rect">
            <a:avLst/>
          </a:prstGeom>
          <a:noFill/>
          <a:ln w="9525">
            <a:noFill/>
            <a:miter lim="800000"/>
            <a:headEnd/>
            <a:tailEnd/>
          </a:ln>
        </p:spPr>
      </p:pic>
      <p:sp>
        <p:nvSpPr>
          <p:cNvPr id="4" name="3 Rectángulo"/>
          <p:cNvSpPr/>
          <p:nvPr/>
        </p:nvSpPr>
        <p:spPr>
          <a:xfrm>
            <a:off x="642910" y="1428736"/>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285860"/>
            <a:ext cx="7858180" cy="4154984"/>
          </a:xfrm>
          <a:prstGeom prst="rect">
            <a:avLst/>
          </a:prstGeom>
        </p:spPr>
        <p:txBody>
          <a:bodyPr wrap="square">
            <a:spAutoFit/>
          </a:bodyPr>
          <a:lstStyle/>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1844824"/>
            <a:ext cx="7500990" cy="2492990"/>
          </a:xfrm>
          <a:prstGeom prst="rect">
            <a:avLst/>
          </a:prstGeom>
          <a:noFill/>
        </p:spPr>
        <p:txBody>
          <a:bodyPr wrap="square" rtlCol="0">
            <a:spAutoFit/>
          </a:bodyPr>
          <a:lstStyle/>
          <a:p>
            <a:pPr lvl="0" algn="just"/>
            <a:endParaRPr lang="es-MX" dirty="0" smtClean="0">
              <a:solidFill>
                <a:schemeClr val="accent1">
                  <a:lumMod val="50000"/>
                </a:schemeClr>
              </a:solidFill>
            </a:endParaRPr>
          </a:p>
          <a:p>
            <a:pPr algn="just"/>
            <a:endParaRPr lang="es-ES_tradnl" sz="2000" dirty="0" smtClean="0"/>
          </a:p>
          <a:p>
            <a:pPr algn="just"/>
            <a:endParaRPr lang="es-ES_tradnl" sz="2000" dirty="0" smtClean="0"/>
          </a:p>
          <a:p>
            <a:pPr algn="just"/>
            <a:endParaRPr lang="es-ES" sz="2000" dirty="0" smtClean="0"/>
          </a:p>
          <a:p>
            <a:pPr lvl="0" algn="just"/>
            <a:r>
              <a:rPr lang="es-MX" sz="2000" dirty="0" smtClean="0">
                <a:solidFill>
                  <a:schemeClr val="accent1">
                    <a:lumMod val="50000"/>
                  </a:schemeClr>
                </a:solidFill>
              </a:rPr>
              <a:t>  </a:t>
            </a:r>
          </a:p>
          <a:p>
            <a:pPr algn="just"/>
            <a:r>
              <a:rPr lang="es-MX" sz="2000" dirty="0" smtClean="0">
                <a:solidFill>
                  <a:schemeClr val="accent1">
                    <a:lumMod val="50000"/>
                  </a:schemeClr>
                </a:solidFill>
              </a:rPr>
              <a:t> </a:t>
            </a:r>
          </a:p>
          <a:p>
            <a:pPr algn="just"/>
            <a:endParaRPr lang="es-MX" sz="2000" dirty="0" smtClean="0">
              <a:solidFill>
                <a:schemeClr val="accent1">
                  <a:lumMod val="50000"/>
                </a:schemeClr>
              </a:solidFill>
            </a:endParaRPr>
          </a:p>
          <a:p>
            <a:endParaRPr lang="es-MX" dirty="0"/>
          </a:p>
        </p:txBody>
      </p:sp>
      <p:sp>
        <p:nvSpPr>
          <p:cNvPr id="10" name="9 Rectángulo"/>
          <p:cNvSpPr/>
          <p:nvPr/>
        </p:nvSpPr>
        <p:spPr>
          <a:xfrm>
            <a:off x="714348" y="1142984"/>
            <a:ext cx="7715304" cy="369332"/>
          </a:xfrm>
          <a:prstGeom prst="rect">
            <a:avLst/>
          </a:prstGeom>
        </p:spPr>
        <p:txBody>
          <a:bodyPr wrap="square">
            <a:spAutoFit/>
          </a:bodyPr>
          <a:lstStyle/>
          <a:p>
            <a:pPr algn="just"/>
            <a:r>
              <a:rPr lang="es-CO" b="1" dirty="0" smtClean="0">
                <a:solidFill>
                  <a:schemeClr val="accent1">
                    <a:lumMod val="75000"/>
                  </a:schemeClr>
                </a:solidFill>
              </a:rPr>
              <a:t>CAFAM. Recreación y Alojamiento</a:t>
            </a:r>
            <a:endParaRPr lang="es-MX" dirty="0">
              <a:solidFill>
                <a:schemeClr val="accent1">
                  <a:lumMod val="75000"/>
                </a:schemeClr>
              </a:solidFill>
            </a:endParaRPr>
          </a:p>
        </p:txBody>
      </p:sp>
      <p:pic>
        <p:nvPicPr>
          <p:cNvPr id="11" name="10 Imagen"/>
          <p:cNvPicPr/>
          <p:nvPr/>
        </p:nvPicPr>
        <p:blipFill>
          <a:blip r:embed="rId6" cstate="print"/>
          <a:srcRect/>
          <a:stretch>
            <a:fillRect/>
          </a:stretch>
        </p:blipFill>
        <p:spPr bwMode="auto">
          <a:xfrm>
            <a:off x="571472" y="1571612"/>
            <a:ext cx="8072494" cy="4572032"/>
          </a:xfrm>
          <a:prstGeom prst="rect">
            <a:avLst/>
          </a:prstGeom>
          <a:noFill/>
          <a:ln w="9525">
            <a:noFill/>
            <a:miter lim="800000"/>
            <a:headEnd/>
            <a:tailEnd/>
          </a:ln>
        </p:spPr>
      </p:pic>
      <p:sp>
        <p:nvSpPr>
          <p:cNvPr id="12" name="11 Marcador de número de diapositiva"/>
          <p:cNvSpPr>
            <a:spLocks noGrp="1"/>
          </p:cNvSpPr>
          <p:nvPr>
            <p:ph type="sldNum" sz="quarter" idx="12"/>
          </p:nvPr>
        </p:nvSpPr>
        <p:spPr/>
        <p:txBody>
          <a:bodyPr/>
          <a:lstStyle/>
          <a:p>
            <a:pPr>
              <a:defRPr/>
            </a:pPr>
            <a:fld id="{FC42158E-D4C9-4075-9332-02A191B383FD}" type="slidenum">
              <a:rPr lang="es-CO" smtClean="0"/>
              <a:pPr>
                <a:defRPr/>
              </a:pPr>
              <a:t>46</a:t>
            </a:fld>
            <a:endParaRPr lang="es-CO"/>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71670" y="857232"/>
            <a:ext cx="5076825" cy="5000625"/>
          </a:xfrm>
          <a:prstGeom prst="rect">
            <a:avLst/>
          </a:prstGeom>
          <a:noFill/>
          <a:ln w="9525">
            <a:noFill/>
            <a:miter lim="800000"/>
            <a:headEnd/>
            <a:tailEnd/>
          </a:ln>
        </p:spPr>
      </p:pic>
      <p:sp>
        <p:nvSpPr>
          <p:cNvPr id="4" name="3 Rectángulo"/>
          <p:cNvSpPr/>
          <p:nvPr/>
        </p:nvSpPr>
        <p:spPr>
          <a:xfrm>
            <a:off x="642910" y="1428736"/>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285860"/>
            <a:ext cx="7858180" cy="4154984"/>
          </a:xfrm>
          <a:prstGeom prst="rect">
            <a:avLst/>
          </a:prstGeom>
        </p:spPr>
        <p:txBody>
          <a:bodyPr wrap="square">
            <a:spAutoFit/>
          </a:bodyPr>
          <a:lstStyle/>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1844824"/>
            <a:ext cx="7500990" cy="2492990"/>
          </a:xfrm>
          <a:prstGeom prst="rect">
            <a:avLst/>
          </a:prstGeom>
          <a:noFill/>
        </p:spPr>
        <p:txBody>
          <a:bodyPr wrap="square" rtlCol="0">
            <a:spAutoFit/>
          </a:bodyPr>
          <a:lstStyle/>
          <a:p>
            <a:pPr lvl="0" algn="just"/>
            <a:endParaRPr lang="es-MX" dirty="0" smtClean="0">
              <a:solidFill>
                <a:schemeClr val="accent1">
                  <a:lumMod val="50000"/>
                </a:schemeClr>
              </a:solidFill>
            </a:endParaRPr>
          </a:p>
          <a:p>
            <a:pPr algn="just"/>
            <a:endParaRPr lang="es-ES_tradnl" sz="2000" dirty="0" smtClean="0"/>
          </a:p>
          <a:p>
            <a:pPr algn="just"/>
            <a:endParaRPr lang="es-ES_tradnl" sz="2000" dirty="0" smtClean="0"/>
          </a:p>
          <a:p>
            <a:pPr algn="just"/>
            <a:endParaRPr lang="es-ES" sz="2000" dirty="0" smtClean="0"/>
          </a:p>
          <a:p>
            <a:pPr lvl="0" algn="just"/>
            <a:r>
              <a:rPr lang="es-MX" sz="2000" dirty="0" smtClean="0">
                <a:solidFill>
                  <a:schemeClr val="accent1">
                    <a:lumMod val="50000"/>
                  </a:schemeClr>
                </a:solidFill>
              </a:rPr>
              <a:t>  </a:t>
            </a:r>
          </a:p>
          <a:p>
            <a:pPr algn="just"/>
            <a:r>
              <a:rPr lang="es-MX" sz="2000" dirty="0" smtClean="0">
                <a:solidFill>
                  <a:schemeClr val="accent1">
                    <a:lumMod val="50000"/>
                  </a:schemeClr>
                </a:solidFill>
              </a:rPr>
              <a:t> </a:t>
            </a:r>
          </a:p>
          <a:p>
            <a:pPr algn="just"/>
            <a:endParaRPr lang="es-MX" sz="2000" dirty="0" smtClean="0">
              <a:solidFill>
                <a:schemeClr val="accent1">
                  <a:lumMod val="50000"/>
                </a:schemeClr>
              </a:solidFill>
            </a:endParaRPr>
          </a:p>
          <a:p>
            <a:endParaRPr lang="es-MX" dirty="0"/>
          </a:p>
        </p:txBody>
      </p:sp>
      <p:sp>
        <p:nvSpPr>
          <p:cNvPr id="10" name="9 Rectángulo"/>
          <p:cNvSpPr/>
          <p:nvPr/>
        </p:nvSpPr>
        <p:spPr>
          <a:xfrm>
            <a:off x="714348" y="1142984"/>
            <a:ext cx="7715304" cy="369332"/>
          </a:xfrm>
          <a:prstGeom prst="rect">
            <a:avLst/>
          </a:prstGeom>
        </p:spPr>
        <p:txBody>
          <a:bodyPr wrap="square">
            <a:spAutoFit/>
          </a:bodyPr>
          <a:lstStyle/>
          <a:p>
            <a:pPr algn="just"/>
            <a:r>
              <a:rPr lang="es-CO" b="1" dirty="0" smtClean="0">
                <a:solidFill>
                  <a:schemeClr val="accent1">
                    <a:lumMod val="75000"/>
                  </a:schemeClr>
                </a:solidFill>
              </a:rPr>
              <a:t>CAFAM. Recreación y Alojamiento</a:t>
            </a:r>
            <a:endParaRPr lang="es-MX" dirty="0">
              <a:solidFill>
                <a:schemeClr val="accent1">
                  <a:lumMod val="75000"/>
                </a:schemeClr>
              </a:solidFill>
            </a:endParaRPr>
          </a:p>
        </p:txBody>
      </p:sp>
      <p:sp>
        <p:nvSpPr>
          <p:cNvPr id="14337" name="Rectangle 1"/>
          <p:cNvSpPr>
            <a:spLocks noChangeArrowheads="1"/>
          </p:cNvSpPr>
          <p:nvPr/>
        </p:nvSpPr>
        <p:spPr bwMode="auto">
          <a:xfrm>
            <a:off x="1714480" y="1500174"/>
            <a:ext cx="492922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USOS DEL HOTEL KUALAMANÁ</a:t>
            </a:r>
            <a:endParaRPr kumimoji="0" lang="es-ES" sz="1200" b="0" i="0" u="none" strike="noStrike" cap="none" normalizeH="0" baseline="0" dirty="0" smtClean="0">
              <a:ln>
                <a:noFill/>
              </a:ln>
              <a:solidFill>
                <a:schemeClr val="tx1"/>
              </a:solidFill>
              <a:effectLst/>
              <a:latin typeface="Arial" pitchFamily="34" charset="0"/>
            </a:endParaRPr>
          </a:p>
        </p:txBody>
      </p:sp>
      <p:graphicFrame>
        <p:nvGraphicFramePr>
          <p:cNvPr id="11" name="10 Gráfico"/>
          <p:cNvGraphicFramePr/>
          <p:nvPr/>
        </p:nvGraphicFramePr>
        <p:xfrm>
          <a:off x="1000100" y="2143116"/>
          <a:ext cx="7143799" cy="4000528"/>
        </p:xfrm>
        <a:graphic>
          <a:graphicData uri="http://schemas.openxmlformats.org/drawingml/2006/chart">
            <c:chart xmlns:c="http://schemas.openxmlformats.org/drawingml/2006/chart" xmlns:r="http://schemas.openxmlformats.org/officeDocument/2006/relationships" r:id="rId6"/>
          </a:graphicData>
        </a:graphic>
      </p:graphicFrame>
      <p:sp>
        <p:nvSpPr>
          <p:cNvPr id="12" name="11 Marcador de número de diapositiva"/>
          <p:cNvSpPr>
            <a:spLocks noGrp="1"/>
          </p:cNvSpPr>
          <p:nvPr>
            <p:ph type="sldNum" sz="quarter" idx="12"/>
          </p:nvPr>
        </p:nvSpPr>
        <p:spPr/>
        <p:txBody>
          <a:bodyPr/>
          <a:lstStyle/>
          <a:p>
            <a:pPr>
              <a:defRPr/>
            </a:pPr>
            <a:fld id="{FC42158E-D4C9-4075-9332-02A191B383FD}" type="slidenum">
              <a:rPr lang="es-CO" smtClean="0"/>
              <a:pPr>
                <a:defRPr/>
              </a:pPr>
              <a:t>47</a:t>
            </a:fld>
            <a:endParaRPr lang="es-CO"/>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357299"/>
            <a:ext cx="7858180" cy="4893647"/>
          </a:xfrm>
          <a:prstGeom prst="rect">
            <a:avLst/>
          </a:prstGeom>
        </p:spPr>
        <p:txBody>
          <a:bodyPr wrap="square">
            <a:spAutoFit/>
          </a:bodyPr>
          <a:lstStyle/>
          <a:p>
            <a:pPr lvl="0" algn="ctr"/>
            <a:r>
              <a:rPr lang="es-ES_tradnl" sz="2400" b="1" dirty="0" smtClean="0">
                <a:solidFill>
                  <a:schemeClr val="accent1">
                    <a:lumMod val="50000"/>
                  </a:schemeClr>
                </a:solidFill>
              </a:rPr>
              <a:t>OBSERVACIONES Y RECOMENDACIONES GENERALES DEL ESTUDIO</a:t>
            </a:r>
          </a:p>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2285992"/>
            <a:ext cx="7500990" cy="4647426"/>
          </a:xfrm>
          <a:prstGeom prst="rect">
            <a:avLst/>
          </a:prstGeom>
          <a:noFill/>
        </p:spPr>
        <p:txBody>
          <a:bodyPr wrap="square" rtlCol="0">
            <a:spAutoFit/>
          </a:bodyPr>
          <a:lstStyle/>
          <a:p>
            <a:pPr lvl="0" algn="just"/>
            <a:endParaRPr lang="es-MX" dirty="0" smtClean="0">
              <a:solidFill>
                <a:schemeClr val="accent1">
                  <a:lumMod val="50000"/>
                </a:schemeClr>
              </a:solidFill>
            </a:endParaRPr>
          </a:p>
          <a:p>
            <a:pPr lvl="0" algn="just"/>
            <a:r>
              <a:rPr lang="es-ES_tradnl" sz="2000" dirty="0" smtClean="0">
                <a:solidFill>
                  <a:schemeClr val="accent1">
                    <a:lumMod val="50000"/>
                  </a:schemeClr>
                </a:solidFill>
              </a:rPr>
              <a:t>10. Con respecto a los referentes económicos con base en los cuales se realizó el incremento de las tarifas diferenciales, las Cajas citaron distintas fuentes de información, en las cuales se incluyó la normatividad legal, el IPC y el SMMLV; no obstante, se encontraron tarifas desproporcionadas que no permiten el acceso a los servicios, para los beneficiarios y afiliados que devengan 1 o 2 SMMLV.</a:t>
            </a:r>
            <a:endParaRPr lang="es-MX" sz="2000" dirty="0" smtClean="0">
              <a:solidFill>
                <a:schemeClr val="accent1">
                  <a:lumMod val="50000"/>
                </a:schemeClr>
              </a:solidFill>
            </a:endParaRPr>
          </a:p>
          <a:p>
            <a:pPr algn="just"/>
            <a:r>
              <a:rPr lang="es-ES_tradnl" sz="2000" dirty="0" smtClean="0">
                <a:solidFill>
                  <a:schemeClr val="accent1">
                    <a:lumMod val="50000"/>
                  </a:schemeClr>
                </a:solidFill>
              </a:rPr>
              <a:t> </a:t>
            </a:r>
            <a:endParaRPr lang="es-MX" sz="2000" dirty="0" smtClean="0">
              <a:solidFill>
                <a:schemeClr val="accent1">
                  <a:lumMod val="50000"/>
                </a:schemeClr>
              </a:solidFill>
            </a:endParaRPr>
          </a:p>
          <a:p>
            <a:pPr algn="just"/>
            <a:r>
              <a:rPr lang="es-ES_tradnl" sz="2000" dirty="0" smtClean="0">
                <a:solidFill>
                  <a:schemeClr val="accent1">
                    <a:lumMod val="50000"/>
                  </a:schemeClr>
                </a:solidFill>
              </a:rPr>
              <a:t>En tal sentido, se hace necesario revisar la estructura de las tarifas en función de los referentes económicos para las categorías A y B, de manera que la misión de subsidio que tienen las cajas, permitan que los afiliados y beneficiarios puedan acceder a los servicios que se ofrecen actualmente.</a:t>
            </a:r>
            <a:endParaRPr lang="es-MX" sz="2000" dirty="0" smtClean="0">
              <a:solidFill>
                <a:schemeClr val="accent1">
                  <a:lumMod val="50000"/>
                </a:schemeClr>
              </a:solidFill>
            </a:endParaRPr>
          </a:p>
          <a:p>
            <a:endParaRPr lang="es-MX" dirty="0"/>
          </a:p>
        </p:txBody>
      </p:sp>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48</a:t>
            </a:fld>
            <a:endParaRPr lang="es-CO"/>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785794"/>
            <a:ext cx="7858180" cy="4893647"/>
          </a:xfrm>
          <a:prstGeom prst="rect">
            <a:avLst/>
          </a:prstGeom>
        </p:spPr>
        <p:txBody>
          <a:bodyPr wrap="square">
            <a:spAutoFit/>
          </a:bodyPr>
          <a:lstStyle/>
          <a:p>
            <a:pPr lvl="0" algn="ctr"/>
            <a:r>
              <a:rPr lang="es-ES_tradnl" sz="2400" b="1" dirty="0" smtClean="0">
                <a:solidFill>
                  <a:schemeClr val="accent1">
                    <a:lumMod val="50000"/>
                  </a:schemeClr>
                </a:solidFill>
              </a:rPr>
              <a:t>OBSERVACIONES Y RECOMENDACIONES GENERALES DEL ESTUDIO</a:t>
            </a:r>
          </a:p>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1785926"/>
            <a:ext cx="7500990" cy="5262979"/>
          </a:xfrm>
          <a:prstGeom prst="rect">
            <a:avLst/>
          </a:prstGeom>
          <a:noFill/>
        </p:spPr>
        <p:txBody>
          <a:bodyPr wrap="square" rtlCol="0">
            <a:spAutoFit/>
          </a:bodyPr>
          <a:lstStyle/>
          <a:p>
            <a:pPr lvl="0" algn="just"/>
            <a:endParaRPr lang="es-MX" dirty="0" smtClean="0">
              <a:solidFill>
                <a:schemeClr val="accent1">
                  <a:lumMod val="50000"/>
                </a:schemeClr>
              </a:solidFill>
            </a:endParaRPr>
          </a:p>
          <a:p>
            <a:pPr algn="just"/>
            <a:r>
              <a:rPr lang="es-MX" sz="2000" dirty="0" smtClean="0">
                <a:solidFill>
                  <a:schemeClr val="accent1">
                    <a:lumMod val="50000"/>
                  </a:schemeClr>
                </a:solidFill>
                <a:latin typeface="Constantia" pitchFamily="18" charset="0"/>
                <a:cs typeface="Arial" pitchFamily="34" charset="0"/>
              </a:rPr>
              <a:t>Siguiendo con lo anterior, esta consultoría  ha podido inferir que las cajas tienen   tarifas  establecidas para los afiliados, que en  nuestra opinión  exceden en  cerca del  30%  el valor  que  debería cobrarse, ello, teniendo en cuenta la estructura financiera de cada  entidad, su tipo de operación y los ingresos que percibe por concepto de subsidio familiar, los cuales deberían generarle un valor diferenciador mucho más bajo,  respecto del mercado hotelero turístico de la zona de influencia, así como de los demás  servicios. </a:t>
            </a:r>
            <a:r>
              <a:rPr lang="es-MX" sz="2000" dirty="0" smtClean="0">
                <a:solidFill>
                  <a:schemeClr val="accent1">
                    <a:lumMod val="50000"/>
                  </a:schemeClr>
                </a:solidFill>
              </a:rPr>
              <a:t>En este sentido, se debe advertir que la estructura de costos de las  caja agrupa  conceptos a nuestro juicio equivocados que tienen que ver con los gastos de administración y otros  conexos que no deberían  tener  un  impacto  fundamental en las tarifas que por  los diferentes conceptos perciben estas entidades.</a:t>
            </a:r>
            <a:endParaRPr lang="es-MX" sz="2000" dirty="0" smtClean="0">
              <a:solidFill>
                <a:schemeClr val="accent1">
                  <a:lumMod val="50000"/>
                </a:schemeClr>
              </a:solidFill>
              <a:latin typeface="Constantia" pitchFamily="18" charset="0"/>
              <a:cs typeface="Arial" pitchFamily="34" charset="0"/>
            </a:endParaRPr>
          </a:p>
          <a:p>
            <a:r>
              <a:rPr lang="es-MX" sz="2000" dirty="0" smtClean="0"/>
              <a:t> </a:t>
            </a:r>
          </a:p>
          <a:p>
            <a:endParaRPr lang="es-MX" dirty="0"/>
          </a:p>
        </p:txBody>
      </p:sp>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49</a:t>
            </a:fld>
            <a:endParaRPr lang="es-CO"/>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000108"/>
            <a:ext cx="7858180" cy="4524315"/>
          </a:xfrm>
          <a:prstGeom prst="rect">
            <a:avLst/>
          </a:prstGeom>
        </p:spPr>
        <p:txBody>
          <a:bodyPr wrap="square">
            <a:spAutoFit/>
          </a:bodyPr>
          <a:lstStyle/>
          <a:p>
            <a:pPr lvl="0" algn="ctr"/>
            <a:r>
              <a:rPr lang="es-ES_tradnl" sz="2400" b="1" dirty="0" smtClean="0">
                <a:solidFill>
                  <a:schemeClr val="accent1">
                    <a:lumMod val="50000"/>
                  </a:schemeClr>
                </a:solidFill>
              </a:rPr>
              <a:t>METODOLOGÍA DEL ESTUDIO</a:t>
            </a:r>
          </a:p>
          <a:p>
            <a:pPr marL="273050" lvl="0" indent="-273050" algn="just"/>
            <a:endParaRPr lang="es-MX" sz="2400" dirty="0" smtClean="0">
              <a:solidFill>
                <a:schemeClr val="accent1">
                  <a:lumMod val="50000"/>
                </a:schemeClr>
              </a:solidFill>
            </a:endParaRPr>
          </a:p>
          <a:p>
            <a:r>
              <a:rPr lang="es-MX" sz="2400" dirty="0" smtClean="0">
                <a:solidFill>
                  <a:schemeClr val="accent1">
                    <a:lumMod val="50000"/>
                  </a:schemeClr>
                </a:solidFill>
              </a:rPr>
              <a:t> </a:t>
            </a:r>
          </a:p>
          <a:p>
            <a:pPr marL="627063" lvl="0" indent="-354013"/>
            <a:endParaRPr lang="es-MX"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graphicFrame>
        <p:nvGraphicFramePr>
          <p:cNvPr id="9" name="8 Diagrama"/>
          <p:cNvGraphicFramePr/>
          <p:nvPr/>
        </p:nvGraphicFramePr>
        <p:xfrm>
          <a:off x="928662" y="1571612"/>
          <a:ext cx="7500990" cy="44291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5</a:t>
            </a:fld>
            <a:endParaRPr lang="es-CO"/>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357299"/>
            <a:ext cx="7858180" cy="4893647"/>
          </a:xfrm>
          <a:prstGeom prst="rect">
            <a:avLst/>
          </a:prstGeom>
        </p:spPr>
        <p:txBody>
          <a:bodyPr wrap="square">
            <a:spAutoFit/>
          </a:bodyPr>
          <a:lstStyle/>
          <a:p>
            <a:pPr lvl="0" algn="ctr"/>
            <a:r>
              <a:rPr lang="es-ES_tradnl" sz="2400" b="1" dirty="0" smtClean="0">
                <a:solidFill>
                  <a:schemeClr val="accent1">
                    <a:lumMod val="50000"/>
                  </a:schemeClr>
                </a:solidFill>
              </a:rPr>
              <a:t>OBSERVACIONES Y RECOMENDACIONES GENERALES DEL ESTUDIO</a:t>
            </a:r>
          </a:p>
          <a:p>
            <a:pPr lvl="0" algn="ctr"/>
            <a:endParaRPr lang="es-ES_tradnl" sz="2400" b="1" dirty="0" smtClean="0">
              <a:solidFill>
                <a:schemeClr val="accent1">
                  <a:lumMod val="50000"/>
                </a:schemeClr>
              </a:solidFill>
            </a:endParaRPr>
          </a:p>
          <a:p>
            <a:pPr lvl="0" algn="ctr"/>
            <a:endParaRPr lang="es-ES_tradnl" sz="2400" b="1"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CuadroTexto"/>
          <p:cNvSpPr txBox="1"/>
          <p:nvPr/>
        </p:nvSpPr>
        <p:spPr>
          <a:xfrm>
            <a:off x="785786" y="2214554"/>
            <a:ext cx="7500990" cy="4339650"/>
          </a:xfrm>
          <a:prstGeom prst="rect">
            <a:avLst/>
          </a:prstGeom>
          <a:noFill/>
        </p:spPr>
        <p:txBody>
          <a:bodyPr wrap="square" rtlCol="0">
            <a:spAutoFit/>
          </a:bodyPr>
          <a:lstStyle/>
          <a:p>
            <a:pPr lvl="0" algn="just"/>
            <a:endParaRPr lang="es-MX" dirty="0" smtClean="0">
              <a:solidFill>
                <a:schemeClr val="accent1">
                  <a:lumMod val="50000"/>
                </a:schemeClr>
              </a:solidFill>
            </a:endParaRPr>
          </a:p>
          <a:p>
            <a:pPr algn="just"/>
            <a:r>
              <a:rPr lang="es-MX" sz="2000" dirty="0" smtClean="0"/>
              <a:t>Para profundizar sobre el tema, se recomienda efectuar una auditoría especializada,  a fin de establecer los valores individualizados que se deberían cobrar a los afiliados  por utilización de los bienes y servicios en general que ofrece las cajas.</a:t>
            </a:r>
          </a:p>
          <a:p>
            <a:pPr algn="just"/>
            <a:r>
              <a:rPr lang="es-MX" sz="2000" dirty="0" smtClean="0"/>
              <a:t> </a:t>
            </a:r>
          </a:p>
          <a:p>
            <a:pPr algn="just"/>
            <a:r>
              <a:rPr lang="es-MX" sz="2000" dirty="0" smtClean="0"/>
              <a:t>Esta consultoría también pudo evidenciar que varias de las cajas examinadas vienen prestando servicios de manera masiva a personas y organizaciones que no pertenecen a las categorías A y B que son en las que deben enfocar los recursos y esfuerzos, lo cual en nuestro juicio es contrario a la legislación vigente sobre esta materia.</a:t>
            </a:r>
          </a:p>
          <a:p>
            <a:r>
              <a:rPr lang="es-MX" sz="2000" dirty="0" smtClean="0"/>
              <a:t> </a:t>
            </a:r>
          </a:p>
          <a:p>
            <a:endParaRPr lang="es-MX" dirty="0"/>
          </a:p>
        </p:txBody>
      </p:sp>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50</a:t>
            </a:fld>
            <a:endParaRPr lang="es-CO"/>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57200" y="928670"/>
            <a:ext cx="8229600" cy="5395930"/>
          </a:xfrm>
        </p:spPr>
        <p:txBody>
          <a:bodyPr/>
          <a:lstStyle/>
          <a:p>
            <a:pPr algn="ctr">
              <a:buNone/>
            </a:pPr>
            <a:r>
              <a:rPr lang="es-CO" sz="2000" b="1" dirty="0" smtClean="0"/>
              <a:t>ESTUDIO DE TARIFAS EN RELACIÓN CON LOS INGRESOS DE LA CANASTA FAMILIAR</a:t>
            </a:r>
            <a:endParaRPr lang="es-MX" sz="2000" dirty="0" smtClean="0"/>
          </a:p>
          <a:p>
            <a:pPr algn="just"/>
            <a:endParaRPr lang="es-CO" sz="2000" dirty="0" smtClean="0"/>
          </a:p>
          <a:p>
            <a:pPr algn="just"/>
            <a:r>
              <a:rPr lang="es-CO" sz="2000" dirty="0" smtClean="0"/>
              <a:t>En el informe final detalla el estudio, que presenta las limitaciones de los afiliados de la categoría A y B, en acceder  a los servicios ofrecidos por las cajas de compensación  familiar en Colombia. </a:t>
            </a:r>
          </a:p>
          <a:p>
            <a:pPr algn="just"/>
            <a:endParaRPr lang="es-CO" dirty="0"/>
          </a:p>
        </p:txBody>
      </p:sp>
      <p:pic>
        <p:nvPicPr>
          <p:cNvPr id="7" name="6 Imagen"/>
          <p:cNvPicPr/>
          <p:nvPr/>
        </p:nvPicPr>
        <p:blipFill>
          <a:blip r:embed="rId2" cstate="print"/>
          <a:srcRect l="12861" r="13591" b="-36"/>
          <a:stretch>
            <a:fillRect/>
          </a:stretch>
        </p:blipFill>
        <p:spPr bwMode="auto">
          <a:xfrm>
            <a:off x="1214414" y="2928934"/>
            <a:ext cx="6429420" cy="3643338"/>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fld id="{ED00B97A-9B0B-4BAC-A385-3236DF23562A}" type="slidenum">
              <a:rPr lang="es-CO" smtClean="0"/>
              <a:pPr/>
              <a:t>51</a:t>
            </a:fld>
            <a:endParaRPr lang="es-CO"/>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9" name="8 CuadroTexto"/>
          <p:cNvSpPr txBox="1"/>
          <p:nvPr/>
        </p:nvSpPr>
        <p:spPr>
          <a:xfrm>
            <a:off x="785786" y="1844824"/>
            <a:ext cx="7500990" cy="1569660"/>
          </a:xfrm>
          <a:prstGeom prst="rect">
            <a:avLst/>
          </a:prstGeom>
          <a:noFill/>
        </p:spPr>
        <p:txBody>
          <a:bodyPr wrap="square" rtlCol="0">
            <a:spAutoFit/>
          </a:bodyPr>
          <a:lstStyle/>
          <a:p>
            <a:pPr lvl="0" algn="just"/>
            <a:endParaRPr lang="es-MX" dirty="0" smtClean="0">
              <a:solidFill>
                <a:schemeClr val="accent1">
                  <a:lumMod val="50000"/>
                </a:schemeClr>
              </a:solidFill>
            </a:endParaRPr>
          </a:p>
          <a:p>
            <a:pPr algn="just"/>
            <a:endParaRPr lang="es-MX" sz="2000" dirty="0" smtClean="0">
              <a:solidFill>
                <a:schemeClr val="accent1">
                  <a:lumMod val="50000"/>
                </a:schemeClr>
              </a:solidFill>
            </a:endParaRPr>
          </a:p>
          <a:p>
            <a:pPr algn="just"/>
            <a:r>
              <a:rPr lang="es-MX" sz="2000" dirty="0" smtClean="0">
                <a:solidFill>
                  <a:schemeClr val="accent1">
                    <a:lumMod val="50000"/>
                  </a:schemeClr>
                </a:solidFill>
              </a:rPr>
              <a:t> </a:t>
            </a:r>
          </a:p>
          <a:p>
            <a:pPr algn="just"/>
            <a:endParaRPr lang="es-MX" sz="2000" dirty="0" smtClean="0">
              <a:solidFill>
                <a:schemeClr val="accent1">
                  <a:lumMod val="50000"/>
                </a:schemeClr>
              </a:solidFill>
            </a:endParaRPr>
          </a:p>
          <a:p>
            <a:endParaRPr lang="es-MX" dirty="0"/>
          </a:p>
        </p:txBody>
      </p:sp>
      <p:pic>
        <p:nvPicPr>
          <p:cNvPr id="13" name="12 Imagen"/>
          <p:cNvPicPr/>
          <p:nvPr/>
        </p:nvPicPr>
        <p:blipFill>
          <a:blip r:embed="rId6" cstate="print"/>
          <a:srcRect/>
          <a:stretch>
            <a:fillRect/>
          </a:stretch>
        </p:blipFill>
        <p:spPr bwMode="auto">
          <a:xfrm>
            <a:off x="285720" y="1071546"/>
            <a:ext cx="8572560" cy="5286412"/>
          </a:xfrm>
          <a:prstGeom prst="rect">
            <a:avLst/>
          </a:prstGeom>
          <a:noFill/>
          <a:ln w="3175">
            <a:solidFill>
              <a:schemeClr val="tx1"/>
            </a:solidFill>
            <a:miter lim="800000"/>
            <a:headEnd/>
            <a:tailEnd/>
          </a:ln>
        </p:spPr>
      </p:pic>
      <p:sp>
        <p:nvSpPr>
          <p:cNvPr id="14" name="13 Marcador de número de diapositiva"/>
          <p:cNvSpPr>
            <a:spLocks noGrp="1"/>
          </p:cNvSpPr>
          <p:nvPr>
            <p:ph type="sldNum" sz="quarter" idx="12"/>
          </p:nvPr>
        </p:nvSpPr>
        <p:spPr/>
        <p:txBody>
          <a:bodyPr/>
          <a:lstStyle/>
          <a:p>
            <a:pPr>
              <a:defRPr/>
            </a:pPr>
            <a:fld id="{FC42158E-D4C9-4075-9332-02A191B383FD}" type="slidenum">
              <a:rPr lang="es-CO" smtClean="0"/>
              <a:pPr>
                <a:defRPr/>
              </a:pPr>
              <a:t>52</a:t>
            </a:fld>
            <a:endParaRPr lang="es-CO"/>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9" name="8 CuadroTexto"/>
          <p:cNvSpPr txBox="1"/>
          <p:nvPr/>
        </p:nvSpPr>
        <p:spPr>
          <a:xfrm>
            <a:off x="785786" y="1844824"/>
            <a:ext cx="7500990" cy="1569660"/>
          </a:xfrm>
          <a:prstGeom prst="rect">
            <a:avLst/>
          </a:prstGeom>
          <a:noFill/>
        </p:spPr>
        <p:txBody>
          <a:bodyPr wrap="square" rtlCol="0">
            <a:spAutoFit/>
          </a:bodyPr>
          <a:lstStyle/>
          <a:p>
            <a:pPr lvl="0" algn="just"/>
            <a:endParaRPr lang="es-MX" dirty="0" smtClean="0">
              <a:solidFill>
                <a:schemeClr val="accent1">
                  <a:lumMod val="50000"/>
                </a:schemeClr>
              </a:solidFill>
            </a:endParaRPr>
          </a:p>
          <a:p>
            <a:pPr algn="just"/>
            <a:endParaRPr lang="es-MX" sz="2000" dirty="0" smtClean="0">
              <a:solidFill>
                <a:schemeClr val="accent1">
                  <a:lumMod val="50000"/>
                </a:schemeClr>
              </a:solidFill>
            </a:endParaRPr>
          </a:p>
          <a:p>
            <a:pPr algn="just"/>
            <a:r>
              <a:rPr lang="es-MX" sz="2000" dirty="0" smtClean="0">
                <a:solidFill>
                  <a:schemeClr val="accent1">
                    <a:lumMod val="50000"/>
                  </a:schemeClr>
                </a:solidFill>
              </a:rPr>
              <a:t> </a:t>
            </a:r>
          </a:p>
          <a:p>
            <a:pPr algn="just"/>
            <a:endParaRPr lang="es-MX" sz="2000" dirty="0" smtClean="0">
              <a:solidFill>
                <a:schemeClr val="accent1">
                  <a:lumMod val="50000"/>
                </a:schemeClr>
              </a:solidFill>
            </a:endParaRPr>
          </a:p>
          <a:p>
            <a:endParaRPr lang="es-MX" dirty="0"/>
          </a:p>
        </p:txBody>
      </p:sp>
      <p:pic>
        <p:nvPicPr>
          <p:cNvPr id="8" name="7 Imagen"/>
          <p:cNvPicPr/>
          <p:nvPr/>
        </p:nvPicPr>
        <p:blipFill>
          <a:blip r:embed="rId6" cstate="print"/>
          <a:srcRect/>
          <a:stretch>
            <a:fillRect/>
          </a:stretch>
        </p:blipFill>
        <p:spPr bwMode="auto">
          <a:xfrm>
            <a:off x="428596" y="857232"/>
            <a:ext cx="8286808" cy="5429288"/>
          </a:xfrm>
          <a:prstGeom prst="rect">
            <a:avLst/>
          </a:prstGeom>
          <a:noFill/>
          <a:ln w="3175">
            <a:solidFill>
              <a:schemeClr val="tx1"/>
            </a:solidFill>
            <a:miter lim="800000"/>
            <a:headEnd/>
            <a:tailEnd/>
          </a:ln>
        </p:spPr>
      </p:pic>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53</a:t>
            </a:fld>
            <a:endParaRPr lang="es-CO"/>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9" name="8 CuadroTexto"/>
          <p:cNvSpPr txBox="1"/>
          <p:nvPr/>
        </p:nvSpPr>
        <p:spPr>
          <a:xfrm>
            <a:off x="785786" y="1844824"/>
            <a:ext cx="7500990" cy="1569660"/>
          </a:xfrm>
          <a:prstGeom prst="rect">
            <a:avLst/>
          </a:prstGeom>
          <a:noFill/>
        </p:spPr>
        <p:txBody>
          <a:bodyPr wrap="square" rtlCol="0">
            <a:spAutoFit/>
          </a:bodyPr>
          <a:lstStyle/>
          <a:p>
            <a:pPr lvl="0" algn="just"/>
            <a:endParaRPr lang="es-MX" dirty="0" smtClean="0">
              <a:solidFill>
                <a:schemeClr val="accent1">
                  <a:lumMod val="50000"/>
                </a:schemeClr>
              </a:solidFill>
            </a:endParaRPr>
          </a:p>
          <a:p>
            <a:pPr algn="just"/>
            <a:endParaRPr lang="es-MX" sz="2000" dirty="0" smtClean="0">
              <a:solidFill>
                <a:schemeClr val="accent1">
                  <a:lumMod val="50000"/>
                </a:schemeClr>
              </a:solidFill>
            </a:endParaRPr>
          </a:p>
          <a:p>
            <a:pPr algn="just"/>
            <a:r>
              <a:rPr lang="es-MX" sz="2000" dirty="0" smtClean="0">
                <a:solidFill>
                  <a:schemeClr val="accent1">
                    <a:lumMod val="50000"/>
                  </a:schemeClr>
                </a:solidFill>
              </a:rPr>
              <a:t> </a:t>
            </a:r>
          </a:p>
          <a:p>
            <a:pPr algn="just"/>
            <a:endParaRPr lang="es-MX" sz="2000" dirty="0" smtClean="0">
              <a:solidFill>
                <a:schemeClr val="accent1">
                  <a:lumMod val="50000"/>
                </a:schemeClr>
              </a:solidFill>
            </a:endParaRPr>
          </a:p>
          <a:p>
            <a:endParaRPr lang="es-MX" dirty="0"/>
          </a:p>
        </p:txBody>
      </p:sp>
      <p:sp>
        <p:nvSpPr>
          <p:cNvPr id="2049" name="Rectangle 1"/>
          <p:cNvSpPr>
            <a:spLocks noChangeArrowheads="1"/>
          </p:cNvSpPr>
          <p:nvPr/>
        </p:nvSpPr>
        <p:spPr bwMode="auto">
          <a:xfrm>
            <a:off x="1142976" y="1214422"/>
            <a:ext cx="692948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b="0" i="0" u="none" strike="noStrike" cap="none" normalizeH="0" baseline="0" dirty="0" smtClean="0">
                <a:ln>
                  <a:noFill/>
                </a:ln>
                <a:solidFill>
                  <a:schemeClr val="accent1">
                    <a:lumMod val="50000"/>
                  </a:schemeClr>
                </a:solidFill>
                <a:effectLst/>
                <a:latin typeface="Constantia" pitchFamily="18" charset="0"/>
                <a:ea typeface="Calibri" pitchFamily="34" charset="0"/>
                <a:cs typeface="Times New Roman" pitchFamily="18" charset="0"/>
              </a:rPr>
              <a:t>Para  el  año 2010,  una  persona ,  categoría  A  puede  con los  recursos que destina a recreación,  cubrir   1,99 días  de plan  Turismo Familiar  PTI,  en  el  Hotel  </a:t>
            </a:r>
            <a:r>
              <a:rPr kumimoji="0" lang="es-CO" b="0" i="0" u="none" strike="noStrike" cap="none" normalizeH="0" baseline="0" dirty="0" err="1" smtClean="0">
                <a:ln>
                  <a:noFill/>
                </a:ln>
                <a:solidFill>
                  <a:schemeClr val="accent1">
                    <a:lumMod val="50000"/>
                  </a:schemeClr>
                </a:solidFill>
                <a:effectLst/>
                <a:latin typeface="Constantia" pitchFamily="18" charset="0"/>
                <a:ea typeface="Calibri" pitchFamily="34" charset="0"/>
                <a:cs typeface="Times New Roman" pitchFamily="18" charset="0"/>
              </a:rPr>
              <a:t>Lagomar</a:t>
            </a:r>
            <a:r>
              <a:rPr kumimoji="0" lang="es-CO" b="0" i="0" u="none" strike="noStrike" cap="none" normalizeH="0" baseline="0" dirty="0" smtClean="0">
                <a:ln>
                  <a:noFill/>
                </a:ln>
                <a:solidFill>
                  <a:schemeClr val="accent1">
                    <a:lumMod val="50000"/>
                  </a:schemeClr>
                </a:solidFill>
                <a:effectLst/>
                <a:latin typeface="Constantia" pitchFamily="18" charset="0"/>
                <a:ea typeface="Calibri" pitchFamily="34" charset="0"/>
                <a:cs typeface="Times New Roman" pitchFamily="18" charset="0"/>
              </a:rPr>
              <a:t>;  3,49  días  en el  mismo plan,  en  el  Hotel  Lago San Juan,  y 2,56  días  en  Plan  básico Doble  en el  hotel  </a:t>
            </a:r>
            <a:r>
              <a:rPr kumimoji="0" lang="es-CO" b="0" i="0" u="none" strike="noStrike" cap="none" normalizeH="0" baseline="0" dirty="0" err="1" smtClean="0">
                <a:ln>
                  <a:noFill/>
                </a:ln>
                <a:solidFill>
                  <a:schemeClr val="accent1">
                    <a:lumMod val="50000"/>
                  </a:schemeClr>
                </a:solidFill>
                <a:effectLst/>
                <a:latin typeface="Constantia" pitchFamily="18" charset="0"/>
                <a:ea typeface="Calibri" pitchFamily="34" charset="0"/>
                <a:cs typeface="Times New Roman" pitchFamily="18" charset="0"/>
              </a:rPr>
              <a:t>Lagosol</a:t>
            </a:r>
            <a:r>
              <a:rPr kumimoji="0" lang="es-CO" b="0" i="0" u="none" strike="noStrike" cap="none" normalizeH="0" baseline="0" dirty="0" smtClean="0">
                <a:ln>
                  <a:noFill/>
                </a:ln>
                <a:solidFill>
                  <a:schemeClr val="accent1">
                    <a:lumMod val="50000"/>
                  </a:schemeClr>
                </a:solidFill>
                <a:effectLst/>
                <a:latin typeface="Constantia" pitchFamily="18" charset="0"/>
                <a:ea typeface="Calibri" pitchFamily="34" charset="0"/>
                <a:cs typeface="Times New Roman" pitchFamily="18" charset="0"/>
              </a:rPr>
              <a:t>.  Para una persona  categoría B,   el  acceso  sería  de  3,30;  5,60 y  4,96  días de  alojamiento  en  los  mismos hoteles.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b="0" i="0" u="none" strike="noStrike" cap="none" normalizeH="0" baseline="0" dirty="0" smtClean="0">
              <a:ln>
                <a:noFill/>
              </a:ln>
              <a:solidFill>
                <a:schemeClr val="accent1">
                  <a:lumMod val="50000"/>
                </a:schemeClr>
              </a:solidFill>
              <a:effectLst/>
              <a:latin typeface="Constantia"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b="0" i="0" u="none" strike="noStrike" cap="none" normalizeH="0" baseline="0" dirty="0" smtClean="0">
                <a:ln>
                  <a:noFill/>
                </a:ln>
                <a:solidFill>
                  <a:schemeClr val="accent1">
                    <a:lumMod val="50000"/>
                  </a:schemeClr>
                </a:solidFill>
                <a:effectLst/>
                <a:latin typeface="Constantia" pitchFamily="18" charset="0"/>
                <a:ea typeface="Calibri" pitchFamily="34" charset="0"/>
                <a:cs typeface="Times New Roman" pitchFamily="18" charset="0"/>
              </a:rPr>
              <a:t>En el  año  2011,  las  personas  categoría A,   pueden  acceder  a  2,27 y 2,05 días  de alojamiento  en los  planes  reportados del  hotel  </a:t>
            </a:r>
            <a:r>
              <a:rPr kumimoji="0" lang="es-CO" b="0" i="0" u="none" strike="noStrike" cap="none" normalizeH="0" baseline="0" dirty="0" err="1" smtClean="0">
                <a:ln>
                  <a:noFill/>
                </a:ln>
                <a:solidFill>
                  <a:schemeClr val="accent1">
                    <a:lumMod val="50000"/>
                  </a:schemeClr>
                </a:solidFill>
                <a:effectLst/>
                <a:latin typeface="Constantia" pitchFamily="18" charset="0"/>
                <a:ea typeface="Calibri" pitchFamily="34" charset="0"/>
                <a:cs typeface="Times New Roman" pitchFamily="18" charset="0"/>
              </a:rPr>
              <a:t>Lagomar</a:t>
            </a:r>
            <a:r>
              <a:rPr kumimoji="0" lang="es-CO" b="0" i="0" u="none" strike="noStrike" cap="none" normalizeH="0" baseline="0" dirty="0" smtClean="0">
                <a:ln>
                  <a:noFill/>
                </a:ln>
                <a:solidFill>
                  <a:schemeClr val="accent1">
                    <a:lumMod val="50000"/>
                  </a:schemeClr>
                </a:solidFill>
                <a:effectLst/>
                <a:latin typeface="Constantia" pitchFamily="18" charset="0"/>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b="0" i="0" u="none" strike="noStrike" cap="none" normalizeH="0" baseline="0" dirty="0" smtClean="0">
              <a:ln>
                <a:noFill/>
              </a:ln>
              <a:solidFill>
                <a:schemeClr val="accent1">
                  <a:lumMod val="50000"/>
                </a:schemeClr>
              </a:solidFill>
              <a:effectLst/>
              <a:latin typeface="Constantia"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b="0" i="0" u="none" strike="noStrike" cap="none" normalizeH="0" baseline="0" dirty="0" smtClean="0">
                <a:ln>
                  <a:noFill/>
                </a:ln>
                <a:solidFill>
                  <a:schemeClr val="accent1">
                    <a:lumMod val="50000"/>
                  </a:schemeClr>
                </a:solidFill>
                <a:effectLst/>
                <a:latin typeface="Constantia" pitchFamily="18" charset="0"/>
                <a:ea typeface="Calibri" pitchFamily="34" charset="0"/>
                <a:cs typeface="Times New Roman" pitchFamily="18" charset="0"/>
              </a:rPr>
              <a:t>Estas  opciones  excluyen  los  programas  de  recreación  indicados  en el  aparte  anterior, es decir, o la persona  cubre  con su ingreso   programas  de  recreación  o   Servicio de  alojamiento en los hoteles indicados.</a:t>
            </a:r>
            <a:r>
              <a:rPr kumimoji="0" lang="es-MX" b="0" i="0" u="none" strike="noStrike" cap="none" normalizeH="0" baseline="0" dirty="0" smtClean="0">
                <a:ln>
                  <a:noFill/>
                </a:ln>
                <a:solidFill>
                  <a:schemeClr val="accent1">
                    <a:lumMod val="50000"/>
                  </a:schemeClr>
                </a:solidFill>
                <a:effectLst/>
                <a:latin typeface="Constantia" pitchFamily="18" charset="0"/>
              </a:rPr>
              <a:t> </a:t>
            </a:r>
          </a:p>
        </p:txBody>
      </p:sp>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54</a:t>
            </a:fld>
            <a:endParaRPr lang="es-CO"/>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3" name="2 Rectángulo"/>
          <p:cNvSpPr/>
          <p:nvPr/>
        </p:nvSpPr>
        <p:spPr>
          <a:xfrm>
            <a:off x="1749600" y="2967335"/>
            <a:ext cx="564481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METODOLOGIA</a:t>
            </a:r>
            <a:endParaRPr lang="es-CO"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Marcador de número de diapositiva"/>
          <p:cNvSpPr>
            <a:spLocks noGrp="1"/>
          </p:cNvSpPr>
          <p:nvPr>
            <p:ph type="sldNum" sz="quarter" idx="12"/>
          </p:nvPr>
        </p:nvSpPr>
        <p:spPr/>
        <p:txBody>
          <a:bodyPr/>
          <a:lstStyle/>
          <a:p>
            <a:pPr>
              <a:defRPr/>
            </a:pPr>
            <a:fld id="{FC42158E-D4C9-4075-9332-02A191B383FD}" type="slidenum">
              <a:rPr lang="es-CO" smtClean="0"/>
              <a:pPr>
                <a:defRPr/>
              </a:pPr>
              <a:t>55</a:t>
            </a:fld>
            <a:endParaRPr lang="es-CO"/>
          </a:p>
        </p:txBody>
      </p:sp>
    </p:spTree>
    <p:extLst>
      <p:ext uri="{BB962C8B-B14F-4D97-AF65-F5344CB8AC3E}">
        <p14:creationId xmlns:p14="http://schemas.microsoft.com/office/powerpoint/2010/main" val="23966013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2" name="1 Rectángulo"/>
          <p:cNvSpPr/>
          <p:nvPr/>
        </p:nvSpPr>
        <p:spPr>
          <a:xfrm>
            <a:off x="323528" y="836712"/>
            <a:ext cx="8610274" cy="369332"/>
          </a:xfrm>
          <a:prstGeom prst="rect">
            <a:avLst/>
          </a:prstGeom>
        </p:spPr>
        <p:txBody>
          <a:bodyPr wrap="square">
            <a:spAutoFit/>
          </a:bodyPr>
          <a:lstStyle/>
          <a:p>
            <a:pPr lvl="0"/>
            <a:r>
              <a:rPr lang="es-MX" b="1" dirty="0">
                <a:solidFill>
                  <a:schemeClr val="accent1">
                    <a:lumMod val="75000"/>
                  </a:schemeClr>
                </a:solidFill>
              </a:rPr>
              <a:t>METODOLOGIA PARA EL  SEGUIMIENTO Y  CONTROL DE TARIFAS</a:t>
            </a:r>
            <a:endParaRPr lang="es-CO" dirty="0">
              <a:solidFill>
                <a:schemeClr val="accent1">
                  <a:lumMod val="75000"/>
                </a:schemeClr>
              </a:solidFill>
            </a:endParaRPr>
          </a:p>
        </p:txBody>
      </p:sp>
      <p:sp>
        <p:nvSpPr>
          <p:cNvPr id="3" name="2 Rectángulo"/>
          <p:cNvSpPr/>
          <p:nvPr/>
        </p:nvSpPr>
        <p:spPr>
          <a:xfrm>
            <a:off x="395536" y="1628800"/>
            <a:ext cx="8538266" cy="5078313"/>
          </a:xfrm>
          <a:prstGeom prst="rect">
            <a:avLst/>
          </a:prstGeom>
        </p:spPr>
        <p:txBody>
          <a:bodyPr wrap="square">
            <a:spAutoFit/>
          </a:bodyPr>
          <a:lstStyle/>
          <a:p>
            <a:pPr lvl="1"/>
            <a:r>
              <a:rPr lang="es-CO" b="1" dirty="0">
                <a:solidFill>
                  <a:schemeClr val="accent1">
                    <a:lumMod val="75000"/>
                  </a:schemeClr>
                </a:solidFill>
              </a:rPr>
              <a:t>Fuentes de  Información</a:t>
            </a:r>
            <a:endParaRPr lang="es-CO" dirty="0">
              <a:solidFill>
                <a:schemeClr val="accent1">
                  <a:lumMod val="75000"/>
                </a:schemeClr>
              </a:solidFill>
            </a:endParaRPr>
          </a:p>
          <a:p>
            <a:r>
              <a:rPr lang="es-MX" dirty="0">
                <a:solidFill>
                  <a:schemeClr val="accent1">
                    <a:lumMod val="75000"/>
                  </a:schemeClr>
                </a:solidFill>
              </a:rPr>
              <a:t> </a:t>
            </a:r>
            <a:endParaRPr lang="es-CO" dirty="0">
              <a:solidFill>
                <a:schemeClr val="accent1">
                  <a:lumMod val="75000"/>
                </a:schemeClr>
              </a:solidFill>
            </a:endParaRPr>
          </a:p>
          <a:p>
            <a:pPr algn="just"/>
            <a:r>
              <a:rPr lang="es-CO" dirty="0">
                <a:solidFill>
                  <a:schemeClr val="accent1">
                    <a:lumMod val="75000"/>
                  </a:schemeClr>
                </a:solidFill>
              </a:rPr>
              <a:t>Para  el   desarrollo del  análisis de  tarifas,  se  utilizaron  los  siguientes  reportes de información  como insumos básicos:</a:t>
            </a:r>
          </a:p>
          <a:p>
            <a:pPr algn="just"/>
            <a:r>
              <a:rPr lang="es-CO" dirty="0">
                <a:solidFill>
                  <a:schemeClr val="accent1">
                    <a:lumMod val="75000"/>
                  </a:schemeClr>
                </a:solidFill>
              </a:rPr>
              <a:t> </a:t>
            </a:r>
          </a:p>
          <a:p>
            <a:pPr lvl="0" algn="just"/>
            <a:r>
              <a:rPr lang="es-CO" dirty="0">
                <a:solidFill>
                  <a:schemeClr val="accent1">
                    <a:lumMod val="75000"/>
                  </a:schemeClr>
                </a:solidFill>
              </a:rPr>
              <a:t>Formatos  de  información de las tarifas de los servicios sociales  diligenciados y  reportados por las Cajas de Compensación para los años  2010 y 2011. (De  acuerdo a Circular Externa No.  034  de  Dic 16 de 2008 y  Circular Externa No. 018 del  28 de julio de  1999).</a:t>
            </a:r>
          </a:p>
          <a:p>
            <a:pPr algn="just"/>
            <a:r>
              <a:rPr lang="es-CO" dirty="0">
                <a:solidFill>
                  <a:schemeClr val="accent1">
                    <a:lumMod val="75000"/>
                  </a:schemeClr>
                </a:solidFill>
              </a:rPr>
              <a:t> </a:t>
            </a:r>
          </a:p>
          <a:p>
            <a:pPr lvl="0" algn="just"/>
            <a:r>
              <a:rPr lang="es-CO" dirty="0">
                <a:solidFill>
                  <a:schemeClr val="accent1">
                    <a:lumMod val="75000"/>
                  </a:schemeClr>
                </a:solidFill>
              </a:rPr>
              <a:t>Informes de  metodologías  de Costos  utilizadas por las Cajas de Compensación.</a:t>
            </a:r>
          </a:p>
          <a:p>
            <a:pPr algn="just"/>
            <a:r>
              <a:rPr lang="es-CO" dirty="0">
                <a:solidFill>
                  <a:schemeClr val="accent1">
                    <a:lumMod val="75000"/>
                  </a:schemeClr>
                </a:solidFill>
              </a:rPr>
              <a:t> </a:t>
            </a:r>
          </a:p>
          <a:p>
            <a:pPr lvl="0" algn="just"/>
            <a:r>
              <a:rPr lang="es-CO" dirty="0">
                <a:solidFill>
                  <a:schemeClr val="accent1">
                    <a:lumMod val="75000"/>
                  </a:schemeClr>
                </a:solidFill>
              </a:rPr>
              <a:t>Descripción de los  servicios  en  términos  de características del  servicios,  formas  de prestación,  lugares  de  prestación,  recursos utilizados para  prestar el  servicio.</a:t>
            </a:r>
          </a:p>
          <a:p>
            <a:pPr algn="just"/>
            <a:r>
              <a:rPr lang="es-CO" dirty="0">
                <a:solidFill>
                  <a:schemeClr val="accent1">
                    <a:lumMod val="75000"/>
                  </a:schemeClr>
                </a:solidFill>
              </a:rPr>
              <a:t> </a:t>
            </a:r>
          </a:p>
          <a:p>
            <a:pPr lvl="0" algn="just"/>
            <a:r>
              <a:rPr lang="es-CO" dirty="0">
                <a:solidFill>
                  <a:schemeClr val="accent1">
                    <a:lumMod val="75000"/>
                  </a:schemeClr>
                </a:solidFill>
              </a:rPr>
              <a:t>Informes de  indicadores  de costos utilizados  por las cajas </a:t>
            </a:r>
            <a:endParaRPr lang="es-CO" dirty="0" smtClean="0">
              <a:solidFill>
                <a:schemeClr val="accent1">
                  <a:lumMod val="75000"/>
                </a:schemeClr>
              </a:solidFill>
            </a:endParaRPr>
          </a:p>
          <a:p>
            <a:pPr lvl="0"/>
            <a:endParaRPr lang="es-CO" dirty="0"/>
          </a:p>
          <a:p>
            <a:r>
              <a:rPr lang="es-CO" b="1" dirty="0"/>
              <a:t> </a:t>
            </a:r>
            <a:endParaRPr lang="es-CO" dirty="0"/>
          </a:p>
        </p:txBody>
      </p:sp>
      <p:sp>
        <p:nvSpPr>
          <p:cNvPr id="8" name="7 Marcador de número de diapositiva"/>
          <p:cNvSpPr>
            <a:spLocks noGrp="1"/>
          </p:cNvSpPr>
          <p:nvPr>
            <p:ph type="sldNum" sz="quarter" idx="12"/>
          </p:nvPr>
        </p:nvSpPr>
        <p:spPr/>
        <p:txBody>
          <a:bodyPr/>
          <a:lstStyle/>
          <a:p>
            <a:pPr>
              <a:defRPr/>
            </a:pPr>
            <a:fld id="{FC42158E-D4C9-4075-9332-02A191B383FD}" type="slidenum">
              <a:rPr lang="es-CO" smtClean="0"/>
              <a:pPr>
                <a:defRPr/>
              </a:pPr>
              <a:t>56</a:t>
            </a:fld>
            <a:endParaRPr lang="es-CO"/>
          </a:p>
        </p:txBody>
      </p:sp>
    </p:spTree>
    <p:extLst>
      <p:ext uri="{BB962C8B-B14F-4D97-AF65-F5344CB8AC3E}">
        <p14:creationId xmlns:p14="http://schemas.microsoft.com/office/powerpoint/2010/main" val="13435686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2" name="1 Rectángulo"/>
          <p:cNvSpPr/>
          <p:nvPr/>
        </p:nvSpPr>
        <p:spPr>
          <a:xfrm>
            <a:off x="467544" y="836712"/>
            <a:ext cx="8466258" cy="3293209"/>
          </a:xfrm>
          <a:prstGeom prst="rect">
            <a:avLst/>
          </a:prstGeom>
        </p:spPr>
        <p:txBody>
          <a:bodyPr wrap="square">
            <a:spAutoFit/>
          </a:bodyPr>
          <a:lstStyle/>
          <a:p>
            <a:pPr lvl="1"/>
            <a:r>
              <a:rPr lang="es-CO" sz="1600" b="1" dirty="0">
                <a:solidFill>
                  <a:schemeClr val="accent1">
                    <a:lumMod val="75000"/>
                  </a:schemeClr>
                </a:solidFill>
              </a:rPr>
              <a:t>Procesos</a:t>
            </a:r>
            <a:endParaRPr lang="es-CO" sz="1600" dirty="0">
              <a:solidFill>
                <a:schemeClr val="accent1">
                  <a:lumMod val="75000"/>
                </a:schemeClr>
              </a:solidFill>
            </a:endParaRPr>
          </a:p>
          <a:p>
            <a:r>
              <a:rPr lang="es-CO" sz="1600" b="1" dirty="0">
                <a:solidFill>
                  <a:schemeClr val="accent1">
                    <a:lumMod val="75000"/>
                  </a:schemeClr>
                </a:solidFill>
              </a:rPr>
              <a:t> </a:t>
            </a:r>
            <a:endParaRPr lang="es-CO" sz="1600" dirty="0">
              <a:solidFill>
                <a:schemeClr val="accent1">
                  <a:lumMod val="75000"/>
                </a:schemeClr>
              </a:solidFill>
            </a:endParaRPr>
          </a:p>
          <a:p>
            <a:pPr algn="just"/>
            <a:r>
              <a:rPr lang="es-CO" sz="1600" dirty="0">
                <a:solidFill>
                  <a:schemeClr val="accent1">
                    <a:lumMod val="75000"/>
                  </a:schemeClr>
                </a:solidFill>
              </a:rPr>
              <a:t>Aunque el  contrato  solicita metodología  para el  servicio de Recreación,  en  el presente  documento se  presenta  la  metodología  para los  siete  servicios sociales estudiados en el contrato. </a:t>
            </a:r>
          </a:p>
          <a:p>
            <a:pPr algn="just"/>
            <a:r>
              <a:rPr lang="es-CO" sz="1600" dirty="0">
                <a:solidFill>
                  <a:schemeClr val="accent1">
                    <a:lumMod val="75000"/>
                  </a:schemeClr>
                </a:solidFill>
              </a:rPr>
              <a:t> </a:t>
            </a:r>
          </a:p>
          <a:p>
            <a:pPr marL="1200150" lvl="2" indent="-285750" algn="just">
              <a:buFont typeface="Arial" pitchFamily="34" charset="0"/>
              <a:buChar char="•"/>
            </a:pPr>
            <a:r>
              <a:rPr lang="es-CO" sz="1600" b="1" dirty="0">
                <a:solidFill>
                  <a:schemeClr val="accent1">
                    <a:lumMod val="75000"/>
                  </a:schemeClr>
                </a:solidFill>
              </a:rPr>
              <a:t>Tabulación de los datos</a:t>
            </a:r>
            <a:endParaRPr lang="es-CO" sz="1600" dirty="0">
              <a:solidFill>
                <a:schemeClr val="accent1">
                  <a:lumMod val="75000"/>
                </a:schemeClr>
              </a:solidFill>
            </a:endParaRPr>
          </a:p>
          <a:p>
            <a:pPr algn="just"/>
            <a:r>
              <a:rPr lang="es-CO" sz="1600" dirty="0">
                <a:solidFill>
                  <a:schemeClr val="accent1">
                    <a:lumMod val="75000"/>
                  </a:schemeClr>
                </a:solidFill>
              </a:rPr>
              <a:t> </a:t>
            </a:r>
          </a:p>
          <a:p>
            <a:pPr algn="just"/>
            <a:r>
              <a:rPr lang="es-CO" sz="1600" dirty="0">
                <a:solidFill>
                  <a:schemeClr val="accent1">
                    <a:lumMod val="75000"/>
                  </a:schemeClr>
                </a:solidFill>
              </a:rPr>
              <a:t>Dado que la información se recibió  en  formatos PDF,  se hizo necesaria  la  tabulación de los datos de  acuerdo a los  Formato  000 al  007.  La tabla siguiente  muestra una  porción  del  Formato 001 diseñado para  el  Servicio de  Educación formal. Sin embargo,  este paso se puede obviar  solicitando a las Cajas la entrega de la información adicionalmente  en  formato </a:t>
            </a:r>
            <a:r>
              <a:rPr lang="es-CO" sz="1600" dirty="0" err="1">
                <a:solidFill>
                  <a:schemeClr val="accent1">
                    <a:lumMod val="75000"/>
                  </a:schemeClr>
                </a:solidFill>
              </a:rPr>
              <a:t>excell</a:t>
            </a:r>
            <a:r>
              <a:rPr lang="es-CO" sz="1600" dirty="0">
                <a:solidFill>
                  <a:schemeClr val="accent1">
                    <a:lumMod val="75000"/>
                  </a:schemeClr>
                </a:solidFill>
              </a:rPr>
              <a:t> editable:</a:t>
            </a:r>
          </a:p>
        </p:txBody>
      </p:sp>
      <p:pic>
        <p:nvPicPr>
          <p:cNvPr id="8" name="7 Imagen"/>
          <p:cNvPicPr/>
          <p:nvPr/>
        </p:nvPicPr>
        <p:blipFill>
          <a:blip r:embed="rId6" cstate="print"/>
          <a:srcRect/>
          <a:stretch>
            <a:fillRect/>
          </a:stretch>
        </p:blipFill>
        <p:spPr bwMode="auto">
          <a:xfrm>
            <a:off x="1331640" y="4005064"/>
            <a:ext cx="6635707" cy="2724150"/>
          </a:xfrm>
          <a:prstGeom prst="rect">
            <a:avLst/>
          </a:prstGeom>
          <a:noFill/>
          <a:ln w="3175" cmpd="sng">
            <a:solidFill>
              <a:srgbClr val="000000"/>
            </a:solidFill>
            <a:miter lim="800000"/>
            <a:headEnd/>
            <a:tailEnd/>
          </a:ln>
          <a:effectLst/>
        </p:spPr>
      </p:pic>
      <p:sp>
        <p:nvSpPr>
          <p:cNvPr id="9" name="8 Marcador de número de diapositiva"/>
          <p:cNvSpPr>
            <a:spLocks noGrp="1"/>
          </p:cNvSpPr>
          <p:nvPr>
            <p:ph type="sldNum" sz="quarter" idx="12"/>
          </p:nvPr>
        </p:nvSpPr>
        <p:spPr/>
        <p:txBody>
          <a:bodyPr/>
          <a:lstStyle/>
          <a:p>
            <a:pPr>
              <a:defRPr/>
            </a:pPr>
            <a:fld id="{FC42158E-D4C9-4075-9332-02A191B383FD}" type="slidenum">
              <a:rPr lang="es-CO" smtClean="0"/>
              <a:pPr>
                <a:defRPr/>
              </a:pPr>
              <a:t>57</a:t>
            </a:fld>
            <a:endParaRPr lang="es-CO"/>
          </a:p>
        </p:txBody>
      </p:sp>
    </p:spTree>
    <p:extLst>
      <p:ext uri="{BB962C8B-B14F-4D97-AF65-F5344CB8AC3E}">
        <p14:creationId xmlns:p14="http://schemas.microsoft.com/office/powerpoint/2010/main" val="13435686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2" name="1 Rectángulo"/>
          <p:cNvSpPr/>
          <p:nvPr/>
        </p:nvSpPr>
        <p:spPr>
          <a:xfrm>
            <a:off x="323528" y="1000108"/>
            <a:ext cx="8610274" cy="4524315"/>
          </a:xfrm>
          <a:prstGeom prst="rect">
            <a:avLst/>
          </a:prstGeom>
        </p:spPr>
        <p:txBody>
          <a:bodyPr wrap="square">
            <a:spAutoFit/>
          </a:bodyPr>
          <a:lstStyle/>
          <a:p>
            <a:pPr lvl="2"/>
            <a:r>
              <a:rPr lang="es-CO" b="1" dirty="0">
                <a:solidFill>
                  <a:schemeClr val="accent1">
                    <a:lumMod val="75000"/>
                  </a:schemeClr>
                </a:solidFill>
              </a:rPr>
              <a:t>Técnicas Estadísticas para Análisis de los datos.</a:t>
            </a:r>
            <a:endParaRPr lang="es-CO" dirty="0">
              <a:solidFill>
                <a:schemeClr val="accent1">
                  <a:lumMod val="75000"/>
                </a:schemeClr>
              </a:solidFill>
            </a:endParaRPr>
          </a:p>
          <a:p>
            <a:r>
              <a:rPr lang="es-CO" b="1" dirty="0">
                <a:solidFill>
                  <a:schemeClr val="accent1">
                    <a:lumMod val="75000"/>
                  </a:schemeClr>
                </a:solidFill>
              </a:rPr>
              <a:t> </a:t>
            </a:r>
            <a:endParaRPr lang="es-CO" dirty="0">
              <a:solidFill>
                <a:schemeClr val="accent1">
                  <a:lumMod val="75000"/>
                </a:schemeClr>
              </a:solidFill>
            </a:endParaRPr>
          </a:p>
          <a:p>
            <a:pPr algn="just"/>
            <a:r>
              <a:rPr lang="es-CO" dirty="0">
                <a:solidFill>
                  <a:schemeClr val="accent1">
                    <a:lumMod val="75000"/>
                  </a:schemeClr>
                </a:solidFill>
              </a:rPr>
              <a:t>Para efectos del análisis de los  datos suministrados  en los reportes  entregados por las CCF  a la Superintendencia,  se utilizaron las siguientes técnicas:</a:t>
            </a:r>
          </a:p>
          <a:p>
            <a:pPr algn="just"/>
            <a:r>
              <a:rPr lang="es-CO" dirty="0">
                <a:solidFill>
                  <a:schemeClr val="accent1">
                    <a:lumMod val="75000"/>
                  </a:schemeClr>
                </a:solidFill>
              </a:rPr>
              <a:t> </a:t>
            </a:r>
          </a:p>
          <a:p>
            <a:pPr marL="285750" lvl="0" indent="-285750" algn="just">
              <a:buFont typeface="Arial" pitchFamily="34" charset="0"/>
              <a:buChar char="•"/>
            </a:pPr>
            <a:r>
              <a:rPr lang="es-CO" dirty="0">
                <a:solidFill>
                  <a:schemeClr val="accent1">
                    <a:lumMod val="75000"/>
                  </a:schemeClr>
                </a:solidFill>
              </a:rPr>
              <a:t>Tablas estadísticas: ordenación de los datos en filas y columnas  relacionadas.</a:t>
            </a:r>
          </a:p>
          <a:p>
            <a:pPr marL="285750" lvl="0" indent="-285750" algn="just">
              <a:buFont typeface="Arial" pitchFamily="34" charset="0"/>
              <a:buChar char="•"/>
            </a:pPr>
            <a:r>
              <a:rPr lang="es-CO" dirty="0">
                <a:solidFill>
                  <a:schemeClr val="accent1">
                    <a:lumMod val="75000"/>
                  </a:schemeClr>
                </a:solidFill>
              </a:rPr>
              <a:t>Análisis de variaciones sobre promedios aritméticos entre categorías:   Consiste  en  establecer la diferencia  entre el  valor de la tarifa de una categoría menos el  valor de la anterior.  </a:t>
            </a:r>
          </a:p>
          <a:p>
            <a:pPr marL="285750" lvl="0" indent="-285750" algn="just">
              <a:buFont typeface="Arial" pitchFamily="34" charset="0"/>
              <a:buChar char="•"/>
            </a:pPr>
            <a:r>
              <a:rPr lang="es-CO" dirty="0">
                <a:solidFill>
                  <a:schemeClr val="accent1">
                    <a:lumMod val="75000"/>
                  </a:schemeClr>
                </a:solidFill>
              </a:rPr>
              <a:t>Calculo de proporciones de  variación: consiste  en  establecer el  valor porcentual  de  la variación  sobre el  valor de la categoría  base.  </a:t>
            </a:r>
          </a:p>
          <a:p>
            <a:pPr marL="285750" lvl="0" indent="-285750" algn="just">
              <a:buFont typeface="Arial" pitchFamily="34" charset="0"/>
              <a:buChar char="•"/>
            </a:pPr>
            <a:r>
              <a:rPr lang="es-CO" dirty="0">
                <a:solidFill>
                  <a:schemeClr val="accent1">
                    <a:lumMod val="75000"/>
                  </a:schemeClr>
                </a:solidFill>
              </a:rPr>
              <a:t>Calculo de Diferencias  entre tarifas y costos</a:t>
            </a:r>
          </a:p>
          <a:p>
            <a:pPr marL="285750" lvl="0" indent="-285750" algn="just">
              <a:buFont typeface="Arial" pitchFamily="34" charset="0"/>
              <a:buChar char="•"/>
            </a:pPr>
            <a:r>
              <a:rPr lang="es-CO" dirty="0">
                <a:solidFill>
                  <a:schemeClr val="accent1">
                    <a:lumMod val="75000"/>
                  </a:schemeClr>
                </a:solidFill>
              </a:rPr>
              <a:t>Análisis de  cambios de  un  periodo a otro entre las coberturas.</a:t>
            </a:r>
          </a:p>
          <a:p>
            <a:pPr marL="285750" lvl="0" indent="-285750" algn="just">
              <a:buFont typeface="Arial" pitchFamily="34" charset="0"/>
              <a:buChar char="•"/>
            </a:pPr>
            <a:r>
              <a:rPr lang="es-CO" dirty="0">
                <a:solidFill>
                  <a:schemeClr val="accent1">
                    <a:lumMod val="75000"/>
                  </a:schemeClr>
                </a:solidFill>
              </a:rPr>
              <a:t>Cálculo de promedios.</a:t>
            </a:r>
          </a:p>
          <a:p>
            <a:pPr marL="285750" lvl="0" indent="-285750" algn="just">
              <a:buFont typeface="Arial" pitchFamily="34" charset="0"/>
              <a:buChar char="•"/>
            </a:pPr>
            <a:r>
              <a:rPr lang="es-CO" dirty="0">
                <a:solidFill>
                  <a:schemeClr val="accent1">
                    <a:lumMod val="75000"/>
                  </a:schemeClr>
                </a:solidFill>
              </a:rPr>
              <a:t>Representaciones gráficas  de  barras,  histograma de frecuencia,  diagrama circular. </a:t>
            </a:r>
          </a:p>
        </p:txBody>
      </p:sp>
      <p:sp>
        <p:nvSpPr>
          <p:cNvPr id="8" name="7 Marcador de número de diapositiva"/>
          <p:cNvSpPr>
            <a:spLocks noGrp="1"/>
          </p:cNvSpPr>
          <p:nvPr>
            <p:ph type="sldNum" sz="quarter" idx="12"/>
          </p:nvPr>
        </p:nvSpPr>
        <p:spPr/>
        <p:txBody>
          <a:bodyPr/>
          <a:lstStyle/>
          <a:p>
            <a:pPr>
              <a:defRPr/>
            </a:pPr>
            <a:fld id="{FC42158E-D4C9-4075-9332-02A191B383FD}" type="slidenum">
              <a:rPr lang="es-CO" smtClean="0"/>
              <a:pPr>
                <a:defRPr/>
              </a:pPr>
              <a:t>58</a:t>
            </a:fld>
            <a:endParaRPr lang="es-CO"/>
          </a:p>
        </p:txBody>
      </p:sp>
    </p:spTree>
    <p:extLst>
      <p:ext uri="{BB962C8B-B14F-4D97-AF65-F5344CB8AC3E}">
        <p14:creationId xmlns:p14="http://schemas.microsoft.com/office/powerpoint/2010/main" val="13435686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2" name="1 Rectángulo"/>
          <p:cNvSpPr/>
          <p:nvPr/>
        </p:nvSpPr>
        <p:spPr>
          <a:xfrm>
            <a:off x="642910" y="908720"/>
            <a:ext cx="7961538" cy="5909310"/>
          </a:xfrm>
          <a:prstGeom prst="rect">
            <a:avLst/>
          </a:prstGeom>
        </p:spPr>
        <p:txBody>
          <a:bodyPr wrap="square">
            <a:spAutoFit/>
          </a:bodyPr>
          <a:lstStyle/>
          <a:p>
            <a:pPr lvl="1"/>
            <a:r>
              <a:rPr lang="es-CO" b="1" dirty="0"/>
              <a:t>Resultados</a:t>
            </a:r>
            <a:endParaRPr lang="es-CO" dirty="0"/>
          </a:p>
          <a:p>
            <a:pPr algn="just"/>
            <a:r>
              <a:rPr lang="es-CO" dirty="0" smtClean="0"/>
              <a:t>Comprende  </a:t>
            </a:r>
            <a:r>
              <a:rPr lang="es-CO" dirty="0"/>
              <a:t>el  conjunto de  tablas,  gráficos estadísticos y  análisis e interpretación  de  los  resultados obtenidos en la aplicación de las técnicas  estadísticas.  Comprende:</a:t>
            </a:r>
          </a:p>
          <a:p>
            <a:pPr algn="just"/>
            <a:r>
              <a:rPr lang="es-CO" dirty="0"/>
              <a:t> </a:t>
            </a:r>
            <a:r>
              <a:rPr lang="es-CO" dirty="0" smtClean="0"/>
              <a:t>       </a:t>
            </a:r>
            <a:r>
              <a:rPr lang="es-CO" b="1" dirty="0" smtClean="0"/>
              <a:t>Informes  </a:t>
            </a:r>
            <a:r>
              <a:rPr lang="es-CO" b="1" dirty="0"/>
              <a:t>de  Análisis</a:t>
            </a:r>
            <a:endParaRPr lang="es-CO" dirty="0"/>
          </a:p>
          <a:p>
            <a:pPr algn="just"/>
            <a:r>
              <a:rPr lang="es-CO" dirty="0" smtClean="0"/>
              <a:t>Una </a:t>
            </a:r>
            <a:r>
              <a:rPr lang="es-CO" dirty="0"/>
              <a:t>vez  digitada toda la información,  se procede  a  revisar  y  generar los  cuadros  soporte de los análisis y los gráficos estadísticos  para  cada uno  de los  aspectos analizados.   En el  siguiente  cuadro se presenta  un ejemplo  desarrollado para  recreación  en  </a:t>
            </a:r>
            <a:r>
              <a:rPr lang="es-CO" dirty="0" smtClean="0"/>
              <a:t>Compensar.</a:t>
            </a:r>
          </a:p>
          <a:p>
            <a:pPr algn="just"/>
            <a:r>
              <a:rPr lang="es-CO" b="1" dirty="0" smtClean="0"/>
              <a:t>        Interpretación</a:t>
            </a:r>
            <a:endParaRPr lang="es-CO" dirty="0" smtClean="0"/>
          </a:p>
          <a:p>
            <a:pPr algn="just"/>
            <a:r>
              <a:rPr lang="es-CO" dirty="0" smtClean="0"/>
              <a:t> A la luz de la ley y las normas  se  revisa y expresa la  concordancia o  el  distanciamiento de los  datos  frente a las disposiciones como:   </a:t>
            </a:r>
          </a:p>
          <a:p>
            <a:pPr algn="just"/>
            <a:r>
              <a:rPr lang="es-CO" dirty="0" smtClean="0"/>
              <a:t> Ley 21 de 1982 </a:t>
            </a:r>
          </a:p>
          <a:p>
            <a:pPr lvl="0"/>
            <a:r>
              <a:rPr lang="es-CO" dirty="0" smtClean="0"/>
              <a:t>Circular Externa 016 de 1989 </a:t>
            </a:r>
          </a:p>
          <a:p>
            <a:pPr lvl="0"/>
            <a:r>
              <a:rPr lang="es-MX" dirty="0" smtClean="0"/>
              <a:t>Circular Externa 0034 de 1995 </a:t>
            </a:r>
            <a:endParaRPr lang="es-CO" dirty="0" smtClean="0"/>
          </a:p>
          <a:p>
            <a:pPr lvl="0"/>
            <a:r>
              <a:rPr lang="es-MX" dirty="0" smtClean="0"/>
              <a:t>Circular Externa 0018 de 1999 </a:t>
            </a:r>
            <a:endParaRPr lang="es-CO" dirty="0" smtClean="0"/>
          </a:p>
          <a:p>
            <a:pPr lvl="0"/>
            <a:r>
              <a:rPr lang="es-MX" dirty="0" smtClean="0"/>
              <a:t>Ley 789 de 2002 - Art 3º Parágrafo 2: </a:t>
            </a:r>
            <a:endParaRPr lang="es-CO" dirty="0" smtClean="0"/>
          </a:p>
          <a:p>
            <a:pPr lvl="0"/>
            <a:r>
              <a:rPr lang="es-CO" dirty="0" smtClean="0"/>
              <a:t>Decreto 827 de 2003 </a:t>
            </a:r>
          </a:p>
          <a:p>
            <a:pPr lvl="0"/>
            <a:r>
              <a:rPr lang="es-CO" dirty="0" smtClean="0"/>
              <a:t>Circular Externa 023 de 2003: </a:t>
            </a:r>
          </a:p>
          <a:p>
            <a:pPr lvl="0"/>
            <a:r>
              <a:rPr lang="es-MX" dirty="0" smtClean="0"/>
              <a:t>Circular Externa 0034 de 2008 </a:t>
            </a:r>
            <a:endParaRPr lang="es-CO" dirty="0" smtClean="0"/>
          </a:p>
          <a:p>
            <a:pPr lvl="0"/>
            <a:r>
              <a:rPr lang="es-MX" dirty="0" smtClean="0"/>
              <a:t>Circular Externa 0026 DE 2011 </a:t>
            </a:r>
            <a:endParaRPr lang="es-CO" dirty="0" smtClean="0"/>
          </a:p>
        </p:txBody>
      </p:sp>
      <p:sp>
        <p:nvSpPr>
          <p:cNvPr id="8" name="7 Marcador de número de diapositiva"/>
          <p:cNvSpPr>
            <a:spLocks noGrp="1"/>
          </p:cNvSpPr>
          <p:nvPr>
            <p:ph type="sldNum" sz="quarter" idx="12"/>
          </p:nvPr>
        </p:nvSpPr>
        <p:spPr/>
        <p:txBody>
          <a:bodyPr/>
          <a:lstStyle/>
          <a:p>
            <a:pPr>
              <a:defRPr/>
            </a:pPr>
            <a:fld id="{FC42158E-D4C9-4075-9332-02A191B383FD}" type="slidenum">
              <a:rPr lang="es-CO" smtClean="0"/>
              <a:pPr>
                <a:defRPr/>
              </a:pPr>
              <a:t>59</a:t>
            </a:fld>
            <a:endParaRPr lang="es-CO"/>
          </a:p>
        </p:txBody>
      </p:sp>
    </p:spTree>
    <p:extLst>
      <p:ext uri="{BB962C8B-B14F-4D97-AF65-F5344CB8AC3E}">
        <p14:creationId xmlns:p14="http://schemas.microsoft.com/office/powerpoint/2010/main" val="1343568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000108"/>
            <a:ext cx="7858180" cy="4154984"/>
          </a:xfrm>
          <a:prstGeom prst="rect">
            <a:avLst/>
          </a:prstGeom>
        </p:spPr>
        <p:txBody>
          <a:bodyPr wrap="square">
            <a:spAutoFit/>
          </a:bodyPr>
          <a:lstStyle/>
          <a:p>
            <a:pPr marL="273050" lvl="0" indent="-273050" algn="just"/>
            <a:endParaRPr lang="es-MX" sz="2400" dirty="0" smtClean="0">
              <a:solidFill>
                <a:schemeClr val="accent1">
                  <a:lumMod val="50000"/>
                </a:schemeClr>
              </a:solidFill>
            </a:endParaRPr>
          </a:p>
          <a:p>
            <a:r>
              <a:rPr lang="es-MX" sz="2400" dirty="0" smtClean="0">
                <a:solidFill>
                  <a:schemeClr val="accent1">
                    <a:lumMod val="50000"/>
                  </a:schemeClr>
                </a:solidFill>
              </a:rPr>
              <a:t> </a:t>
            </a:r>
          </a:p>
          <a:p>
            <a:pPr marL="627063" lvl="0" indent="-354013"/>
            <a:endParaRPr lang="es-MX"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graphicFrame>
        <p:nvGraphicFramePr>
          <p:cNvPr id="10" name="9 Diagrama"/>
          <p:cNvGraphicFramePr/>
          <p:nvPr/>
        </p:nvGraphicFramePr>
        <p:xfrm>
          <a:off x="285720" y="642918"/>
          <a:ext cx="8143932" cy="60007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8 Marcador de número de diapositiva"/>
          <p:cNvSpPr>
            <a:spLocks noGrp="1"/>
          </p:cNvSpPr>
          <p:nvPr>
            <p:ph type="sldNum" sz="quarter" idx="12"/>
          </p:nvPr>
        </p:nvSpPr>
        <p:spPr/>
        <p:txBody>
          <a:bodyPr/>
          <a:lstStyle/>
          <a:p>
            <a:pPr>
              <a:defRPr/>
            </a:pPr>
            <a:fld id="{FC42158E-D4C9-4075-9332-02A191B383FD}" type="slidenum">
              <a:rPr lang="es-CO" smtClean="0"/>
              <a:pPr>
                <a:defRPr/>
              </a:pPr>
              <a:t>6</a:t>
            </a:fld>
            <a:endParaRPr lang="es-CO"/>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pic>
        <p:nvPicPr>
          <p:cNvPr id="8" name="7 Imagen"/>
          <p:cNvPicPr/>
          <p:nvPr/>
        </p:nvPicPr>
        <p:blipFill>
          <a:blip r:embed="rId6" cstate="print"/>
          <a:srcRect/>
          <a:stretch>
            <a:fillRect/>
          </a:stretch>
        </p:blipFill>
        <p:spPr bwMode="auto">
          <a:xfrm>
            <a:off x="467544" y="908720"/>
            <a:ext cx="7992888" cy="1512168"/>
          </a:xfrm>
          <a:prstGeom prst="rect">
            <a:avLst/>
          </a:prstGeom>
          <a:noFill/>
          <a:ln w="3175" cmpd="sng">
            <a:solidFill>
              <a:srgbClr val="000000"/>
            </a:solidFill>
            <a:miter lim="800000"/>
            <a:headEnd/>
            <a:tailEnd/>
          </a:ln>
          <a:effectLst/>
        </p:spPr>
      </p:pic>
      <p:pic>
        <p:nvPicPr>
          <p:cNvPr id="9" name="8 Imagen"/>
          <p:cNvPicPr/>
          <p:nvPr/>
        </p:nvPicPr>
        <p:blipFill>
          <a:blip r:embed="rId7" cstate="print"/>
          <a:srcRect/>
          <a:stretch>
            <a:fillRect/>
          </a:stretch>
        </p:blipFill>
        <p:spPr bwMode="auto">
          <a:xfrm>
            <a:off x="539552" y="2564904"/>
            <a:ext cx="7920880" cy="2304256"/>
          </a:xfrm>
          <a:prstGeom prst="rect">
            <a:avLst/>
          </a:prstGeom>
          <a:noFill/>
          <a:ln w="3175" cmpd="sng">
            <a:solidFill>
              <a:srgbClr val="000000"/>
            </a:solidFill>
            <a:miter lim="800000"/>
            <a:headEnd/>
            <a:tailEnd/>
          </a:ln>
          <a:effectLst/>
        </p:spPr>
      </p:pic>
      <p:pic>
        <p:nvPicPr>
          <p:cNvPr id="10" name="9 Imagen"/>
          <p:cNvPicPr/>
          <p:nvPr/>
        </p:nvPicPr>
        <p:blipFill>
          <a:blip r:embed="rId8" cstate="print"/>
          <a:srcRect/>
          <a:stretch>
            <a:fillRect/>
          </a:stretch>
        </p:blipFill>
        <p:spPr bwMode="auto">
          <a:xfrm>
            <a:off x="1717893" y="5020265"/>
            <a:ext cx="5404902" cy="1649095"/>
          </a:xfrm>
          <a:prstGeom prst="rect">
            <a:avLst/>
          </a:prstGeom>
          <a:noFill/>
          <a:ln w="3175" cmpd="sng">
            <a:solidFill>
              <a:srgbClr val="000000"/>
            </a:solidFill>
            <a:miter lim="800000"/>
            <a:headEnd/>
            <a:tailEnd/>
          </a:ln>
          <a:effectLst/>
        </p:spPr>
      </p:pic>
      <p:sp>
        <p:nvSpPr>
          <p:cNvPr id="11" name="10 Marcador de número de diapositiva"/>
          <p:cNvSpPr>
            <a:spLocks noGrp="1"/>
          </p:cNvSpPr>
          <p:nvPr>
            <p:ph type="sldNum" sz="quarter" idx="12"/>
          </p:nvPr>
        </p:nvSpPr>
        <p:spPr/>
        <p:txBody>
          <a:bodyPr/>
          <a:lstStyle/>
          <a:p>
            <a:pPr>
              <a:defRPr/>
            </a:pPr>
            <a:fld id="{FC42158E-D4C9-4075-9332-02A191B383FD}" type="slidenum">
              <a:rPr lang="es-CO" smtClean="0"/>
              <a:pPr>
                <a:defRPr/>
              </a:pPr>
              <a:t>60</a:t>
            </a:fld>
            <a:endParaRPr lang="es-CO"/>
          </a:p>
        </p:txBody>
      </p:sp>
    </p:spTree>
    <p:extLst>
      <p:ext uri="{BB962C8B-B14F-4D97-AF65-F5344CB8AC3E}">
        <p14:creationId xmlns:p14="http://schemas.microsoft.com/office/powerpoint/2010/main" val="13435686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2" name="1 Rectángulo"/>
          <p:cNvSpPr/>
          <p:nvPr/>
        </p:nvSpPr>
        <p:spPr>
          <a:xfrm>
            <a:off x="395536" y="764704"/>
            <a:ext cx="8394250" cy="646331"/>
          </a:xfrm>
          <a:prstGeom prst="rect">
            <a:avLst/>
          </a:prstGeom>
        </p:spPr>
        <p:txBody>
          <a:bodyPr wrap="square">
            <a:spAutoFit/>
          </a:bodyPr>
          <a:lstStyle/>
          <a:p>
            <a:pPr lvl="0"/>
            <a:r>
              <a:rPr lang="es-CO" b="1" dirty="0"/>
              <a:t>METODOLOGIA DE COSTOS PARA LOS  SERVICIOS SOCIALES PRESTADOS POR LAS  CCF.</a:t>
            </a:r>
            <a:endParaRPr lang="es-CO" dirty="0"/>
          </a:p>
        </p:txBody>
      </p:sp>
      <p:sp>
        <p:nvSpPr>
          <p:cNvPr id="3" name="2 Rectángulo"/>
          <p:cNvSpPr/>
          <p:nvPr/>
        </p:nvSpPr>
        <p:spPr>
          <a:xfrm>
            <a:off x="395536" y="1469097"/>
            <a:ext cx="8538266" cy="4801314"/>
          </a:xfrm>
          <a:prstGeom prst="rect">
            <a:avLst/>
          </a:prstGeom>
        </p:spPr>
        <p:txBody>
          <a:bodyPr wrap="square">
            <a:spAutoFit/>
          </a:bodyPr>
          <a:lstStyle/>
          <a:p>
            <a:pPr algn="just"/>
            <a:r>
              <a:rPr lang="es-CO" dirty="0"/>
              <a:t>Las Cajas de Compensación  como organizaciones  que prestan  servicios  a los  afiliados,  necesitan   desarrollar,  implementar  y  calcular los  costos de los servicios sociales  a  través de un sistema de Gestión  de costos,   que le  permita además  del  cálculo,  la  administración  de los costos,  con el fin de desarrollar  actividades   de  revisión y ajuste de  procesos y actividades para   adoptar  prácticas de racionalización de recursos.</a:t>
            </a:r>
          </a:p>
          <a:p>
            <a:pPr algn="just"/>
            <a:r>
              <a:rPr lang="es-CO" dirty="0"/>
              <a:t> </a:t>
            </a:r>
          </a:p>
          <a:p>
            <a:pPr algn="just"/>
            <a:r>
              <a:rPr lang="es-CO" dirty="0"/>
              <a:t>El sistema de costos  debe permitir a las Cajas  </a:t>
            </a:r>
          </a:p>
          <a:p>
            <a:pPr algn="just"/>
            <a:r>
              <a:rPr lang="es-CO" dirty="0"/>
              <a:t> </a:t>
            </a:r>
          </a:p>
          <a:p>
            <a:pPr marL="285750" lvl="0" indent="-285750" algn="just">
              <a:buFont typeface="Arial" pitchFamily="34" charset="0"/>
              <a:buChar char="•"/>
            </a:pPr>
            <a:r>
              <a:rPr lang="es-CO" dirty="0" smtClean="0"/>
              <a:t>Medir  </a:t>
            </a:r>
            <a:r>
              <a:rPr lang="es-CO" dirty="0"/>
              <a:t>su gestión y  el  costo de los  servicios que presta a los afiliados,  </a:t>
            </a:r>
          </a:p>
          <a:p>
            <a:pPr marL="285750" lvl="0" indent="-285750" algn="just">
              <a:buFont typeface="Arial" pitchFamily="34" charset="0"/>
              <a:buChar char="•"/>
            </a:pPr>
            <a:r>
              <a:rPr lang="es-CO" dirty="0"/>
              <a:t>Establecer la  eficacia,  eficiencia y efectividad en el uso de los recursos.</a:t>
            </a:r>
          </a:p>
          <a:p>
            <a:pPr marL="285750" lvl="0" indent="-285750" algn="just">
              <a:buFont typeface="Arial" pitchFamily="34" charset="0"/>
              <a:buChar char="•"/>
            </a:pPr>
            <a:r>
              <a:rPr lang="es-CO" dirty="0"/>
              <a:t>Comparar los costos de las actividades y  procesos afines  o similares.</a:t>
            </a:r>
          </a:p>
          <a:p>
            <a:pPr algn="just"/>
            <a:r>
              <a:rPr lang="es-CO" dirty="0"/>
              <a:t> </a:t>
            </a:r>
          </a:p>
          <a:p>
            <a:pPr algn="just"/>
            <a:r>
              <a:rPr lang="es-CO" dirty="0"/>
              <a:t>  </a:t>
            </a:r>
            <a:r>
              <a:rPr lang="es-CO" dirty="0" smtClean="0"/>
              <a:t>Dado  </a:t>
            </a:r>
            <a:r>
              <a:rPr lang="es-CO" dirty="0"/>
              <a:t>que la mayoría  de  Cajas  visitadas  expresaron y en algunos  casos  entregaron algunos  documentos conceptuales sobre la metodología de costos ABC;  la presente metodología  presenta  “El sistema  de Gestión de costos ABC”,  el cual tiene el  siguiente fundamento</a:t>
            </a:r>
            <a:r>
              <a:rPr lang="es-CO" dirty="0" smtClean="0"/>
              <a:t>:</a:t>
            </a:r>
            <a:endParaRPr lang="es-CO" dirty="0"/>
          </a:p>
        </p:txBody>
      </p:sp>
      <p:sp>
        <p:nvSpPr>
          <p:cNvPr id="8" name="7 Marcador de número de diapositiva"/>
          <p:cNvSpPr>
            <a:spLocks noGrp="1"/>
          </p:cNvSpPr>
          <p:nvPr>
            <p:ph type="sldNum" sz="quarter" idx="12"/>
          </p:nvPr>
        </p:nvSpPr>
        <p:spPr/>
        <p:txBody>
          <a:bodyPr/>
          <a:lstStyle/>
          <a:p>
            <a:pPr>
              <a:defRPr/>
            </a:pPr>
            <a:fld id="{FC42158E-D4C9-4075-9332-02A191B383FD}" type="slidenum">
              <a:rPr lang="es-CO" smtClean="0"/>
              <a:pPr>
                <a:defRPr/>
              </a:pPr>
              <a:t>61</a:t>
            </a:fld>
            <a:endParaRPr lang="es-CO"/>
          </a:p>
        </p:txBody>
      </p:sp>
    </p:spTree>
    <p:extLst>
      <p:ext uri="{BB962C8B-B14F-4D97-AF65-F5344CB8AC3E}">
        <p14:creationId xmlns:p14="http://schemas.microsoft.com/office/powerpoint/2010/main" val="13435686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pic>
        <p:nvPicPr>
          <p:cNvPr id="8" name="7 Imagen"/>
          <p:cNvPicPr/>
          <p:nvPr/>
        </p:nvPicPr>
        <p:blipFill>
          <a:blip r:embed="rId6" cstate="print"/>
          <a:srcRect/>
          <a:stretch>
            <a:fillRect/>
          </a:stretch>
        </p:blipFill>
        <p:spPr bwMode="auto">
          <a:xfrm>
            <a:off x="467544" y="836712"/>
            <a:ext cx="8136904" cy="3384376"/>
          </a:xfrm>
          <a:prstGeom prst="rect">
            <a:avLst/>
          </a:prstGeom>
          <a:noFill/>
          <a:ln w="9525">
            <a:noFill/>
            <a:miter lim="800000"/>
            <a:headEnd/>
            <a:tailEnd/>
          </a:ln>
        </p:spPr>
      </p:pic>
      <p:sp>
        <p:nvSpPr>
          <p:cNvPr id="9" name="8 Rectángulo"/>
          <p:cNvSpPr/>
          <p:nvPr/>
        </p:nvSpPr>
        <p:spPr>
          <a:xfrm>
            <a:off x="642910" y="4320386"/>
            <a:ext cx="7961538" cy="2492990"/>
          </a:xfrm>
          <a:prstGeom prst="rect">
            <a:avLst/>
          </a:prstGeom>
        </p:spPr>
        <p:txBody>
          <a:bodyPr wrap="square">
            <a:spAutoFit/>
          </a:bodyPr>
          <a:lstStyle/>
          <a:p>
            <a:r>
              <a:rPr lang="es-CO" dirty="0"/>
              <a:t> </a:t>
            </a:r>
            <a:r>
              <a:rPr lang="es-CO" sz="1500" dirty="0" smtClean="0"/>
              <a:t>El </a:t>
            </a:r>
            <a:r>
              <a:rPr lang="es-CO" sz="1500" dirty="0"/>
              <a:t>sistema se  basa en el mapa de procesos de las organizaciones.  Esto está en consonancia  con la certificación de calidad ISO 9000 que  tienen las Cajas.</a:t>
            </a:r>
          </a:p>
          <a:p>
            <a:r>
              <a:rPr lang="es-CO" sz="1500" dirty="0"/>
              <a:t> </a:t>
            </a:r>
          </a:p>
          <a:p>
            <a:r>
              <a:rPr lang="es-CO" sz="1500" dirty="0"/>
              <a:t>Para  el  desarrollo del sistema  se  requiere</a:t>
            </a:r>
            <a:r>
              <a:rPr lang="es-CO" sz="1500" dirty="0" smtClean="0"/>
              <a:t>:</a:t>
            </a:r>
          </a:p>
          <a:p>
            <a:pPr lvl="1"/>
            <a:r>
              <a:rPr lang="es-CO" sz="1500" dirty="0" smtClean="0"/>
              <a:t>Identificación </a:t>
            </a:r>
            <a:r>
              <a:rPr lang="es-CO" sz="1500" dirty="0"/>
              <a:t>y clasificación de los recursos económicos</a:t>
            </a:r>
          </a:p>
          <a:p>
            <a:pPr lvl="1"/>
            <a:r>
              <a:rPr lang="es-CO" sz="1500" dirty="0"/>
              <a:t>Identificación de centros de costos,  e inductores.</a:t>
            </a:r>
          </a:p>
          <a:p>
            <a:pPr lvl="1"/>
            <a:r>
              <a:rPr lang="es-CO" sz="1500" dirty="0"/>
              <a:t>Determinación de los procesos y las actividades e inductores</a:t>
            </a:r>
          </a:p>
          <a:p>
            <a:pPr lvl="1"/>
            <a:r>
              <a:rPr lang="es-CO" sz="1500" dirty="0"/>
              <a:t>Acumulación de costos por actividades y procesos</a:t>
            </a:r>
          </a:p>
          <a:p>
            <a:pPr lvl="1"/>
            <a:r>
              <a:rPr lang="es-CO" sz="1500" dirty="0"/>
              <a:t>Inventario e identificación de actividades por producto o servicio.</a:t>
            </a:r>
          </a:p>
          <a:p>
            <a:pPr lvl="1"/>
            <a:r>
              <a:rPr lang="es-CO" sz="1500" dirty="0"/>
              <a:t>Asignación de las actividades a los  servicios</a:t>
            </a:r>
            <a:r>
              <a:rPr lang="es-CO" dirty="0"/>
              <a:t>.</a:t>
            </a:r>
          </a:p>
        </p:txBody>
      </p:sp>
      <p:sp>
        <p:nvSpPr>
          <p:cNvPr id="10" name="9 Marcador de número de diapositiva"/>
          <p:cNvSpPr>
            <a:spLocks noGrp="1"/>
          </p:cNvSpPr>
          <p:nvPr>
            <p:ph type="sldNum" sz="quarter" idx="12"/>
          </p:nvPr>
        </p:nvSpPr>
        <p:spPr/>
        <p:txBody>
          <a:bodyPr/>
          <a:lstStyle/>
          <a:p>
            <a:pPr>
              <a:defRPr/>
            </a:pPr>
            <a:fld id="{FC42158E-D4C9-4075-9332-02A191B383FD}" type="slidenum">
              <a:rPr lang="es-CO" smtClean="0"/>
              <a:pPr>
                <a:defRPr/>
              </a:pPr>
              <a:t>62</a:t>
            </a:fld>
            <a:endParaRPr lang="es-CO"/>
          </a:p>
        </p:txBody>
      </p:sp>
    </p:spTree>
    <p:extLst>
      <p:ext uri="{BB962C8B-B14F-4D97-AF65-F5344CB8AC3E}">
        <p14:creationId xmlns:p14="http://schemas.microsoft.com/office/powerpoint/2010/main" val="13435686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2" name="1 Rectángulo"/>
          <p:cNvSpPr/>
          <p:nvPr/>
        </p:nvSpPr>
        <p:spPr>
          <a:xfrm>
            <a:off x="467544" y="548680"/>
            <a:ext cx="8466258" cy="1754326"/>
          </a:xfrm>
          <a:prstGeom prst="rect">
            <a:avLst/>
          </a:prstGeom>
        </p:spPr>
        <p:txBody>
          <a:bodyPr wrap="square">
            <a:spAutoFit/>
          </a:bodyPr>
          <a:lstStyle/>
          <a:p>
            <a:r>
              <a:rPr lang="es-CO" b="1" dirty="0" smtClean="0"/>
              <a:t> </a:t>
            </a:r>
            <a:endParaRPr lang="es-CO" dirty="0" smtClean="0"/>
          </a:p>
          <a:p>
            <a:pPr lvl="1"/>
            <a:r>
              <a:rPr lang="es-CO" b="1" dirty="0" smtClean="0"/>
              <a:t>Recursos Económicos</a:t>
            </a:r>
            <a:endParaRPr lang="es-CO" dirty="0" smtClean="0"/>
          </a:p>
          <a:p>
            <a:pPr algn="just"/>
            <a:r>
              <a:rPr lang="es-CO" dirty="0" smtClean="0"/>
              <a:t> Los  recursos  económicos  utilizados en la prestación de servicios,  corresponden  al valor económico de los diferentes bienes  o servicios que contrata la Caja  para  el  desarrollo de sus actividades  misionales  y de apoyo. Ejemplo:</a:t>
            </a:r>
          </a:p>
          <a:p>
            <a:r>
              <a:rPr lang="es-CO" dirty="0" smtClean="0"/>
              <a:t> </a:t>
            </a:r>
            <a:endParaRPr lang="es-CO" dirty="0"/>
          </a:p>
        </p:txBody>
      </p:sp>
      <p:sp>
        <p:nvSpPr>
          <p:cNvPr id="3" name="2 Rectángulo"/>
          <p:cNvSpPr/>
          <p:nvPr/>
        </p:nvSpPr>
        <p:spPr>
          <a:xfrm>
            <a:off x="611560" y="1772816"/>
            <a:ext cx="8064896" cy="2308324"/>
          </a:xfrm>
          <a:prstGeom prst="rect">
            <a:avLst/>
          </a:prstGeom>
        </p:spPr>
        <p:txBody>
          <a:bodyPr wrap="square">
            <a:spAutoFit/>
          </a:bodyPr>
          <a:lstStyle/>
          <a:p>
            <a:r>
              <a:rPr lang="es-CO" dirty="0"/>
              <a:t> </a:t>
            </a:r>
          </a:p>
          <a:p>
            <a:pPr marL="285750" lvl="0" indent="-285750">
              <a:buFont typeface="Arial" pitchFamily="34" charset="0"/>
              <a:buChar char="•"/>
            </a:pPr>
            <a:r>
              <a:rPr lang="es-CO" dirty="0"/>
              <a:t>Personal</a:t>
            </a:r>
          </a:p>
          <a:p>
            <a:pPr marL="285750" lvl="0" indent="-285750">
              <a:buFont typeface="Arial" pitchFamily="34" charset="0"/>
              <a:buChar char="•"/>
            </a:pPr>
            <a:r>
              <a:rPr lang="es-CO" dirty="0"/>
              <a:t>Honorarios (Personal  contratado por prestación de servicios calificados)</a:t>
            </a:r>
          </a:p>
          <a:p>
            <a:pPr marL="285750" lvl="0" indent="-285750">
              <a:buFont typeface="Arial" pitchFamily="34" charset="0"/>
              <a:buChar char="•"/>
            </a:pPr>
            <a:r>
              <a:rPr lang="es-CO" dirty="0"/>
              <a:t>Servicios</a:t>
            </a:r>
          </a:p>
          <a:p>
            <a:pPr marL="285750" lvl="0" indent="-285750">
              <a:buFont typeface="Arial" pitchFamily="34" charset="0"/>
              <a:buChar char="•"/>
            </a:pPr>
            <a:r>
              <a:rPr lang="es-CO" dirty="0"/>
              <a:t>Mantenimiento</a:t>
            </a:r>
          </a:p>
          <a:p>
            <a:pPr marL="285750" lvl="0" indent="-285750">
              <a:buFont typeface="Arial" pitchFamily="34" charset="0"/>
              <a:buChar char="•"/>
            </a:pPr>
            <a:r>
              <a:rPr lang="es-CO" dirty="0"/>
              <a:t>Reparaciones (no  activables)</a:t>
            </a:r>
          </a:p>
          <a:p>
            <a:pPr marL="285750" lvl="0" indent="-285750">
              <a:buFont typeface="Arial" pitchFamily="34" charset="0"/>
              <a:buChar char="•"/>
            </a:pPr>
            <a:r>
              <a:rPr lang="es-CO" dirty="0"/>
              <a:t>Servicios públicos</a:t>
            </a:r>
          </a:p>
          <a:p>
            <a:pPr marL="285750" lvl="0" indent="-285750">
              <a:buFont typeface="Arial" pitchFamily="34" charset="0"/>
              <a:buChar char="•"/>
            </a:pPr>
            <a:r>
              <a:rPr lang="es-CO" dirty="0" smtClean="0"/>
              <a:t>Arrendamientos ….</a:t>
            </a:r>
            <a:endParaRPr lang="es-CO" dirty="0"/>
          </a:p>
        </p:txBody>
      </p:sp>
      <p:sp>
        <p:nvSpPr>
          <p:cNvPr id="8" name="7 Rectángulo"/>
          <p:cNvSpPr/>
          <p:nvPr/>
        </p:nvSpPr>
        <p:spPr>
          <a:xfrm>
            <a:off x="323528" y="4005064"/>
            <a:ext cx="8568952" cy="2585323"/>
          </a:xfrm>
          <a:prstGeom prst="rect">
            <a:avLst/>
          </a:prstGeom>
        </p:spPr>
        <p:txBody>
          <a:bodyPr wrap="square">
            <a:spAutoFit/>
          </a:bodyPr>
          <a:lstStyle/>
          <a:p>
            <a:pPr lvl="1"/>
            <a:r>
              <a:rPr lang="es-CO" b="1" dirty="0" smtClean="0"/>
              <a:t>Centros de Costos</a:t>
            </a:r>
            <a:endParaRPr lang="es-CO" dirty="0" smtClean="0"/>
          </a:p>
          <a:p>
            <a:pPr algn="just"/>
            <a:r>
              <a:rPr lang="es-CO" b="1" dirty="0" smtClean="0"/>
              <a:t> </a:t>
            </a:r>
            <a:r>
              <a:rPr lang="es-CO" dirty="0" smtClean="0"/>
              <a:t>Estos  corresponden a las unidades  administrativas de actuación,  donde  se  acumulan los  recursos  que le son asignados  para  la prestación del servicio.  En términos generales,  deben estar  relacionados  con  un área de responsabilidad o dependencia.  Para  la acumulación de los recursos en los  diferentes centros de costo  se requiere:</a:t>
            </a:r>
          </a:p>
          <a:p>
            <a:pPr lvl="0" algn="just">
              <a:buFont typeface="Arial" pitchFamily="34" charset="0"/>
              <a:buChar char="•"/>
            </a:pPr>
            <a:r>
              <a:rPr lang="es-CO" dirty="0" smtClean="0"/>
              <a:t> Identificar  y Codificar  todas las  divisiones o dependencias</a:t>
            </a:r>
          </a:p>
          <a:p>
            <a:pPr lvl="0" algn="just">
              <a:buFont typeface="Arial" pitchFamily="34" charset="0"/>
              <a:buChar char="•"/>
            </a:pPr>
            <a:r>
              <a:rPr lang="es-CO" dirty="0" smtClean="0"/>
              <a:t>Determinar la  fuente de información de los recursos</a:t>
            </a:r>
          </a:p>
          <a:p>
            <a:pPr lvl="0" algn="just">
              <a:buFont typeface="Arial" pitchFamily="34" charset="0"/>
              <a:buChar char="•"/>
            </a:pPr>
            <a:r>
              <a:rPr lang="es-CO" dirty="0" smtClean="0"/>
              <a:t>Definir las  bases de asignación o drivers  de  los recursos a los centros de costos;  </a:t>
            </a:r>
            <a:endParaRPr lang="es-CO" dirty="0"/>
          </a:p>
        </p:txBody>
      </p:sp>
      <p:sp>
        <p:nvSpPr>
          <p:cNvPr id="9" name="8 Marcador de número de diapositiva"/>
          <p:cNvSpPr>
            <a:spLocks noGrp="1"/>
          </p:cNvSpPr>
          <p:nvPr>
            <p:ph type="sldNum" sz="quarter" idx="12"/>
          </p:nvPr>
        </p:nvSpPr>
        <p:spPr/>
        <p:txBody>
          <a:bodyPr/>
          <a:lstStyle/>
          <a:p>
            <a:pPr>
              <a:defRPr/>
            </a:pPr>
            <a:fld id="{FC42158E-D4C9-4075-9332-02A191B383FD}" type="slidenum">
              <a:rPr lang="es-CO" smtClean="0"/>
              <a:pPr>
                <a:defRPr/>
              </a:pPr>
              <a:t>63</a:t>
            </a:fld>
            <a:endParaRPr lang="es-CO"/>
          </a:p>
        </p:txBody>
      </p:sp>
    </p:spTree>
    <p:extLst>
      <p:ext uri="{BB962C8B-B14F-4D97-AF65-F5344CB8AC3E}">
        <p14:creationId xmlns:p14="http://schemas.microsoft.com/office/powerpoint/2010/main" val="17336796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graphicFrame>
        <p:nvGraphicFramePr>
          <p:cNvPr id="8" name="7 Diagrama"/>
          <p:cNvGraphicFramePr>
            <a:graphicFrameLocks/>
          </p:cNvGraphicFramePr>
          <p:nvPr>
            <p:extLst>
              <p:ext uri="{D42A27DB-BD31-4B8C-83A1-F6EECF244321}">
                <p14:modId xmlns:p14="http://schemas.microsoft.com/office/powerpoint/2010/main" val="2671829714"/>
              </p:ext>
            </p:extLst>
          </p:nvPr>
        </p:nvGraphicFramePr>
        <p:xfrm>
          <a:off x="428596" y="714356"/>
          <a:ext cx="8031836" cy="54509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8 Marcador de número de diapositiva"/>
          <p:cNvSpPr>
            <a:spLocks noGrp="1"/>
          </p:cNvSpPr>
          <p:nvPr>
            <p:ph type="sldNum" sz="quarter" idx="12"/>
          </p:nvPr>
        </p:nvSpPr>
        <p:spPr/>
        <p:txBody>
          <a:bodyPr/>
          <a:lstStyle/>
          <a:p>
            <a:pPr>
              <a:defRPr/>
            </a:pPr>
            <a:fld id="{FC42158E-D4C9-4075-9332-02A191B383FD}" type="slidenum">
              <a:rPr lang="es-CO" smtClean="0"/>
              <a:pPr>
                <a:defRPr/>
              </a:pPr>
              <a:t>64</a:t>
            </a:fld>
            <a:endParaRPr lang="es-CO"/>
          </a:p>
        </p:txBody>
      </p:sp>
    </p:spTree>
    <p:extLst>
      <p:ext uri="{BB962C8B-B14F-4D97-AF65-F5344CB8AC3E}">
        <p14:creationId xmlns:p14="http://schemas.microsoft.com/office/powerpoint/2010/main" val="17336796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620688"/>
            <a:ext cx="7704856" cy="3139321"/>
          </a:xfrm>
          <a:prstGeom prst="rect">
            <a:avLst/>
          </a:prstGeom>
          <a:noFill/>
        </p:spPr>
        <p:txBody>
          <a:bodyPr>
            <a:spAutoFit/>
          </a:bodyPr>
          <a:lstStyle/>
          <a:p>
            <a:pPr lvl="1"/>
            <a:endParaRPr lang="es-CO" b="1" dirty="0" smtClean="0"/>
          </a:p>
          <a:p>
            <a:pPr lvl="1"/>
            <a:r>
              <a:rPr lang="es-CO" b="1" dirty="0" smtClean="0"/>
              <a:t>Actividades</a:t>
            </a:r>
          </a:p>
          <a:p>
            <a:pPr lvl="1"/>
            <a:endParaRPr lang="es-CO" dirty="0"/>
          </a:p>
          <a:p>
            <a:pPr algn="just"/>
            <a:r>
              <a:rPr lang="es-CO" sz="1600" dirty="0" smtClean="0"/>
              <a:t>Una </a:t>
            </a:r>
            <a:r>
              <a:rPr lang="es-CO" sz="1600" dirty="0"/>
              <a:t>actividad es un  conjunto de tareas elementales que se puede  describir  con  verbos propios del  acontecer de la organización;  son  realizadas por una persona o un  grupo de  personas,  que utilizan  un  conocimiento y experiencia específicos;  son  homogéneas  en  cuanto al  consumo de recursos y eficiencias;  permiten  identificar  un  producto o salida;  un  beneficiario o cliente  interno o externo;  originadas en el devenir propio de la organización. Las  actividades  permiten  obtener salidas  que  pueden  estar  representadas en un  bien,  un  producto terminado,  una parte de un producto,  un  servicio  o parte del mismo  para el  cliente  o un insumo  para  otra actividad siguiente en la cadena de valor de la organización.  </a:t>
            </a: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graphicFrame>
        <p:nvGraphicFramePr>
          <p:cNvPr id="9" name="8 Diagrama"/>
          <p:cNvGraphicFramePr>
            <a:graphicFrameLocks/>
          </p:cNvGraphicFramePr>
          <p:nvPr>
            <p:extLst>
              <p:ext uri="{D42A27DB-BD31-4B8C-83A1-F6EECF244321}">
                <p14:modId xmlns:p14="http://schemas.microsoft.com/office/powerpoint/2010/main" val="2394426709"/>
              </p:ext>
            </p:extLst>
          </p:nvPr>
        </p:nvGraphicFramePr>
        <p:xfrm>
          <a:off x="1259632" y="3568799"/>
          <a:ext cx="6624736" cy="317256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7 Marcador de número de diapositiva"/>
          <p:cNvSpPr>
            <a:spLocks noGrp="1"/>
          </p:cNvSpPr>
          <p:nvPr>
            <p:ph type="sldNum" sz="quarter" idx="12"/>
          </p:nvPr>
        </p:nvSpPr>
        <p:spPr/>
        <p:txBody>
          <a:bodyPr/>
          <a:lstStyle/>
          <a:p>
            <a:pPr>
              <a:defRPr/>
            </a:pPr>
            <a:fld id="{FC42158E-D4C9-4075-9332-02A191B383FD}" type="slidenum">
              <a:rPr lang="es-CO" smtClean="0"/>
              <a:pPr>
                <a:defRPr/>
              </a:pPr>
              <a:t>65</a:t>
            </a:fld>
            <a:endParaRPr lang="es-CO"/>
          </a:p>
        </p:txBody>
      </p:sp>
    </p:spTree>
    <p:extLst>
      <p:ext uri="{BB962C8B-B14F-4D97-AF65-F5344CB8AC3E}">
        <p14:creationId xmlns:p14="http://schemas.microsoft.com/office/powerpoint/2010/main" val="17336796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pic>
        <p:nvPicPr>
          <p:cNvPr id="8" name="7 Imagen"/>
          <p:cNvPicPr/>
          <p:nvPr/>
        </p:nvPicPr>
        <p:blipFill>
          <a:blip r:embed="rId6" cstate="print"/>
          <a:srcRect/>
          <a:stretch>
            <a:fillRect/>
          </a:stretch>
        </p:blipFill>
        <p:spPr bwMode="auto">
          <a:xfrm>
            <a:off x="827584" y="1571612"/>
            <a:ext cx="7744944" cy="4714908"/>
          </a:xfrm>
          <a:prstGeom prst="rect">
            <a:avLst/>
          </a:prstGeom>
          <a:noFill/>
          <a:ln w="9525">
            <a:noFill/>
            <a:miter lim="800000"/>
            <a:headEnd/>
            <a:tailEnd/>
          </a:ln>
        </p:spPr>
      </p:pic>
      <p:sp>
        <p:nvSpPr>
          <p:cNvPr id="2" name="1 Rectángulo"/>
          <p:cNvSpPr/>
          <p:nvPr/>
        </p:nvSpPr>
        <p:spPr>
          <a:xfrm>
            <a:off x="642910" y="928688"/>
            <a:ext cx="7025434" cy="646331"/>
          </a:xfrm>
          <a:prstGeom prst="rect">
            <a:avLst/>
          </a:prstGeom>
        </p:spPr>
        <p:txBody>
          <a:bodyPr wrap="square">
            <a:spAutoFit/>
          </a:bodyPr>
          <a:lstStyle/>
          <a:p>
            <a:r>
              <a:rPr lang="es-CO" dirty="0"/>
              <a:t> </a:t>
            </a:r>
          </a:p>
          <a:p>
            <a:r>
              <a:rPr lang="es-CO" b="1" dirty="0"/>
              <a:t>ESTRUTURA GENERAL  DEL SISTEMA DE COSTOS</a:t>
            </a:r>
            <a:endParaRPr lang="es-CO" dirty="0"/>
          </a:p>
        </p:txBody>
      </p:sp>
      <p:sp>
        <p:nvSpPr>
          <p:cNvPr id="9" name="8 Marcador de número de diapositiva"/>
          <p:cNvSpPr>
            <a:spLocks noGrp="1"/>
          </p:cNvSpPr>
          <p:nvPr>
            <p:ph type="sldNum" sz="quarter" idx="12"/>
          </p:nvPr>
        </p:nvSpPr>
        <p:spPr/>
        <p:txBody>
          <a:bodyPr/>
          <a:lstStyle/>
          <a:p>
            <a:pPr>
              <a:defRPr/>
            </a:pPr>
            <a:fld id="{FC42158E-D4C9-4075-9332-02A191B383FD}" type="slidenum">
              <a:rPr lang="es-CO" smtClean="0"/>
              <a:pPr>
                <a:defRPr/>
              </a:pPr>
              <a:t>66</a:t>
            </a:fld>
            <a:endParaRPr lang="es-CO"/>
          </a:p>
        </p:txBody>
      </p:sp>
    </p:spTree>
    <p:extLst>
      <p:ext uri="{BB962C8B-B14F-4D97-AF65-F5344CB8AC3E}">
        <p14:creationId xmlns:p14="http://schemas.microsoft.com/office/powerpoint/2010/main" val="17336796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2" name="1 Rectángulo"/>
          <p:cNvSpPr/>
          <p:nvPr/>
        </p:nvSpPr>
        <p:spPr>
          <a:xfrm>
            <a:off x="624638" y="1038509"/>
            <a:ext cx="8309164" cy="646331"/>
          </a:xfrm>
          <a:prstGeom prst="rect">
            <a:avLst/>
          </a:prstGeom>
        </p:spPr>
        <p:txBody>
          <a:bodyPr wrap="square">
            <a:spAutoFit/>
          </a:bodyPr>
          <a:lstStyle/>
          <a:p>
            <a:pPr lvl="0"/>
            <a:r>
              <a:rPr lang="es-CO" b="1" dirty="0"/>
              <a:t>METODOLOGIA PARA EL  SEGUIMIENTO Y  CONTROL  DE COSTOS REALES.</a:t>
            </a:r>
            <a:endParaRPr lang="es-CO" dirty="0"/>
          </a:p>
        </p:txBody>
      </p:sp>
      <p:sp>
        <p:nvSpPr>
          <p:cNvPr id="5" name="4 Rectángulo"/>
          <p:cNvSpPr/>
          <p:nvPr/>
        </p:nvSpPr>
        <p:spPr>
          <a:xfrm>
            <a:off x="395536" y="1796038"/>
            <a:ext cx="8538266" cy="4801314"/>
          </a:xfrm>
          <a:prstGeom prst="rect">
            <a:avLst/>
          </a:prstGeom>
        </p:spPr>
        <p:txBody>
          <a:bodyPr wrap="square">
            <a:spAutoFit/>
          </a:bodyPr>
          <a:lstStyle/>
          <a:p>
            <a:pPr algn="just"/>
            <a:r>
              <a:rPr lang="es-CO" dirty="0"/>
              <a:t>Dado  que en  el  análisis de las metodologías de costos  utilizadas por las Cajas de Compensación,  se encontró  que en su mayoría  manifiestan estar utilizando la metodología ABC para  el   establecimiento del  costo de los servicios sociales,   no fue  posible  obtener los  informes de cálculos en donde se evidencie el uso de la metodología;  pero  adicionalmente,  en el análisis de los  subsidios,  se observó que en algunos casos se  tiene subsidio en servicios para   categorías  C y D;  entendemos que esto es por la  debilidad que se observa en el  manejo y cálculo de los costos.   Por lo anterior,  se presenta  para  uso de la Superintendencia una herramienta de  seguimiento y control de los  costos de las  Cajas de Compensación</a:t>
            </a:r>
            <a:r>
              <a:rPr lang="es-CO" dirty="0">
                <a:solidFill>
                  <a:srgbClr val="FF0000"/>
                </a:solidFill>
              </a:rPr>
              <a:t>;  bajo metodología de  costeo real - absorbente.</a:t>
            </a:r>
          </a:p>
          <a:p>
            <a:pPr algn="just"/>
            <a:r>
              <a:rPr lang="es-CO" dirty="0"/>
              <a:t> </a:t>
            </a:r>
          </a:p>
          <a:p>
            <a:pPr algn="just"/>
            <a:r>
              <a:rPr lang="es-CO" dirty="0"/>
              <a:t>Independiente de que las Cajas de Compensación utilicen  para  el  cálculo de los  costos  la metodología ABC u otra,  </a:t>
            </a:r>
            <a:r>
              <a:rPr lang="es-CO" dirty="0">
                <a:solidFill>
                  <a:srgbClr val="FF0000"/>
                </a:solidFill>
              </a:rPr>
              <a:t>al final del  ejercicio,  en  términos reales,  los  costos  bajo el sistema absorbente deben ser iguales a los calculados por metodología ABC.</a:t>
            </a:r>
          </a:p>
          <a:p>
            <a:pPr algn="just"/>
            <a:r>
              <a:rPr lang="es-CO" dirty="0"/>
              <a:t> </a:t>
            </a:r>
          </a:p>
          <a:p>
            <a:pPr algn="just"/>
            <a:r>
              <a:rPr lang="es-CO" dirty="0"/>
              <a:t>Para  ello se  requieren  solicitar  a las  Cajas  el  reporte   de  información</a:t>
            </a:r>
          </a:p>
        </p:txBody>
      </p:sp>
      <p:sp>
        <p:nvSpPr>
          <p:cNvPr id="8" name="7 Marcador de número de diapositiva"/>
          <p:cNvSpPr>
            <a:spLocks noGrp="1"/>
          </p:cNvSpPr>
          <p:nvPr>
            <p:ph type="sldNum" sz="quarter" idx="12"/>
          </p:nvPr>
        </p:nvSpPr>
        <p:spPr/>
        <p:txBody>
          <a:bodyPr/>
          <a:lstStyle/>
          <a:p>
            <a:pPr>
              <a:defRPr/>
            </a:pPr>
            <a:fld id="{FC42158E-D4C9-4075-9332-02A191B383FD}" type="slidenum">
              <a:rPr lang="es-CO" smtClean="0"/>
              <a:pPr>
                <a:defRPr/>
              </a:pPr>
              <a:t>67</a:t>
            </a:fld>
            <a:endParaRPr lang="es-CO"/>
          </a:p>
        </p:txBody>
      </p:sp>
    </p:spTree>
    <p:extLst>
      <p:ext uri="{BB962C8B-B14F-4D97-AF65-F5344CB8AC3E}">
        <p14:creationId xmlns:p14="http://schemas.microsoft.com/office/powerpoint/2010/main" val="13435686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2" name="1 Rectángulo"/>
          <p:cNvSpPr/>
          <p:nvPr/>
        </p:nvSpPr>
        <p:spPr>
          <a:xfrm>
            <a:off x="251520" y="692696"/>
            <a:ext cx="8610274" cy="3416320"/>
          </a:xfrm>
          <a:prstGeom prst="rect">
            <a:avLst/>
          </a:prstGeom>
        </p:spPr>
        <p:txBody>
          <a:bodyPr wrap="square">
            <a:spAutoFit/>
          </a:bodyPr>
          <a:lstStyle/>
          <a:p>
            <a:r>
              <a:rPr lang="es-CO" b="1" dirty="0"/>
              <a:t>.    Fuentes de Información</a:t>
            </a:r>
            <a:endParaRPr lang="es-CO" dirty="0"/>
          </a:p>
          <a:p>
            <a:r>
              <a:rPr lang="es-CO" dirty="0"/>
              <a:t> </a:t>
            </a:r>
          </a:p>
          <a:p>
            <a:pPr algn="just"/>
            <a:r>
              <a:rPr lang="es-CO" dirty="0"/>
              <a:t>Para  que  la  Superintendencia pueda hacer  un seguimiento al tema de costos,  se requiere  que las Cajas le provean  la información  de  acuerdo a los  siguientes  formatos:</a:t>
            </a:r>
          </a:p>
          <a:p>
            <a:pPr algn="just"/>
            <a:r>
              <a:rPr lang="es-CO" b="1" dirty="0"/>
              <a:t> </a:t>
            </a:r>
            <a:endParaRPr lang="es-CO" dirty="0"/>
          </a:p>
          <a:p>
            <a:pPr lvl="2" algn="just"/>
            <a:r>
              <a:rPr lang="es-CO" b="1" dirty="0"/>
              <a:t>Formato para reporte de  Estados de Resultados:</a:t>
            </a:r>
            <a:endParaRPr lang="es-CO" dirty="0"/>
          </a:p>
          <a:p>
            <a:pPr algn="just"/>
            <a:r>
              <a:rPr lang="es-CO" b="1" dirty="0"/>
              <a:t> </a:t>
            </a:r>
            <a:endParaRPr lang="es-CO" dirty="0"/>
          </a:p>
          <a:p>
            <a:pPr algn="just"/>
            <a:r>
              <a:rPr lang="es-CO" dirty="0"/>
              <a:t>Reporte a nivel de 6 dígitos  por  Centro de Servicios y el  acumulado  por servicio específico que  se  entiende  corresponde  a la sumatoria de los centros de servicio. Para  ello se diseñó el  FORMATO 002 Reporte Estado de Resultados por  x </a:t>
            </a:r>
            <a:r>
              <a:rPr lang="es-CO" dirty="0" err="1"/>
              <a:t>Ctro</a:t>
            </a:r>
            <a:r>
              <a:rPr lang="es-CO" dirty="0"/>
              <a:t> de Servicios.  A continuación un  corte del diseño del  formato.</a:t>
            </a:r>
          </a:p>
        </p:txBody>
      </p:sp>
      <p:sp>
        <p:nvSpPr>
          <p:cNvPr id="9" name="8 Marcador de número de diapositiva"/>
          <p:cNvSpPr>
            <a:spLocks noGrp="1"/>
          </p:cNvSpPr>
          <p:nvPr>
            <p:ph type="sldNum" sz="quarter" idx="12"/>
          </p:nvPr>
        </p:nvSpPr>
        <p:spPr/>
        <p:txBody>
          <a:bodyPr/>
          <a:lstStyle/>
          <a:p>
            <a:pPr>
              <a:defRPr/>
            </a:pPr>
            <a:fld id="{FC42158E-D4C9-4075-9332-02A191B383FD}" type="slidenum">
              <a:rPr lang="es-CO" smtClean="0"/>
              <a:pPr>
                <a:defRPr/>
              </a:pPr>
              <a:t>68</a:t>
            </a:fld>
            <a:endParaRPr lang="es-CO"/>
          </a:p>
        </p:txBody>
      </p:sp>
    </p:spTree>
    <p:extLst>
      <p:ext uri="{BB962C8B-B14F-4D97-AF65-F5344CB8AC3E}">
        <p14:creationId xmlns:p14="http://schemas.microsoft.com/office/powerpoint/2010/main" val="13435686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pic>
        <p:nvPicPr>
          <p:cNvPr id="8" name="7 Imagen"/>
          <p:cNvPicPr/>
          <p:nvPr/>
        </p:nvPicPr>
        <p:blipFill rotWithShape="1">
          <a:blip r:embed="rId6" cstate="print"/>
          <a:srcRect b="69549"/>
          <a:stretch/>
        </p:blipFill>
        <p:spPr bwMode="auto">
          <a:xfrm>
            <a:off x="500034" y="1285860"/>
            <a:ext cx="8143932" cy="5527517"/>
          </a:xfrm>
          <a:prstGeom prst="rect">
            <a:avLst/>
          </a:prstGeom>
          <a:noFill/>
          <a:ln w="9525">
            <a:noFill/>
            <a:miter lim="800000"/>
            <a:headEnd/>
            <a:tailEnd/>
          </a:ln>
        </p:spPr>
      </p:pic>
      <p:sp>
        <p:nvSpPr>
          <p:cNvPr id="9" name="8 Marcador de número de diapositiva"/>
          <p:cNvSpPr>
            <a:spLocks noGrp="1"/>
          </p:cNvSpPr>
          <p:nvPr>
            <p:ph type="sldNum" sz="quarter" idx="12"/>
          </p:nvPr>
        </p:nvSpPr>
        <p:spPr/>
        <p:txBody>
          <a:bodyPr/>
          <a:lstStyle/>
          <a:p>
            <a:pPr>
              <a:defRPr/>
            </a:pPr>
            <a:fld id="{FC42158E-D4C9-4075-9332-02A191B383FD}" type="slidenum">
              <a:rPr lang="es-CO" smtClean="0"/>
              <a:pPr>
                <a:defRPr/>
              </a:pPr>
              <a:t>69</a:t>
            </a:fld>
            <a:endParaRPr lang="es-CO"/>
          </a:p>
        </p:txBody>
      </p:sp>
    </p:spTree>
    <p:extLst>
      <p:ext uri="{BB962C8B-B14F-4D97-AF65-F5344CB8AC3E}">
        <p14:creationId xmlns:p14="http://schemas.microsoft.com/office/powerpoint/2010/main" val="1343568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357298"/>
            <a:ext cx="7858180" cy="6863417"/>
          </a:xfrm>
          <a:prstGeom prst="rect">
            <a:avLst/>
          </a:prstGeom>
        </p:spPr>
        <p:txBody>
          <a:bodyPr wrap="square">
            <a:spAutoFit/>
          </a:bodyPr>
          <a:lstStyle/>
          <a:p>
            <a:pPr lvl="0" algn="ctr"/>
            <a:r>
              <a:rPr lang="es-ES_tradnl" sz="2400" b="1" dirty="0" smtClean="0">
                <a:solidFill>
                  <a:schemeClr val="accent1">
                    <a:lumMod val="50000"/>
                  </a:schemeClr>
                </a:solidFill>
              </a:rPr>
              <a:t>OBJETIVOS ESPECÍFICOS</a:t>
            </a:r>
          </a:p>
          <a:p>
            <a:pPr lvl="0" algn="ctr"/>
            <a:endParaRPr lang="es-ES_tradnl" sz="2400" b="1" dirty="0" smtClean="0">
              <a:solidFill>
                <a:schemeClr val="accent1">
                  <a:lumMod val="50000"/>
                </a:schemeClr>
              </a:solidFill>
            </a:endParaRPr>
          </a:p>
          <a:p>
            <a:pPr marL="273050" lvl="0" indent="-273050" algn="just"/>
            <a:r>
              <a:rPr lang="es-ES_tradnl" sz="2000" dirty="0" smtClean="0">
                <a:solidFill>
                  <a:schemeClr val="accent1">
                    <a:lumMod val="50000"/>
                  </a:schemeClr>
                </a:solidFill>
              </a:rPr>
              <a:t>1. Realizar un estudio técnico a</a:t>
            </a:r>
            <a:r>
              <a:rPr lang="es-MX" sz="2000" dirty="0" smtClean="0">
                <a:solidFill>
                  <a:schemeClr val="accent1">
                    <a:lumMod val="50000"/>
                  </a:schemeClr>
                </a:solidFill>
              </a:rPr>
              <a:t> través del análisis de las tarifas diferenciales, de los siguientes servicios sociales subsidiados: </a:t>
            </a:r>
          </a:p>
          <a:p>
            <a:r>
              <a:rPr lang="es-MX" sz="2000" dirty="0" smtClean="0">
                <a:solidFill>
                  <a:schemeClr val="accent1">
                    <a:lumMod val="50000"/>
                  </a:schemeClr>
                </a:solidFill>
              </a:rPr>
              <a:t> </a:t>
            </a:r>
          </a:p>
          <a:p>
            <a:pPr marL="627063" lvl="0" indent="-354013">
              <a:buFont typeface="Wingdings" pitchFamily="2" charset="2"/>
              <a:buChar char="v"/>
            </a:pPr>
            <a:r>
              <a:rPr lang="es-MX" sz="2000" dirty="0" smtClean="0">
                <a:solidFill>
                  <a:schemeClr val="accent1">
                    <a:lumMod val="50000"/>
                  </a:schemeClr>
                </a:solidFill>
              </a:rPr>
              <a:t>Educación Formal </a:t>
            </a:r>
          </a:p>
          <a:p>
            <a:pPr marL="627063" lvl="0" indent="-354013">
              <a:buFont typeface="Wingdings" pitchFamily="2" charset="2"/>
              <a:buChar char="v"/>
            </a:pPr>
            <a:r>
              <a:rPr lang="es-MX" sz="2000" dirty="0" smtClean="0">
                <a:solidFill>
                  <a:schemeClr val="accent1">
                    <a:lumMod val="50000"/>
                  </a:schemeClr>
                </a:solidFill>
              </a:rPr>
              <a:t>Educación para el Trabajo y el desarrollo Humano </a:t>
            </a:r>
          </a:p>
          <a:p>
            <a:pPr marL="627063" lvl="0" indent="-354013">
              <a:buFont typeface="Wingdings" pitchFamily="2" charset="2"/>
              <a:buChar char="v"/>
            </a:pPr>
            <a:r>
              <a:rPr lang="es-MX" sz="2000" dirty="0" smtClean="0">
                <a:solidFill>
                  <a:schemeClr val="accent1">
                    <a:lumMod val="50000"/>
                  </a:schemeClr>
                </a:solidFill>
              </a:rPr>
              <a:t>Recreación y Alojamiento </a:t>
            </a:r>
          </a:p>
          <a:p>
            <a:pPr marL="627063" lvl="0" indent="-354013">
              <a:buFont typeface="Wingdings" pitchFamily="2" charset="2"/>
              <a:buChar char="v"/>
            </a:pPr>
            <a:r>
              <a:rPr lang="es-MX" sz="2000" dirty="0" smtClean="0">
                <a:solidFill>
                  <a:schemeClr val="accent1">
                    <a:lumMod val="50000"/>
                  </a:schemeClr>
                </a:solidFill>
              </a:rPr>
              <a:t>Deportes </a:t>
            </a:r>
          </a:p>
          <a:p>
            <a:pPr marL="627063" lvl="0" indent="-354013">
              <a:buFont typeface="Wingdings" pitchFamily="2" charset="2"/>
              <a:buChar char="v"/>
            </a:pPr>
            <a:r>
              <a:rPr lang="es-MX" sz="2000" dirty="0" smtClean="0">
                <a:solidFill>
                  <a:schemeClr val="accent1">
                    <a:lumMod val="50000"/>
                  </a:schemeClr>
                </a:solidFill>
              </a:rPr>
              <a:t>Adulto Mayor </a:t>
            </a:r>
          </a:p>
          <a:p>
            <a:pPr marL="627063" lvl="0" indent="-354013">
              <a:buFont typeface="Wingdings" pitchFamily="2" charset="2"/>
              <a:buChar char="v"/>
            </a:pPr>
            <a:r>
              <a:rPr lang="es-MX" sz="2000" dirty="0" smtClean="0">
                <a:solidFill>
                  <a:schemeClr val="accent1">
                    <a:lumMod val="50000"/>
                  </a:schemeClr>
                </a:solidFill>
              </a:rPr>
              <a:t>Discapacidad </a:t>
            </a:r>
          </a:p>
          <a:p>
            <a:pPr marL="627063" lvl="0" indent="-354013">
              <a:buFont typeface="Wingdings" pitchFamily="2" charset="2"/>
              <a:buChar char="v"/>
            </a:pPr>
            <a:r>
              <a:rPr lang="es-MX" sz="2000" dirty="0" smtClean="0">
                <a:solidFill>
                  <a:schemeClr val="accent1">
                    <a:lumMod val="50000"/>
                  </a:schemeClr>
                </a:solidFill>
              </a:rPr>
              <a:t>Crédito Social </a:t>
            </a: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Marcador de número de diapositiva"/>
          <p:cNvSpPr>
            <a:spLocks noGrp="1"/>
          </p:cNvSpPr>
          <p:nvPr>
            <p:ph type="sldNum" sz="quarter" idx="12"/>
          </p:nvPr>
        </p:nvSpPr>
        <p:spPr/>
        <p:txBody>
          <a:bodyPr/>
          <a:lstStyle/>
          <a:p>
            <a:pPr>
              <a:defRPr/>
            </a:pPr>
            <a:fld id="{FC42158E-D4C9-4075-9332-02A191B383FD}" type="slidenum">
              <a:rPr lang="es-CO" smtClean="0"/>
              <a:pPr>
                <a:defRPr/>
              </a:pPr>
              <a:t>7</a:t>
            </a:fld>
            <a:endParaRPr lang="es-CO"/>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2" name="1 Rectángulo"/>
          <p:cNvSpPr/>
          <p:nvPr/>
        </p:nvSpPr>
        <p:spPr>
          <a:xfrm>
            <a:off x="323528" y="993502"/>
            <a:ext cx="8610274" cy="923330"/>
          </a:xfrm>
          <a:prstGeom prst="rect">
            <a:avLst/>
          </a:prstGeom>
        </p:spPr>
        <p:txBody>
          <a:bodyPr wrap="square">
            <a:spAutoFit/>
          </a:bodyPr>
          <a:lstStyle/>
          <a:p>
            <a:pPr marL="1200150" lvl="2" indent="-285750">
              <a:buFont typeface="Arial" pitchFamily="34" charset="0"/>
              <a:buChar char="•"/>
            </a:pPr>
            <a:r>
              <a:rPr lang="es-CO" b="1" dirty="0"/>
              <a:t>Formato de  reporte de  capacidades</a:t>
            </a:r>
            <a:r>
              <a:rPr lang="es-CO" b="1" dirty="0" smtClean="0"/>
              <a:t>:</a:t>
            </a:r>
          </a:p>
          <a:p>
            <a:pPr lvl="2"/>
            <a:endParaRPr lang="es-CO" dirty="0"/>
          </a:p>
          <a:p>
            <a:r>
              <a:rPr lang="es-CO" b="1" dirty="0"/>
              <a:t> </a:t>
            </a:r>
            <a:r>
              <a:rPr lang="es-CO" dirty="0" smtClean="0"/>
              <a:t>Reporte </a:t>
            </a:r>
            <a:r>
              <a:rPr lang="es-CO" dirty="0"/>
              <a:t>de las  capacidades de las instalaciones  de  cada centro de  servicios.</a:t>
            </a:r>
          </a:p>
        </p:txBody>
      </p:sp>
      <p:pic>
        <p:nvPicPr>
          <p:cNvPr id="8" name="7 Imagen"/>
          <p:cNvPicPr/>
          <p:nvPr/>
        </p:nvPicPr>
        <p:blipFill>
          <a:blip r:embed="rId6" cstate="print"/>
          <a:srcRect/>
          <a:stretch>
            <a:fillRect/>
          </a:stretch>
        </p:blipFill>
        <p:spPr bwMode="auto">
          <a:xfrm>
            <a:off x="827584" y="2492896"/>
            <a:ext cx="7344816" cy="4032448"/>
          </a:xfrm>
          <a:prstGeom prst="rect">
            <a:avLst/>
          </a:prstGeom>
          <a:noFill/>
          <a:ln w="9525">
            <a:noFill/>
            <a:miter lim="800000"/>
            <a:headEnd/>
            <a:tailEnd/>
          </a:ln>
        </p:spPr>
      </p:pic>
      <p:sp>
        <p:nvSpPr>
          <p:cNvPr id="9" name="8 Marcador de número de diapositiva"/>
          <p:cNvSpPr>
            <a:spLocks noGrp="1"/>
          </p:cNvSpPr>
          <p:nvPr>
            <p:ph type="sldNum" sz="quarter" idx="12"/>
          </p:nvPr>
        </p:nvSpPr>
        <p:spPr/>
        <p:txBody>
          <a:bodyPr/>
          <a:lstStyle/>
          <a:p>
            <a:pPr>
              <a:defRPr/>
            </a:pPr>
            <a:fld id="{FC42158E-D4C9-4075-9332-02A191B383FD}" type="slidenum">
              <a:rPr lang="es-CO" smtClean="0"/>
              <a:pPr>
                <a:defRPr/>
              </a:pPr>
              <a:t>70</a:t>
            </a:fld>
            <a:endParaRPr lang="es-CO"/>
          </a:p>
        </p:txBody>
      </p:sp>
    </p:spTree>
    <p:extLst>
      <p:ext uri="{BB962C8B-B14F-4D97-AF65-F5344CB8AC3E}">
        <p14:creationId xmlns:p14="http://schemas.microsoft.com/office/powerpoint/2010/main" val="13435686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2" name="1 Rectángulo"/>
          <p:cNvSpPr/>
          <p:nvPr/>
        </p:nvSpPr>
        <p:spPr>
          <a:xfrm>
            <a:off x="426222" y="764704"/>
            <a:ext cx="8466258" cy="1754326"/>
          </a:xfrm>
          <a:prstGeom prst="rect">
            <a:avLst/>
          </a:prstGeom>
        </p:spPr>
        <p:txBody>
          <a:bodyPr wrap="square">
            <a:spAutoFit/>
          </a:bodyPr>
          <a:lstStyle/>
          <a:p>
            <a:r>
              <a:rPr lang="es-CO" b="1" dirty="0"/>
              <a:t> </a:t>
            </a:r>
            <a:endParaRPr lang="es-CO" dirty="0"/>
          </a:p>
          <a:p>
            <a:pPr marL="1200150" lvl="2" indent="-285750">
              <a:buFont typeface="Arial" pitchFamily="34" charset="0"/>
              <a:buChar char="•"/>
            </a:pPr>
            <a:r>
              <a:rPr lang="es-CO" b="1" dirty="0"/>
              <a:t>Formato de  reporte de  cargos (puestos de trabajo): </a:t>
            </a:r>
            <a:endParaRPr lang="es-CO" dirty="0"/>
          </a:p>
          <a:p>
            <a:r>
              <a:rPr lang="es-CO" b="1" dirty="0"/>
              <a:t> </a:t>
            </a:r>
            <a:endParaRPr lang="es-CO" dirty="0"/>
          </a:p>
          <a:p>
            <a:r>
              <a:rPr lang="es-CO" dirty="0"/>
              <a:t>Informe de las cantidades de personal asignadas a los cargos  establecidos en  cada “centro de servicios”. Discriminando  por  personal a término fijo, término indefinido, prestación de servicios temporal,  contrato servicios.</a:t>
            </a:r>
          </a:p>
        </p:txBody>
      </p:sp>
      <p:pic>
        <p:nvPicPr>
          <p:cNvPr id="8" name="7 Imagen"/>
          <p:cNvPicPr/>
          <p:nvPr/>
        </p:nvPicPr>
        <p:blipFill>
          <a:blip r:embed="rId6" cstate="print"/>
          <a:srcRect/>
          <a:stretch>
            <a:fillRect/>
          </a:stretch>
        </p:blipFill>
        <p:spPr bwMode="auto">
          <a:xfrm>
            <a:off x="539552" y="2609453"/>
            <a:ext cx="8352928" cy="3627859"/>
          </a:xfrm>
          <a:prstGeom prst="rect">
            <a:avLst/>
          </a:prstGeom>
          <a:noFill/>
          <a:ln w="9525">
            <a:noFill/>
            <a:miter lim="800000"/>
            <a:headEnd/>
            <a:tailEnd/>
          </a:ln>
        </p:spPr>
      </p:pic>
      <p:sp>
        <p:nvSpPr>
          <p:cNvPr id="9" name="8 Marcador de número de diapositiva"/>
          <p:cNvSpPr>
            <a:spLocks noGrp="1"/>
          </p:cNvSpPr>
          <p:nvPr>
            <p:ph type="sldNum" sz="quarter" idx="12"/>
          </p:nvPr>
        </p:nvSpPr>
        <p:spPr/>
        <p:txBody>
          <a:bodyPr/>
          <a:lstStyle/>
          <a:p>
            <a:pPr>
              <a:defRPr/>
            </a:pPr>
            <a:fld id="{FC42158E-D4C9-4075-9332-02A191B383FD}" type="slidenum">
              <a:rPr lang="es-CO" smtClean="0"/>
              <a:pPr>
                <a:defRPr/>
              </a:pPr>
              <a:t>71</a:t>
            </a:fld>
            <a:endParaRPr lang="es-CO"/>
          </a:p>
        </p:txBody>
      </p:sp>
    </p:spTree>
    <p:extLst>
      <p:ext uri="{BB962C8B-B14F-4D97-AF65-F5344CB8AC3E}">
        <p14:creationId xmlns:p14="http://schemas.microsoft.com/office/powerpoint/2010/main" val="13435686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2" name="1 Rectángulo"/>
          <p:cNvSpPr/>
          <p:nvPr/>
        </p:nvSpPr>
        <p:spPr>
          <a:xfrm>
            <a:off x="642910" y="870967"/>
            <a:ext cx="8290892" cy="5078313"/>
          </a:xfrm>
          <a:prstGeom prst="rect">
            <a:avLst/>
          </a:prstGeom>
        </p:spPr>
        <p:txBody>
          <a:bodyPr wrap="square">
            <a:spAutoFit/>
          </a:bodyPr>
          <a:lstStyle/>
          <a:p>
            <a:pPr marL="1200150" lvl="2" indent="-285750">
              <a:buFont typeface="Arial" pitchFamily="34" charset="0"/>
              <a:buChar char="•"/>
            </a:pPr>
            <a:r>
              <a:rPr lang="es-CO" b="1" dirty="0"/>
              <a:t>Formato de reporte  de  Mantenimiento y amortización</a:t>
            </a:r>
            <a:endParaRPr lang="es-CO" dirty="0"/>
          </a:p>
          <a:p>
            <a:r>
              <a:rPr lang="es-CO" b="1" dirty="0"/>
              <a:t> </a:t>
            </a:r>
            <a:endParaRPr lang="es-CO" dirty="0"/>
          </a:p>
          <a:p>
            <a:pPr algn="just"/>
            <a:r>
              <a:rPr lang="es-CO" dirty="0"/>
              <a:t>Reporte del  valor  económico de las mejoras  en propiedades  de las Cajas,  reportado por  “centro de servicios”,  así como  el mantenimiento,  la depreciación y la amortización por  cada centro de servicios.</a:t>
            </a:r>
          </a:p>
          <a:p>
            <a:pPr algn="just"/>
            <a:r>
              <a:rPr lang="es-CO" b="1" dirty="0"/>
              <a:t> </a:t>
            </a:r>
            <a:endParaRPr lang="es-CO" dirty="0"/>
          </a:p>
          <a:p>
            <a:pPr algn="just"/>
            <a:r>
              <a:rPr lang="es-CO" b="1" dirty="0" smtClean="0"/>
              <a:t>Procesos</a:t>
            </a:r>
            <a:endParaRPr lang="es-CO" dirty="0"/>
          </a:p>
          <a:p>
            <a:pPr algn="just"/>
            <a:r>
              <a:rPr lang="es-CO" dirty="0"/>
              <a:t> </a:t>
            </a:r>
          </a:p>
          <a:p>
            <a:pPr algn="just"/>
            <a:r>
              <a:rPr lang="es-CO" dirty="0"/>
              <a:t>Con la información  anterior,  proceder  a realizar   los  cálculos  estadísticos  correspondientes,  con el fin  establecer:  El  costo real por  servicio prestado en  los diferentes  centros de servicios,  el  costo  de mano de obra por servicio y sede,  el  costo  por mantenimiento y  mejora  de cada una de las sedes de la  Caja de compensación.</a:t>
            </a:r>
          </a:p>
          <a:p>
            <a:pPr algn="just"/>
            <a:r>
              <a:rPr lang="es-CO" b="1" dirty="0"/>
              <a:t> </a:t>
            </a:r>
            <a:endParaRPr lang="es-CO" dirty="0"/>
          </a:p>
          <a:p>
            <a:pPr algn="just"/>
            <a:r>
              <a:rPr lang="es-CO" b="1" dirty="0" smtClean="0"/>
              <a:t>Resultados</a:t>
            </a:r>
            <a:endParaRPr lang="es-CO" dirty="0"/>
          </a:p>
          <a:p>
            <a:pPr algn="just"/>
            <a:r>
              <a:rPr lang="es-CO" dirty="0"/>
              <a:t> </a:t>
            </a:r>
          </a:p>
          <a:p>
            <a:pPr algn="just"/>
            <a:r>
              <a:rPr lang="es-CO" dirty="0"/>
              <a:t>Como  producto  final  se   obtendrán  informes  por  centros de servicio y servicio,  comparando  entre sedes,   entre cajas,  entre regiones.</a:t>
            </a:r>
          </a:p>
        </p:txBody>
      </p:sp>
      <p:sp>
        <p:nvSpPr>
          <p:cNvPr id="8" name="7 Marcador de número de diapositiva"/>
          <p:cNvSpPr>
            <a:spLocks noGrp="1"/>
          </p:cNvSpPr>
          <p:nvPr>
            <p:ph type="sldNum" sz="quarter" idx="12"/>
          </p:nvPr>
        </p:nvSpPr>
        <p:spPr/>
        <p:txBody>
          <a:bodyPr/>
          <a:lstStyle/>
          <a:p>
            <a:pPr>
              <a:defRPr/>
            </a:pPr>
            <a:fld id="{FC42158E-D4C9-4075-9332-02A191B383FD}" type="slidenum">
              <a:rPr lang="es-CO" smtClean="0"/>
              <a:pPr>
                <a:defRPr/>
              </a:pPr>
              <a:t>72</a:t>
            </a:fld>
            <a:endParaRPr lang="es-CO"/>
          </a:p>
        </p:txBody>
      </p:sp>
    </p:spTree>
    <p:extLst>
      <p:ext uri="{BB962C8B-B14F-4D97-AF65-F5344CB8AC3E}">
        <p14:creationId xmlns:p14="http://schemas.microsoft.com/office/powerpoint/2010/main" val="13435686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2" name="1 Rectángulo"/>
          <p:cNvSpPr/>
          <p:nvPr/>
        </p:nvSpPr>
        <p:spPr>
          <a:xfrm>
            <a:off x="642910" y="843091"/>
            <a:ext cx="8290892" cy="5909310"/>
          </a:xfrm>
          <a:prstGeom prst="rect">
            <a:avLst/>
          </a:prstGeom>
        </p:spPr>
        <p:txBody>
          <a:bodyPr wrap="square">
            <a:spAutoFit/>
          </a:bodyPr>
          <a:lstStyle/>
          <a:p>
            <a:r>
              <a:rPr lang="es-CO" b="1" dirty="0"/>
              <a:t>CONCLUSIONES</a:t>
            </a:r>
            <a:endParaRPr lang="es-CO" dirty="0"/>
          </a:p>
          <a:p>
            <a:r>
              <a:rPr lang="es-CO" dirty="0"/>
              <a:t> </a:t>
            </a:r>
          </a:p>
          <a:p>
            <a:pPr lvl="0" algn="just"/>
            <a:r>
              <a:rPr lang="es-CO" dirty="0" smtClean="0"/>
              <a:t>Para que  </a:t>
            </a:r>
            <a:r>
              <a:rPr lang="es-CO" dirty="0"/>
              <a:t>la  Superintendencia  pueda hacer uso eficiente de la metodología,  se  hace  necesario  que  las cajas reporten  la totalidad  de la información que se necesita para los análisis.</a:t>
            </a:r>
          </a:p>
          <a:p>
            <a:pPr algn="just"/>
            <a:r>
              <a:rPr lang="es-CO" dirty="0"/>
              <a:t> </a:t>
            </a:r>
          </a:p>
          <a:p>
            <a:pPr lvl="0" algn="just"/>
            <a:r>
              <a:rPr lang="es-CO" dirty="0"/>
              <a:t>Para  efectos de costos,  es importante realizar un  análisis de importancia relativa y materialidad al  estado de resultados  reportado a  6 dígitos de  cuentas contables,  con el  fin  de determinar el énfasis de análisis y  de  acuerdo a ello solicitar la información a las Cajas.</a:t>
            </a:r>
          </a:p>
          <a:p>
            <a:pPr algn="just"/>
            <a:r>
              <a:rPr lang="es-CO" dirty="0"/>
              <a:t> </a:t>
            </a:r>
          </a:p>
          <a:p>
            <a:pPr lvl="0" algn="just"/>
            <a:r>
              <a:rPr lang="es-CO" dirty="0"/>
              <a:t>Es preciso  insistir  en que las  Cajas  calculen  sus costos de  manera oportuna y adecuada,  con el fin  de que puedan  detectar oportunamente  si se  están  subsidiando servicios para las categorías C y D.</a:t>
            </a:r>
          </a:p>
          <a:p>
            <a:pPr algn="just"/>
            <a:r>
              <a:rPr lang="es-CO" dirty="0"/>
              <a:t> </a:t>
            </a:r>
          </a:p>
          <a:p>
            <a:pPr lvl="0" algn="just"/>
            <a:r>
              <a:rPr lang="es-CO" dirty="0"/>
              <a:t>Para  efectos  de  fijación de tarifas,  es importante considerar el  costo de prestación del  servicio,   la  optimización  en el uso de los recursos y  la capacidad de pago de las diferentes categorías,  de acuerdo a la composición de la Canasta Familiar  indicada por el DANE.  De esa forma,  se pueden  realizar mejoras,  y  establecer  verdaderos subsidios a las  categorías  de menores ingresos permitiéndoles  así el  acceso a los servicios</a:t>
            </a:r>
            <a:r>
              <a:rPr lang="es-CO" dirty="0" smtClean="0"/>
              <a:t>.</a:t>
            </a:r>
            <a:endParaRPr lang="es-CO" dirty="0"/>
          </a:p>
        </p:txBody>
      </p:sp>
      <p:sp>
        <p:nvSpPr>
          <p:cNvPr id="8" name="7 Marcador de número de diapositiva"/>
          <p:cNvSpPr>
            <a:spLocks noGrp="1"/>
          </p:cNvSpPr>
          <p:nvPr>
            <p:ph type="sldNum" sz="quarter" idx="12"/>
          </p:nvPr>
        </p:nvSpPr>
        <p:spPr/>
        <p:txBody>
          <a:bodyPr/>
          <a:lstStyle/>
          <a:p>
            <a:pPr>
              <a:defRPr/>
            </a:pPr>
            <a:fld id="{FC42158E-D4C9-4075-9332-02A191B383FD}" type="slidenum">
              <a:rPr lang="es-CO" smtClean="0"/>
              <a:pPr>
                <a:defRPr/>
              </a:pPr>
              <a:t>73</a:t>
            </a:fld>
            <a:endParaRPr lang="es-CO"/>
          </a:p>
        </p:txBody>
      </p:sp>
    </p:spTree>
    <p:extLst>
      <p:ext uri="{BB962C8B-B14F-4D97-AF65-F5344CB8AC3E}">
        <p14:creationId xmlns:p14="http://schemas.microsoft.com/office/powerpoint/2010/main" val="26804813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3" name="2 Rectángulo"/>
          <p:cNvSpPr/>
          <p:nvPr/>
        </p:nvSpPr>
        <p:spPr>
          <a:xfrm>
            <a:off x="323528" y="710108"/>
            <a:ext cx="8610274" cy="5632311"/>
          </a:xfrm>
          <a:prstGeom prst="rect">
            <a:avLst/>
          </a:prstGeom>
        </p:spPr>
        <p:txBody>
          <a:bodyPr wrap="square">
            <a:spAutoFit/>
          </a:bodyPr>
          <a:lstStyle/>
          <a:p>
            <a:r>
              <a:rPr lang="es-CO" b="1" dirty="0"/>
              <a:t>RECOMENDACIONES Y SUGERENCIAS PARA IMPLEMENTACION</a:t>
            </a:r>
            <a:endParaRPr lang="es-CO" dirty="0"/>
          </a:p>
          <a:p>
            <a:r>
              <a:rPr lang="es-CO" dirty="0"/>
              <a:t> </a:t>
            </a:r>
          </a:p>
          <a:p>
            <a:pPr lvl="0" algn="just"/>
            <a:r>
              <a:rPr lang="es-CO" dirty="0" smtClean="0"/>
              <a:t>Ajustar </a:t>
            </a:r>
            <a:r>
              <a:rPr lang="es-CO" dirty="0"/>
              <a:t>los  formatos  de solicitud de información,  para incluir  todas las variables necesarias para el  análisis.</a:t>
            </a:r>
          </a:p>
          <a:p>
            <a:pPr algn="just"/>
            <a:r>
              <a:rPr lang="es-CO" dirty="0"/>
              <a:t> </a:t>
            </a:r>
          </a:p>
          <a:p>
            <a:pPr lvl="0" algn="just"/>
            <a:r>
              <a:rPr lang="es-CO" dirty="0"/>
              <a:t>Solicitar reportes de tarifas  por  centro,  colegio o dependencia  en la que se presta el  servicio social.</a:t>
            </a:r>
          </a:p>
          <a:p>
            <a:pPr algn="just"/>
            <a:r>
              <a:rPr lang="es-CO" dirty="0"/>
              <a:t> </a:t>
            </a:r>
          </a:p>
          <a:p>
            <a:pPr lvl="0" algn="just"/>
            <a:r>
              <a:rPr lang="es-CO" dirty="0"/>
              <a:t>Solicitar  a las  cajas se envíe toda la información de los servicios sociales  establecidos en la ley   y  dar cumplimiento a las circulares de  tarifas  enviadas  por la Superintendencia.</a:t>
            </a:r>
          </a:p>
          <a:p>
            <a:pPr algn="just"/>
            <a:r>
              <a:rPr lang="es-CO" dirty="0"/>
              <a:t> </a:t>
            </a:r>
          </a:p>
          <a:p>
            <a:pPr lvl="0" algn="just"/>
            <a:r>
              <a:rPr lang="es-CO" dirty="0"/>
              <a:t>Solicitar  a las  cajas se  documente  la política  de  establecimiento de subsidios para los  servicios sociales,  sustentadas en los  análisis técnicos y  económicos que cada caja elabore  teniendo en  cuenta  su  región  de influencia y  la categorización  de sus afiliados.</a:t>
            </a:r>
          </a:p>
          <a:p>
            <a:pPr algn="just"/>
            <a:r>
              <a:rPr lang="es-CO" dirty="0"/>
              <a:t> </a:t>
            </a:r>
          </a:p>
          <a:p>
            <a:pPr lvl="0" algn="just"/>
            <a:r>
              <a:rPr lang="es-CO" dirty="0"/>
              <a:t>Solicitar a las cajas  se  documente  la  metodología de  ajustes de tarifas  y  se deje  constancia del  ajuste  establecido y  calculado para cada servicio y cada categoría.</a:t>
            </a:r>
          </a:p>
          <a:p>
            <a:r>
              <a:rPr lang="es-CO" dirty="0"/>
              <a:t> </a:t>
            </a:r>
          </a:p>
        </p:txBody>
      </p:sp>
      <p:sp>
        <p:nvSpPr>
          <p:cNvPr id="8" name="7 Marcador de número de diapositiva"/>
          <p:cNvSpPr>
            <a:spLocks noGrp="1"/>
          </p:cNvSpPr>
          <p:nvPr>
            <p:ph type="sldNum" sz="quarter" idx="12"/>
          </p:nvPr>
        </p:nvSpPr>
        <p:spPr/>
        <p:txBody>
          <a:bodyPr/>
          <a:lstStyle/>
          <a:p>
            <a:pPr>
              <a:defRPr/>
            </a:pPr>
            <a:fld id="{FC42158E-D4C9-4075-9332-02A191B383FD}" type="slidenum">
              <a:rPr lang="es-CO" smtClean="0"/>
              <a:pPr>
                <a:defRPr/>
              </a:pPr>
              <a:t>74</a:t>
            </a:fld>
            <a:endParaRPr lang="es-CO"/>
          </a:p>
        </p:txBody>
      </p:sp>
    </p:spTree>
    <p:extLst>
      <p:ext uri="{BB962C8B-B14F-4D97-AF65-F5344CB8AC3E}">
        <p14:creationId xmlns:p14="http://schemas.microsoft.com/office/powerpoint/2010/main" val="2077374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357298"/>
            <a:ext cx="7858180" cy="8463855"/>
          </a:xfrm>
          <a:prstGeom prst="rect">
            <a:avLst/>
          </a:prstGeom>
        </p:spPr>
        <p:txBody>
          <a:bodyPr wrap="square">
            <a:spAutoFit/>
          </a:bodyPr>
          <a:lstStyle/>
          <a:p>
            <a:pPr marL="723900" indent="-723900" algn="just">
              <a:tabLst>
                <a:tab pos="531813" algn="l"/>
                <a:tab pos="723900" algn="l"/>
              </a:tabLst>
            </a:pPr>
            <a:r>
              <a:rPr lang="es-ES_tradnl" sz="2800" dirty="0" smtClean="0">
                <a:solidFill>
                  <a:schemeClr val="accent1">
                    <a:lumMod val="50000"/>
                  </a:schemeClr>
                </a:solidFill>
              </a:rPr>
              <a:t>2.</a:t>
            </a:r>
            <a:r>
              <a:rPr lang="es-ES_tradnl" sz="4000" dirty="0" smtClean="0">
                <a:solidFill>
                  <a:schemeClr val="accent1">
                    <a:lumMod val="50000"/>
                  </a:schemeClr>
                </a:solidFill>
              </a:rPr>
              <a:t>  </a:t>
            </a:r>
            <a:r>
              <a:rPr lang="es-ES_tradnl" sz="2000" dirty="0" smtClean="0">
                <a:solidFill>
                  <a:schemeClr val="accent1">
                    <a:lumMod val="50000"/>
                  </a:schemeClr>
                </a:solidFill>
              </a:rPr>
              <a:t>Estudiar y analizar la metodología de costos establecida por la Caja de Compensación Familiar, para la fijación de las tarifas diferenciales de los servicios sociales ofrecidos. </a:t>
            </a:r>
          </a:p>
          <a:p>
            <a:pPr marL="723900" indent="-723900" algn="just"/>
            <a:endParaRPr lang="es-ES_tradnl" sz="2000" dirty="0" smtClean="0">
              <a:solidFill>
                <a:schemeClr val="accent1">
                  <a:lumMod val="50000"/>
                </a:schemeClr>
              </a:solidFill>
            </a:endParaRPr>
          </a:p>
          <a:p>
            <a:pPr marL="723900" lvl="0" indent="-723900" algn="just">
              <a:buAutoNum type="arabicPeriod" startAt="3"/>
            </a:pPr>
            <a:r>
              <a:rPr lang="es-ES_tradnl" sz="2000" dirty="0" smtClean="0">
                <a:solidFill>
                  <a:schemeClr val="accent1">
                    <a:lumMod val="50000"/>
                  </a:schemeClr>
                </a:solidFill>
              </a:rPr>
              <a:t>Determinar los referentes económicos con base en los cuales las Cajas de Compensación Familiar realizaron el incremento de las tarifas diferenciales de los servicios sociales ofrecidos en la vigencia 2011. </a:t>
            </a:r>
          </a:p>
          <a:p>
            <a:pPr marL="723900" lvl="0" indent="-723900" algn="just">
              <a:buAutoNum type="arabicPeriod" startAt="3"/>
            </a:pPr>
            <a:endParaRPr lang="es-ES_tradnl" sz="2000" dirty="0" smtClean="0">
              <a:solidFill>
                <a:schemeClr val="accent1">
                  <a:lumMod val="50000"/>
                </a:schemeClr>
              </a:solidFill>
            </a:endParaRPr>
          </a:p>
          <a:p>
            <a:pPr marL="723900" indent="-723900" algn="just">
              <a:buFontTx/>
              <a:buAutoNum type="arabicPeriod" startAt="3"/>
            </a:pPr>
            <a:r>
              <a:rPr lang="es-ES_tradnl" sz="2000" dirty="0" smtClean="0">
                <a:solidFill>
                  <a:schemeClr val="accent1">
                    <a:lumMod val="50000"/>
                  </a:schemeClr>
                </a:solidFill>
              </a:rPr>
              <a:t>Determinar el monto del subsidio asignado a las categorías tarifarias beneficiarias (A y B) con base en el costo unitario establecido para cada servicio. Así mismo, identificar si las categorías C y D se encuentran subsidiadas. </a:t>
            </a:r>
            <a:endParaRPr lang="es-MX" sz="2000" dirty="0" smtClean="0">
              <a:solidFill>
                <a:schemeClr val="accent1">
                  <a:lumMod val="50000"/>
                </a:schemeClr>
              </a:solidFill>
            </a:endParaRPr>
          </a:p>
          <a:p>
            <a:pPr marL="723900" lvl="0" indent="-723900" algn="just">
              <a:buAutoNum type="arabicPeriod" startAt="3"/>
            </a:pPr>
            <a:endParaRPr lang="es-MX" sz="2400" dirty="0" smtClean="0">
              <a:solidFill>
                <a:schemeClr val="accent1">
                  <a:lumMod val="50000"/>
                </a:schemeClr>
              </a:solidFill>
            </a:endParaRPr>
          </a:p>
          <a:p>
            <a:pPr marL="723900" indent="-723900" algn="just"/>
            <a:endParaRPr lang="es-MX" sz="2400" dirty="0" smtClean="0">
              <a:solidFill>
                <a:schemeClr val="accent1">
                  <a:lumMod val="50000"/>
                </a:schemeClr>
              </a:solidFill>
            </a:endParaRPr>
          </a:p>
          <a:p>
            <a:pPr marL="273050" lvl="0" indent="-273050" algn="just"/>
            <a:endParaRPr lang="es-MX"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Marcador de número de diapositiva"/>
          <p:cNvSpPr>
            <a:spLocks noGrp="1"/>
          </p:cNvSpPr>
          <p:nvPr>
            <p:ph type="sldNum" sz="quarter" idx="12"/>
          </p:nvPr>
        </p:nvSpPr>
        <p:spPr/>
        <p:txBody>
          <a:bodyPr/>
          <a:lstStyle/>
          <a:p>
            <a:pPr>
              <a:defRPr/>
            </a:pPr>
            <a:fld id="{FC42158E-D4C9-4075-9332-02A191B383FD}" type="slidenum">
              <a:rPr lang="es-CO" smtClean="0"/>
              <a:pPr>
                <a:defRPr/>
              </a:pPr>
              <a:t>8</a:t>
            </a:fld>
            <a:endParaRPr lang="es-CO"/>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2033588" y="928688"/>
            <a:ext cx="5076825" cy="5000625"/>
          </a:xfrm>
          <a:prstGeom prst="rect">
            <a:avLst/>
          </a:prstGeom>
          <a:noFill/>
          <a:ln w="9525">
            <a:noFill/>
            <a:miter lim="800000"/>
            <a:headEnd/>
            <a:tailEnd/>
          </a:ln>
        </p:spPr>
      </p:pic>
      <p:sp>
        <p:nvSpPr>
          <p:cNvPr id="4" name="3 Rectángulo"/>
          <p:cNvSpPr/>
          <p:nvPr/>
        </p:nvSpPr>
        <p:spPr>
          <a:xfrm>
            <a:off x="642910" y="1500174"/>
            <a:ext cx="7704856" cy="1754326"/>
          </a:xfrm>
          <a:prstGeom prst="rect">
            <a:avLst/>
          </a:prstGeom>
          <a:noFill/>
        </p:spPr>
        <p:txBody>
          <a:bodyPr>
            <a:spAutoFit/>
          </a:bodyPr>
          <a:lstStyle/>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a:p>
            <a:pPr algn="ctr" fontAlgn="auto">
              <a:spcBef>
                <a:spcPts val="0"/>
              </a:spcBef>
              <a:spcAft>
                <a:spcPts val="0"/>
              </a:spcAft>
              <a:defRPr/>
            </a:pPr>
            <a:endParaRPr lang="es-E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142852"/>
            <a:ext cx="1932910" cy="627321"/>
          </a:xfrm>
          <a:prstGeom prst="rect">
            <a:avLst/>
          </a:prstGeom>
          <a:noFill/>
          <a:ln>
            <a:noFill/>
          </a:ln>
        </p:spPr>
      </p:pic>
      <p:pic>
        <p:nvPicPr>
          <p:cNvPr id="7" name="6 Imagen" descr="nuevo-2"/>
          <p:cNvPicPr/>
          <p:nvPr/>
        </p:nvPicPr>
        <p:blipFill>
          <a:blip r:embed="rId5" cstate="print"/>
          <a:srcRect/>
          <a:stretch>
            <a:fillRect/>
          </a:stretch>
        </p:blipFill>
        <p:spPr bwMode="auto">
          <a:xfrm>
            <a:off x="214282" y="214290"/>
            <a:ext cx="3007222" cy="596348"/>
          </a:xfrm>
          <a:prstGeom prst="rect">
            <a:avLst/>
          </a:prstGeom>
          <a:noFill/>
          <a:ln w="9525">
            <a:noFill/>
            <a:miter lim="800000"/>
            <a:headEnd/>
            <a:tailEnd/>
          </a:ln>
        </p:spPr>
      </p:pic>
      <p:sp>
        <p:nvSpPr>
          <p:cNvPr id="8" name="7 Rectángulo"/>
          <p:cNvSpPr/>
          <p:nvPr/>
        </p:nvSpPr>
        <p:spPr>
          <a:xfrm>
            <a:off x="714348" y="1357298"/>
            <a:ext cx="7858180" cy="8710077"/>
          </a:xfrm>
          <a:prstGeom prst="rect">
            <a:avLst/>
          </a:prstGeom>
        </p:spPr>
        <p:txBody>
          <a:bodyPr wrap="square">
            <a:spAutoFit/>
          </a:bodyPr>
          <a:lstStyle/>
          <a:p>
            <a:pPr marL="355600" lvl="0" indent="-355600" algn="just"/>
            <a:r>
              <a:rPr lang="es-ES_tradnl" sz="2400" dirty="0" smtClean="0">
                <a:solidFill>
                  <a:schemeClr val="accent1">
                    <a:lumMod val="50000"/>
                  </a:schemeClr>
                </a:solidFill>
              </a:rPr>
              <a:t>5. </a:t>
            </a:r>
            <a:r>
              <a:rPr lang="es-ES_tradnl" sz="2000" dirty="0" smtClean="0">
                <a:solidFill>
                  <a:schemeClr val="accent1">
                    <a:lumMod val="50000"/>
                  </a:schemeClr>
                </a:solidFill>
              </a:rPr>
              <a:t>Establecer la diferencia entre el valor de las 4 categorías tarifarias (A, B, C y D) a fin de determinar el cumplimiento de la política de subsidios establecida para las categorías beneficiarias (A y B). a </a:t>
            </a:r>
            <a:endParaRPr lang="es-MX" sz="2000" dirty="0" smtClean="0">
              <a:solidFill>
                <a:schemeClr val="accent1">
                  <a:lumMod val="50000"/>
                </a:schemeClr>
              </a:solidFill>
            </a:endParaRPr>
          </a:p>
          <a:p>
            <a:pPr algn="just"/>
            <a:r>
              <a:rPr lang="es-ES_tradnl" sz="2000" dirty="0" smtClean="0">
                <a:solidFill>
                  <a:schemeClr val="accent1">
                    <a:lumMod val="50000"/>
                  </a:schemeClr>
                </a:solidFill>
              </a:rPr>
              <a:t> </a:t>
            </a:r>
            <a:endParaRPr lang="es-MX" sz="2000" dirty="0" smtClean="0">
              <a:solidFill>
                <a:schemeClr val="accent1">
                  <a:lumMod val="50000"/>
                </a:schemeClr>
              </a:solidFill>
            </a:endParaRPr>
          </a:p>
          <a:p>
            <a:pPr marL="355600" lvl="0" indent="-355600" algn="just"/>
            <a:r>
              <a:rPr lang="es-ES_tradnl" sz="2000" dirty="0" smtClean="0">
                <a:solidFill>
                  <a:schemeClr val="accent1">
                    <a:lumMod val="50000"/>
                  </a:schemeClr>
                </a:solidFill>
              </a:rPr>
              <a:t>6.  Realizar un comparativo entre las tarifas ofrecidas en el mercado y las tarifas ofertadas por las Cajas de Compensación Familiar para la prestación de los servicios sociales a sus afiliados, teniendo en cuenta la calidad y pertinencia de los programas. </a:t>
            </a:r>
            <a:endParaRPr lang="es-MX" sz="2000" dirty="0" smtClean="0">
              <a:solidFill>
                <a:schemeClr val="accent1">
                  <a:lumMod val="50000"/>
                </a:schemeClr>
              </a:solidFill>
            </a:endParaRPr>
          </a:p>
          <a:p>
            <a:pPr algn="just"/>
            <a:r>
              <a:rPr lang="es-ES_tradnl" sz="2000" dirty="0" smtClean="0">
                <a:solidFill>
                  <a:schemeClr val="accent1">
                    <a:lumMod val="50000"/>
                  </a:schemeClr>
                </a:solidFill>
              </a:rPr>
              <a:t> </a:t>
            </a:r>
            <a:endParaRPr lang="es-MX" sz="2000" dirty="0" smtClean="0">
              <a:solidFill>
                <a:schemeClr val="accent1">
                  <a:lumMod val="50000"/>
                </a:schemeClr>
              </a:solidFill>
            </a:endParaRPr>
          </a:p>
          <a:p>
            <a:pPr marL="355600" lvl="0" indent="-355600" algn="just"/>
            <a:r>
              <a:rPr lang="es-ES_tradnl" sz="2000" dirty="0" smtClean="0">
                <a:solidFill>
                  <a:schemeClr val="accent1">
                    <a:lumMod val="50000"/>
                  </a:schemeClr>
                </a:solidFill>
              </a:rPr>
              <a:t>7. Analizar la relación entre el valor de las tarifas diferenciales ofrecidas y la cobertura obtenida en cada servicio en la vigencia 2011, con el fin de determinar la focalización y participación de la población afiliada y no afiliada en los servicios sociales ofrecidos, igualmente establecer un indicador de impacto frente a la cobertura. </a:t>
            </a:r>
            <a:endParaRPr lang="es-MX" sz="2000" dirty="0" smtClean="0">
              <a:solidFill>
                <a:schemeClr val="accent1">
                  <a:lumMod val="50000"/>
                </a:schemeClr>
              </a:solidFill>
            </a:endParaRPr>
          </a:p>
          <a:p>
            <a:pPr marL="723900" lvl="0" indent="-723900" algn="just">
              <a:buAutoNum type="arabicPeriod" startAt="3"/>
            </a:pPr>
            <a:endParaRPr lang="es-MX" sz="2000" dirty="0" smtClean="0">
              <a:solidFill>
                <a:schemeClr val="accent1">
                  <a:lumMod val="50000"/>
                </a:schemeClr>
              </a:solidFill>
            </a:endParaRPr>
          </a:p>
          <a:p>
            <a:pPr marL="723900" indent="-723900" algn="just"/>
            <a:endParaRPr lang="es-MX" sz="2400" dirty="0" smtClean="0">
              <a:solidFill>
                <a:schemeClr val="accent1">
                  <a:lumMod val="50000"/>
                </a:schemeClr>
              </a:solidFill>
            </a:endParaRPr>
          </a:p>
          <a:p>
            <a:pPr marL="273050" lvl="0" indent="-273050" algn="just"/>
            <a:endParaRPr lang="es-MX"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endParaRPr lang="es-ES_tradnl" sz="2400" dirty="0" smtClean="0">
              <a:solidFill>
                <a:schemeClr val="accent1">
                  <a:lumMod val="50000"/>
                </a:schemeClr>
              </a:solidFill>
            </a:endParaRPr>
          </a:p>
          <a:p>
            <a:pPr lvl="0" algn="just"/>
            <a:r>
              <a:rPr lang="es-ES_tradnl" sz="2400" dirty="0" smtClean="0">
                <a:solidFill>
                  <a:schemeClr val="accent1">
                    <a:lumMod val="50000"/>
                  </a:schemeClr>
                </a:solidFill>
              </a:rPr>
              <a:t> </a:t>
            </a:r>
            <a:endParaRPr lang="es-MX" sz="2400" dirty="0">
              <a:solidFill>
                <a:schemeClr val="accent1">
                  <a:lumMod val="50000"/>
                </a:schemeClr>
              </a:solidFill>
            </a:endParaRPr>
          </a:p>
        </p:txBody>
      </p:sp>
      <p:sp>
        <p:nvSpPr>
          <p:cNvPr id="9" name="8 Marcador de número de diapositiva"/>
          <p:cNvSpPr>
            <a:spLocks noGrp="1"/>
          </p:cNvSpPr>
          <p:nvPr>
            <p:ph type="sldNum" sz="quarter" idx="12"/>
          </p:nvPr>
        </p:nvSpPr>
        <p:spPr/>
        <p:txBody>
          <a:bodyPr/>
          <a:lstStyle/>
          <a:p>
            <a:pPr>
              <a:defRPr/>
            </a:pPr>
            <a:fld id="{FC42158E-D4C9-4075-9332-02A191B383FD}" type="slidenum">
              <a:rPr lang="es-CO" smtClean="0"/>
              <a:pPr>
                <a:defRPr/>
              </a:pPr>
              <a:t>9</a:t>
            </a:fld>
            <a:endParaRPr lang="es-CO"/>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ftam_Plantilla_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6611</TotalTime>
  <Words>2965</Words>
  <Application>Microsoft Office PowerPoint</Application>
  <PresentationFormat>Presentación en pantalla (4:3)</PresentationFormat>
  <Paragraphs>1094</Paragraphs>
  <Slides>74</Slides>
  <Notes>73</Notes>
  <HiddenSlides>0</HiddenSlides>
  <MMClips>0</MMClips>
  <ScaleCrop>false</ScaleCrop>
  <HeadingPairs>
    <vt:vector size="4" baseType="variant">
      <vt:variant>
        <vt:lpstr>Tema</vt:lpstr>
      </vt:variant>
      <vt:variant>
        <vt:i4>1</vt:i4>
      </vt:variant>
      <vt:variant>
        <vt:lpstr>Títulos de diapositiva</vt:lpstr>
      </vt:variant>
      <vt:variant>
        <vt:i4>74</vt:i4>
      </vt:variant>
    </vt:vector>
  </HeadingPairs>
  <TitlesOfParts>
    <vt:vector size="75" baseType="lpstr">
      <vt:lpstr>Flujo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TECNICO DE ANALISIS DE TARIFAS DIFERENCIALES A 12 CAJAS DE COMPENSACION FAMILIAR A NIVEL NACIONAL DE LA VIGENCIA 2011.</dc:title>
  <dc:creator>dell</dc:creator>
  <cp:lastModifiedBy>Angela Maria Arango Giraldo</cp:lastModifiedBy>
  <cp:revision>84</cp:revision>
  <cp:lastPrinted>2013-05-03T20:11:26Z</cp:lastPrinted>
  <dcterms:created xsi:type="dcterms:W3CDTF">2012-11-20T06:59:05Z</dcterms:created>
  <dcterms:modified xsi:type="dcterms:W3CDTF">2013-05-03T20:13:55Z</dcterms:modified>
</cp:coreProperties>
</file>