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0" autoAdjust="0"/>
    <p:restoredTop sz="94660"/>
  </p:normalViewPr>
  <p:slideViewPr>
    <p:cSldViewPr>
      <p:cViewPr varScale="1">
        <p:scale>
          <a:sx n="75" d="100"/>
          <a:sy n="75" d="100"/>
        </p:scale>
        <p:origin x="3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Ejecución presupuestal proyectos de inversion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Hoja1!$E$13</c:f>
              <c:strCache>
                <c:ptCount val="1"/>
                <c:pt idx="0">
                  <c:v>CAPACIDAD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Hoja1!$F$13:$I$13</c:f>
              <c:numCache>
                <c:formatCode>"$"#,##0_);[Red]\("$"#,##0\)</c:formatCode>
                <c:ptCount val="4"/>
                <c:pt idx="0">
                  <c:v>15789028074</c:v>
                </c:pt>
                <c:pt idx="1">
                  <c:v>3064650122</c:v>
                </c:pt>
                <c:pt idx="2">
                  <c:v>56902899</c:v>
                </c:pt>
                <c:pt idx="3">
                  <c:v>54458985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22-4FE2-8C7D-8C3B46804458}"/>
            </c:ext>
          </c:extLst>
        </c:ser>
        <c:ser>
          <c:idx val="1"/>
          <c:order val="1"/>
          <c:tx>
            <c:strRef>
              <c:f>Hoja1!$E$14</c:f>
              <c:strCache>
                <c:ptCount val="1"/>
                <c:pt idx="0">
                  <c:v>TIC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Hoja1!$F$14:$I$14</c:f>
              <c:numCache>
                <c:formatCode>"$"#,##0_);[Red]\("$"#,##0\)</c:formatCode>
                <c:ptCount val="4"/>
                <c:pt idx="0">
                  <c:v>3068510562</c:v>
                </c:pt>
                <c:pt idx="1">
                  <c:v>821945833</c:v>
                </c:pt>
                <c:pt idx="2">
                  <c:v>17917934</c:v>
                </c:pt>
                <c:pt idx="3">
                  <c:v>17917934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22-4FE2-8C7D-8C3B46804458}"/>
            </c:ext>
          </c:extLst>
        </c:ser>
        <c:ser>
          <c:idx val="2"/>
          <c:order val="2"/>
          <c:tx>
            <c:strRef>
              <c:f>Hoja1!$E$15</c:f>
              <c:strCache>
                <c:ptCount val="1"/>
                <c:pt idx="0">
                  <c:v>OPU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Hoja1!$F$15:$I$15</c:f>
              <c:numCache>
                <c:formatCode>"$"#,##0_);[Red]\("$"#,##0\)</c:formatCode>
                <c:ptCount val="4"/>
                <c:pt idx="0">
                  <c:v>900586143</c:v>
                </c:pt>
                <c:pt idx="1">
                  <c:v>422621091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22-4FE2-8C7D-8C3B46804458}"/>
            </c:ext>
          </c:extLst>
        </c:ser>
        <c:ser>
          <c:idx val="3"/>
          <c:order val="3"/>
          <c:tx>
            <c:strRef>
              <c:f>Hoja1!$E$16</c:f>
              <c:strCache>
                <c:ptCount val="1"/>
                <c:pt idx="0">
                  <c:v>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Hoja1!$F$16:$I$16</c:f>
              <c:numCache>
                <c:formatCode>"$"#,##0_);[Red]\("$"#,##0\)</c:formatCode>
                <c:ptCount val="4"/>
                <c:pt idx="0">
                  <c:v>762800000</c:v>
                </c:pt>
                <c:pt idx="1">
                  <c:v>62741000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22-4FE2-8C7D-8C3B46804458}"/>
            </c:ext>
          </c:extLst>
        </c:ser>
        <c:ser>
          <c:idx val="4"/>
          <c:order val="4"/>
          <c:tx>
            <c:strRef>
              <c:f>Hoja1!$E$17</c:f>
              <c:strCache>
                <c:ptCount val="1"/>
                <c:pt idx="0">
                  <c:v>ESTUDIOS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Hoja1!$F$17:$I$17</c:f>
              <c:numCache>
                <c:formatCode>"$"#,##0_);[Red]\("$"#,##0\)</c:formatCode>
                <c:ptCount val="4"/>
                <c:pt idx="0">
                  <c:v>530450000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22-4FE2-8C7D-8C3B46804458}"/>
            </c:ext>
          </c:extLst>
        </c:ser>
        <c:ser>
          <c:idx val="5"/>
          <c:order val="5"/>
          <c:tx>
            <c:strRef>
              <c:f>Hoja1!$E$18</c:f>
              <c:strCache>
                <c:ptCount val="1"/>
                <c:pt idx="0">
                  <c:v>DOCUMENTAL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Hoja1!$F$12:$I$12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Hoja1!$F$18:$I$18</c:f>
              <c:numCache>
                <c:formatCode>"$"#,##0_);[Red]\("$"#,##0\)</c:formatCode>
                <c:ptCount val="4"/>
                <c:pt idx="0">
                  <c:v>232000000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22-4FE2-8C7D-8C3B468044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94284912"/>
        <c:axId val="1994281168"/>
      </c:barChart>
      <c:catAx>
        <c:axId val="1994284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94281168"/>
        <c:crosses val="autoZero"/>
        <c:auto val="1"/>
        <c:lblAlgn val="ctr"/>
        <c:lblOffset val="100"/>
        <c:noMultiLvlLbl val="0"/>
      </c:catAx>
      <c:valAx>
        <c:axId val="1994281168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199428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850117"/>
            <a:ext cx="5364733" cy="136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INFORME </a:t>
            </a:r>
            <a:r>
              <a:rPr lang="es-CO" sz="2000" b="1" dirty="0" smtClean="0">
                <a:latin typeface="Arial Narrow" panose="020B0606020202030204" pitchFamily="34" charset="0"/>
              </a:rPr>
              <a:t>I </a:t>
            </a:r>
            <a:r>
              <a:rPr lang="es-419" sz="2000" b="1" dirty="0" smtClean="0">
                <a:latin typeface="Arial Narrow" panose="020B0606020202030204" pitchFamily="34" charset="0"/>
              </a:rPr>
              <a:t>TRIMESTRE 2021</a:t>
            </a:r>
            <a:endParaRPr lang="es-419" sz="2000" b="1" dirty="0" smtClean="0">
              <a:latin typeface="Arial Narrow" panose="020B0606020202030204" pitchFamily="34" charset="0"/>
            </a:endParaRPr>
          </a:p>
          <a:p>
            <a:pPr algn="r"/>
            <a:r>
              <a:rPr lang="es-ES" sz="2000" b="1" dirty="0" smtClean="0">
                <a:latin typeface="Arial Narrow" panose="020B0606020202030204" pitchFamily="34" charset="0"/>
              </a:rPr>
              <a:t>EJECUCI</a:t>
            </a:r>
            <a:r>
              <a:rPr lang="es-419" sz="2000" b="1" dirty="0" err="1" smtClean="0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 DE LOS PROYECTOS DE INVERSI</a:t>
            </a:r>
            <a:r>
              <a:rPr lang="es-419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3</a:t>
            </a:r>
            <a:r>
              <a:rPr lang="es-CO" sz="2000" b="1" dirty="0" smtClean="0">
                <a:latin typeface="Arial Narrow" panose="020B0606020202030204" pitchFamily="34" charset="0"/>
              </a:rPr>
              <a:t>1</a:t>
            </a:r>
            <a:r>
              <a:rPr lang="es-419" sz="2000" b="1" dirty="0" smtClean="0">
                <a:latin typeface="Arial Narrow" panose="020B0606020202030204" pitchFamily="34" charset="0"/>
              </a:rPr>
              <a:t>/</a:t>
            </a:r>
            <a:r>
              <a:rPr lang="es-CO" sz="2000" b="1" dirty="0" smtClean="0">
                <a:latin typeface="Arial Narrow" panose="020B0606020202030204" pitchFamily="34" charset="0"/>
              </a:rPr>
              <a:t>03</a:t>
            </a:r>
            <a:r>
              <a:rPr lang="es-419" sz="2000" b="1" dirty="0" smtClean="0">
                <a:latin typeface="Arial Narrow" panose="020B0606020202030204" pitchFamily="34" charset="0"/>
              </a:rPr>
              <a:t>/20</a:t>
            </a:r>
            <a:r>
              <a:rPr lang="es-CO" sz="2000" b="1" dirty="0" smtClean="0">
                <a:latin typeface="Arial Narrow" panose="020B0606020202030204" pitchFamily="34" charset="0"/>
              </a:rPr>
              <a:t>21</a:t>
            </a:r>
            <a:endParaRPr lang="es-419" sz="2000" b="1" dirty="0" smtClean="0">
              <a:latin typeface="Arial Narrow" panose="020B0606020202030204" pitchFamily="34" charset="0"/>
            </a:endParaRPr>
          </a:p>
          <a:p>
            <a:pPr algn="r"/>
            <a:endParaRPr lang="es-419" sz="2600" b="1" dirty="0">
              <a:latin typeface="Arial Narrow" panose="020B0606020202030204" pitchFamily="34" charset="0"/>
            </a:endParaRPr>
          </a:p>
          <a:p>
            <a:pPr algn="r"/>
            <a:r>
              <a:rPr lang="es-419" sz="800" b="1" dirty="0" smtClean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es-419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dirty="0" smtClean="0">
                <a:solidFill>
                  <a:schemeClr val="bg1"/>
                </a:solidFill>
              </a:rPr>
              <a:t>Elaboró: Oficina Asesora de Planeación</a:t>
            </a:r>
            <a:endParaRPr lang="es-419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759471" y="6031890"/>
            <a:ext cx="5904656" cy="49345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 smtClean="0">
                <a:solidFill>
                  <a:schemeClr val="tx1"/>
                </a:solidFill>
              </a:rPr>
              <a:t>Total </a:t>
            </a:r>
            <a:r>
              <a:rPr lang="es-419" sz="1500" b="1" dirty="0">
                <a:solidFill>
                  <a:schemeClr val="tx1"/>
                </a:solidFill>
              </a:rPr>
              <a:t>P</a:t>
            </a:r>
            <a:r>
              <a:rPr lang="es-419" sz="1500" b="1" dirty="0" smtClean="0">
                <a:solidFill>
                  <a:schemeClr val="tx1"/>
                </a:solidFill>
              </a:rPr>
              <a:t>resupuesto de </a:t>
            </a:r>
            <a:r>
              <a:rPr lang="es-ES" sz="1500" b="1" dirty="0" smtClean="0">
                <a:solidFill>
                  <a:schemeClr val="tx1"/>
                </a:solidFill>
              </a:rPr>
              <a:t>Inversión</a:t>
            </a:r>
            <a:r>
              <a:rPr lang="es-419" sz="1500" b="1" dirty="0" smtClean="0">
                <a:solidFill>
                  <a:schemeClr val="tx1"/>
                </a:solidFill>
              </a:rPr>
              <a:t>:</a:t>
            </a:r>
            <a:r>
              <a:rPr lang="es-ES" sz="1500" b="1" dirty="0" smtClean="0">
                <a:solidFill>
                  <a:schemeClr val="tx1"/>
                </a:solidFill>
              </a:rPr>
              <a:t> $</a:t>
            </a:r>
            <a:r>
              <a:rPr lang="es-CO" sz="1500" b="1" dirty="0">
                <a:solidFill>
                  <a:schemeClr val="tx1"/>
                </a:solidFill>
              </a:rPr>
              <a:t> </a:t>
            </a:r>
            <a:r>
              <a:rPr lang="es-CO" sz="1500" b="1" dirty="0" smtClean="0">
                <a:solidFill>
                  <a:schemeClr val="tx1"/>
                </a:solidFill>
              </a:rPr>
              <a:t>21.283.374.779</a:t>
            </a:r>
            <a:endParaRPr lang="es-CO" sz="1500" b="1" dirty="0">
              <a:solidFill>
                <a:schemeClr val="tx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378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Distribución porcentual presupuesto inversión </a:t>
            </a:r>
            <a:r>
              <a:rPr lang="es-ES" sz="2000" dirty="0" smtClean="0"/>
              <a:t>2021</a:t>
            </a:r>
            <a:endParaRPr lang="es-CO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77191"/>
              </p:ext>
            </p:extLst>
          </p:nvPr>
        </p:nvGraphicFramePr>
        <p:xfrm>
          <a:off x="539552" y="1955040"/>
          <a:ext cx="7920880" cy="377821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5158940">
                  <a:extLst>
                    <a:ext uri="{9D8B030D-6E8A-4147-A177-3AD203B41FA5}">
                      <a16:colId xmlns:a16="http://schemas.microsoft.com/office/drawing/2014/main" val="3799670548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3751264760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930302457"/>
                    </a:ext>
                  </a:extLst>
                </a:gridCol>
              </a:tblGrid>
              <a:tr h="448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PROYECTO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>
                          <a:effectLst/>
                        </a:rPr>
                        <a:t>APROPIACIÓN VIGENTE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PORCENTAJE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7190274"/>
                  </a:ext>
                </a:extLst>
              </a:tr>
              <a:tr h="497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 dirty="0">
                          <a:effectLst/>
                        </a:rPr>
                        <a:t>FORTALECIMIENTO DE LA CAPACIDAD INSTITUCIONAL PARA MEJORAR LA INSPECCIÓN, VIGILANCIA Y CONTROL DE LA SUPERINTENDENCIA DEL SUBSIDIO FAMILIAR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$ 15.789.028.074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74%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36143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DE LA GESTIÓN DE LA TECNOLOGÍA DE LA INFORMACIÓN Y LAS COMUNICACIONES (TICS) DE LA SUPERINTENDENCIA DEL SUBSIDIO FAMILIAR, BAJO EL MARCO DE REFERENCIA DE ARQUITECTURA EMPRESARIAL (MRAE).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$ 3.068.510.562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3423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MEJORAMIENTO DEL PROCESO DE INTERACCIÓN CON EL CIUDADANO EN LA SUPERINTENDENCIA DE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$ 900.586.143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1931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ESTRATÉGICO DEL TALENTO HUMANO PARA LA GESTIÓN ORGANIZACIONAL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$ 762.800.000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80775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ESTUDIOS PARA LA GESTIÓN DEL CONOCIMIENTO DEL SISTEMA DEL SUBSIDIO FAMILIAR. NACIONAL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$ 530.450.000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772996"/>
                  </a:ext>
                </a:extLst>
              </a:tr>
              <a:tr h="6723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IMPLEMENTACIÓN DEL SISTEMA INTEGRADO DE GESTIÓN DOCUMENTAL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$ 232.000.000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3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533820" y="908719"/>
            <a:ext cx="6422556" cy="407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Ejecución presupuestal inversión, </a:t>
            </a:r>
            <a:r>
              <a:rPr lang="es-419" sz="2000" dirty="0" smtClean="0"/>
              <a:t>C</a:t>
            </a:r>
            <a:r>
              <a:rPr lang="es-ES" sz="2000" dirty="0" err="1" smtClean="0"/>
              <a:t>orte</a:t>
            </a:r>
            <a:r>
              <a:rPr lang="es-ES" sz="2000" dirty="0"/>
              <a:t>: </a:t>
            </a:r>
            <a:r>
              <a:rPr lang="es-CO" sz="2000" dirty="0" smtClean="0"/>
              <a:t>31</a:t>
            </a:r>
            <a:r>
              <a:rPr lang="es-ES" sz="2000" dirty="0" smtClean="0"/>
              <a:t>/</a:t>
            </a:r>
            <a:r>
              <a:rPr lang="es-CO" sz="2000" dirty="0" smtClean="0"/>
              <a:t>03</a:t>
            </a:r>
            <a:r>
              <a:rPr lang="es-ES" sz="2000" dirty="0" smtClean="0"/>
              <a:t>/2021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6264"/>
              </p:ext>
            </p:extLst>
          </p:nvPr>
        </p:nvGraphicFramePr>
        <p:xfrm>
          <a:off x="3131840" y="1426656"/>
          <a:ext cx="2933948" cy="27114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3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Apropiación </a:t>
                      </a:r>
                      <a:r>
                        <a:rPr lang="es-419" sz="1200" dirty="0" smtClean="0">
                          <a:effectLst/>
                        </a:rPr>
                        <a:t>Vigente 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$   </a:t>
                      </a:r>
                      <a:r>
                        <a:rPr lang="es-419" sz="1200" dirty="0" smtClean="0">
                          <a:effectLst/>
                        </a:rPr>
                        <a:t>$ 21.283.374.779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874854"/>
              </p:ext>
            </p:extLst>
          </p:nvPr>
        </p:nvGraphicFramePr>
        <p:xfrm>
          <a:off x="3563888" y="1808093"/>
          <a:ext cx="2016224" cy="89942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395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b="1" dirty="0" smtClean="0">
                          <a:effectLst/>
                        </a:rPr>
                        <a:t>Estado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b="1" dirty="0">
                          <a:effectLst/>
                        </a:rPr>
                        <a:t>%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Compromisos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20,54%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Obligaciones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0,35%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Pagos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0,34%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517382" y="6381328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800" dirty="0" smtClean="0"/>
              <a:t>Fuente</a:t>
            </a:r>
            <a:r>
              <a:rPr lang="es-419" sz="800" dirty="0"/>
              <a:t>: </a:t>
            </a:r>
            <a:r>
              <a:rPr lang="es-419" sz="800" dirty="0" smtClean="0"/>
              <a:t>SIIF-Nación – Ministerio de Hacienda y Crédito Público </a:t>
            </a:r>
          </a:p>
          <a:p>
            <a:r>
              <a:rPr lang="es-419" sz="800" dirty="0"/>
              <a:t> </a:t>
            </a:r>
            <a:r>
              <a:rPr lang="es-419" sz="800" dirty="0" smtClean="0"/>
              <a:t>              SPI-Departamento </a:t>
            </a:r>
            <a:r>
              <a:rPr lang="es-419" sz="800" dirty="0"/>
              <a:t>Nacional de Planeación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909852"/>
              </p:ext>
            </p:extLst>
          </p:nvPr>
        </p:nvGraphicFramePr>
        <p:xfrm>
          <a:off x="539551" y="2852934"/>
          <a:ext cx="8208914" cy="3016527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368153">
                  <a:extLst>
                    <a:ext uri="{9D8B030D-6E8A-4147-A177-3AD203B41FA5}">
                      <a16:colId xmlns:a16="http://schemas.microsoft.com/office/drawing/2014/main" val="162324993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4736418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1393548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439237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92050896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96864866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59943096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602977429"/>
                    </a:ext>
                  </a:extLst>
                </a:gridCol>
              </a:tblGrid>
              <a:tr h="532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u="none" strike="noStrike" dirty="0">
                          <a:effectLst/>
                        </a:rPr>
                        <a:t>NOMBRE DE LOS PROYECTOS DE INVERSIÓN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Apropiación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Compromisos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Obligaciones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Compromiso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Obligado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2621447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CAPACIDAD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$ 15.789.028.074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$ 3.064.650.122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$ 56.902.899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$ 54.458.985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19,41%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0,36%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0,34%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6108628"/>
                  </a:ext>
                </a:extLst>
              </a:tr>
              <a:tr h="42430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TIC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$ 3.068.510.562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$ 821.945.833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$ 17.917.934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$ 17.917.934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26,79%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0,58%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0,58%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277746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OPU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$ 900.586.143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$ 422.621.091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46,93%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07245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TH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$ 762.800.000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$ 62.741.000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8,23%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982015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ESTUDIOS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$ 530.450.000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$ 0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9828711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DOCUMENTAL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$ 232.000.000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0075630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$ 21.283.374.779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$ 4.371.958.046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$ 74.820.833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$ 72.376.919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20,54%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0,35%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0,34%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3265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1043608" y="6102468"/>
            <a:ext cx="3744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1000" dirty="0" smtClean="0"/>
              <a:t>Fuente</a:t>
            </a:r>
            <a:r>
              <a:rPr lang="es-419" sz="1000" dirty="0"/>
              <a:t>: </a:t>
            </a:r>
            <a:r>
              <a:rPr lang="es-419" sz="1000" dirty="0" smtClean="0"/>
              <a:t>SIIF-Nación – Ministerio de Hacienda y Crédito Público </a:t>
            </a:r>
          </a:p>
          <a:p>
            <a:r>
              <a:rPr lang="es-419" sz="1000" dirty="0"/>
              <a:t> </a:t>
            </a:r>
            <a:r>
              <a:rPr lang="es-419" sz="1000" dirty="0" smtClean="0"/>
              <a:t>              SPI-Departamento </a:t>
            </a:r>
            <a:r>
              <a:rPr lang="es-419" sz="1000" dirty="0"/>
              <a:t>Nacional de </a:t>
            </a:r>
            <a:r>
              <a:rPr lang="es-419" sz="1000" dirty="0" smtClean="0"/>
              <a:t>Planeación</a:t>
            </a:r>
          </a:p>
          <a:p>
            <a:r>
              <a:rPr lang="es-419" sz="1000" dirty="0" smtClean="0"/>
              <a:t>Corte: 31/03/2021</a:t>
            </a:r>
            <a:endParaRPr lang="es-419" sz="10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77043"/>
              </p:ext>
            </p:extLst>
          </p:nvPr>
        </p:nvGraphicFramePr>
        <p:xfrm>
          <a:off x="431540" y="1268760"/>
          <a:ext cx="8280920" cy="458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364</Words>
  <Application>Microsoft Office PowerPoint</Application>
  <PresentationFormat>Presentación en pantalla (4:3)</PresentationFormat>
  <Paragraphs>114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Paola Milena Villada Castaño</cp:lastModifiedBy>
  <cp:revision>172</cp:revision>
  <cp:lastPrinted>2019-03-18T21:50:23Z</cp:lastPrinted>
  <dcterms:created xsi:type="dcterms:W3CDTF">2015-02-25T13:32:47Z</dcterms:created>
  <dcterms:modified xsi:type="dcterms:W3CDTF">2021-04-29T22:54:00Z</dcterms:modified>
</cp:coreProperties>
</file>