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diagrams/quickStyle17.xml" ContentType="application/vnd.openxmlformats-officedocument.drawingml.diagramStyle+xml"/>
  <Override PartName="/ppt/diagrams/data20.xml" ContentType="application/vnd.openxmlformats-officedocument.drawingml.diagramData+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7.xml" ContentType="application/vnd.ms-office.drawingml.diagramDrawing+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drawing15.xml" ContentType="application/vnd.ms-office.drawingml.diagramDrawing+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Default Extension="gif" ContentType="image/gif"/>
  <Override PartName="/ppt/diagrams/layout16.xml" ContentType="application/vnd.openxmlformats-officedocument.drawingml.diagramLayout+xml"/>
  <Override PartName="/ppt/diagrams/colors19.xml" ContentType="application/vnd.openxmlformats-officedocument.drawingml.diagramColors+xml"/>
  <Override PartName="/ppt/diagrams/drawing8.xml" ContentType="application/vnd.ms-office.drawingml.diagramDrawing+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0.xml" ContentType="application/vnd.ms-office.drawingml.diagramDrawing+xml"/>
  <Override PartName="/ppt/diagrams/drawing11.xml" ContentType="application/vnd.ms-office.drawingml.diagramDrawing+xml"/>
  <Override PartName="/ppt/diagrams/drawing6.xml" ContentType="application/vnd.ms-office.drawingml.diagramDrawing+xml"/>
  <Override PartName="/ppt/diagrams/drawing22.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2" r:id="rId4"/>
    <p:sldId id="269" r:id="rId5"/>
    <p:sldId id="270" r:id="rId6"/>
    <p:sldId id="271" r:id="rId7"/>
    <p:sldId id="289" r:id="rId8"/>
    <p:sldId id="290" r:id="rId9"/>
    <p:sldId id="291" r:id="rId10"/>
    <p:sldId id="292" r:id="rId11"/>
    <p:sldId id="293" r:id="rId12"/>
    <p:sldId id="294" r:id="rId13"/>
    <p:sldId id="295" r:id="rId14"/>
    <p:sldId id="296" r:id="rId15"/>
    <p:sldId id="297"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98" r:id="rId30"/>
    <p:sldId id="285" r:id="rId31"/>
    <p:sldId id="287" r:id="rId32"/>
    <p:sldId id="286" r:id="rId33"/>
    <p:sldId id="300" r:id="rId34"/>
    <p:sldId id="301" r:id="rId35"/>
    <p:sldId id="288" r:id="rId3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Melissa Torres Matiz" initials="CMT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78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958" autoAdjust="0"/>
    <p:restoredTop sz="94660"/>
  </p:normalViewPr>
  <p:slideViewPr>
    <p:cSldViewPr>
      <p:cViewPr varScale="1">
        <p:scale>
          <a:sx n="112" d="100"/>
          <a:sy n="112" d="100"/>
        </p:scale>
        <p:origin x="-86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16T08:03:19.219" idx="1">
    <p:pos x="10" y="10"/>
    <p:text/>
    <p:extLst>
      <p:ext uri="{C676402C-5697-4E1C-873F-D02D1690AC5C}">
        <p15:threadingInfo xmlns:p15="http://schemas.microsoft.com/office/powerpoint/2012/main" xmlns="" timeZoneBias="300"/>
      </p:ext>
    </p:extLst>
  </p:cm>
  <p:cm authorId="1" dt="2016-03-16T08:03:19.313" idx="2">
    <p:pos x="146" y="146"/>
    <p:text/>
    <p:extLst>
      <p:ext uri="{C676402C-5697-4E1C-873F-D02D1690AC5C}">
        <p15:threadingInfo xmlns:p15="http://schemas.microsoft.com/office/powerpoint/2012/main" xmlns="" timeZoneBias="300"/>
      </p:ext>
    </p:extLst>
  </p:cm>
</p:cmLst>
</file>

<file path=ppt/diagrams/_rels/data10.xml.rels><?xml version="1.0" encoding="UTF-8" standalone="yes"?>
<Relationships xmlns="http://schemas.openxmlformats.org/package/2006/relationships"><Relationship Id="rId1" Type="http://schemas.openxmlformats.org/officeDocument/2006/relationships/image" Target="../media/image12.jpeg"/></Relationships>
</file>

<file path=ppt/diagrams/_rels/data12.xml.rels><?xml version="1.0" encoding="UTF-8" standalone="yes"?>
<Relationships xmlns="http://schemas.openxmlformats.org/package/2006/relationships"><Relationship Id="rId1" Type="http://schemas.openxmlformats.org/officeDocument/2006/relationships/image" Target="../media/image13.png"/></Relationships>
</file>

<file path=ppt/diagrams/_rels/data18.xml.rels><?xml version="1.0" encoding="UTF-8" standalone="yes"?>
<Relationships xmlns="http://schemas.openxmlformats.org/package/2006/relationships"><Relationship Id="rId1" Type="http://schemas.openxmlformats.org/officeDocument/2006/relationships/image" Target="../media/image20.jpeg"/></Relationships>
</file>

<file path=ppt/diagrams/_rels/data19.xml.rels><?xml version="1.0" encoding="UTF-8" standalone="yes"?>
<Relationships xmlns="http://schemas.openxmlformats.org/package/2006/relationships"><Relationship Id="rId1" Type="http://schemas.openxmlformats.org/officeDocument/2006/relationships/image" Target="../media/image21.png"/></Relationships>
</file>

<file path=ppt/diagrams/_rels/data20.xml.rels><?xml version="1.0" encoding="UTF-8" standalone="yes"?>
<Relationships xmlns="http://schemas.openxmlformats.org/package/2006/relationships"><Relationship Id="rId1" Type="http://schemas.openxmlformats.org/officeDocument/2006/relationships/image" Target="../media/image22.jpeg"/></Relationships>
</file>

<file path=ppt/diagrams/_rels/data6.xml.rels><?xml version="1.0" encoding="UTF-8" standalone="yes"?>
<Relationships xmlns="http://schemas.openxmlformats.org/package/2006/relationships"><Relationship Id="rId1" Type="http://schemas.openxmlformats.org/officeDocument/2006/relationships/image" Target="../media/image8.jpeg"/></Relationships>
</file>

<file path=ppt/diagrams/_rels/data7.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2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31.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201.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211.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22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8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91.jpe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5E501-E5BF-4387-836E-63084DAB5A35}" type="doc">
      <dgm:prSet loTypeId="urn:microsoft.com/office/officeart/2005/8/layout/list1" loCatId="list" qsTypeId="urn:microsoft.com/office/officeart/2005/8/quickstyle/simple1" qsCatId="simple" csTypeId="urn:microsoft.com/office/officeart/2005/8/colors/colorful1#3" csCatId="colorful" phldr="1"/>
      <dgm:spPr/>
      <dgm:t>
        <a:bodyPr/>
        <a:lstStyle/>
        <a:p>
          <a:endParaRPr lang="es-CO"/>
        </a:p>
      </dgm:t>
    </dgm:pt>
    <dgm:pt modelId="{AA1A5964-9AD0-46AB-B05E-79F8881FC25D}">
      <dgm:prSet phldrT="[Texto]" custT="1"/>
      <dgm:spPr/>
      <dgm:t>
        <a:bodyPr/>
        <a:lstStyle/>
        <a:p>
          <a:pPr algn="just"/>
          <a:r>
            <a:rPr lang="es-CO" sz="1200" dirty="0" smtClean="0"/>
            <a:t>A partir de la presente resolución el proceso </a:t>
          </a:r>
          <a:r>
            <a:rPr lang="es-CO" sz="1200" i="1" dirty="0" smtClean="0"/>
            <a:t>“Programación, planeación, ejecución y seguimiento de visitas a Entes Vigilados”</a:t>
          </a:r>
          <a:r>
            <a:rPr lang="es-CO" sz="1200" dirty="0" smtClean="0"/>
            <a:t>, se denominará “VISITAS A ENTES VIGILADOS”. </a:t>
          </a:r>
          <a:endParaRPr lang="es-CO" sz="1200" dirty="0"/>
        </a:p>
      </dgm:t>
    </dgm:pt>
    <dgm:pt modelId="{F79FCBB4-3F7F-4C77-B1BA-B1A0BCB70F3A}" type="parTrans" cxnId="{92169C5E-596E-48E7-A819-9D2994E719AD}">
      <dgm:prSet/>
      <dgm:spPr/>
      <dgm:t>
        <a:bodyPr/>
        <a:lstStyle/>
        <a:p>
          <a:pPr algn="just"/>
          <a:endParaRPr lang="es-CO" sz="1200">
            <a:solidFill>
              <a:schemeClr val="bg1"/>
            </a:solidFill>
          </a:endParaRPr>
        </a:p>
      </dgm:t>
    </dgm:pt>
    <dgm:pt modelId="{BDC098E1-1755-483B-BAA1-80C1312201E2}" type="sibTrans" cxnId="{92169C5E-596E-48E7-A819-9D2994E719AD}">
      <dgm:prSet/>
      <dgm:spPr/>
      <dgm:t>
        <a:bodyPr/>
        <a:lstStyle/>
        <a:p>
          <a:pPr algn="just"/>
          <a:endParaRPr lang="es-CO" sz="1200">
            <a:solidFill>
              <a:schemeClr val="bg1"/>
            </a:solidFill>
          </a:endParaRPr>
        </a:p>
      </dgm:t>
    </dgm:pt>
    <dgm:pt modelId="{121D76A1-93AE-4F4A-85F9-214EBE88E89F}">
      <dgm:prSet phldrT="[Texto]" custT="1"/>
      <dgm:spPr/>
      <dgm:t>
        <a:bodyPr/>
        <a:lstStyle/>
        <a:p>
          <a:pPr algn="just"/>
          <a:r>
            <a:rPr lang="es-CO" sz="1200" smtClean="0"/>
            <a:t>El proceso “</a:t>
          </a:r>
          <a:r>
            <a:rPr lang="es-CO" sz="1200" b="1" smtClean="0"/>
            <a:t>VISITAS A ENTES VIGILADOS”</a:t>
          </a:r>
          <a:r>
            <a:rPr lang="es-CO" sz="1200" smtClean="0"/>
            <a:t>, tendrá por objetivo adoptar el procedimiento eficiente y eficaz en la práctica de visitas a Entes Vigilados, en las diferentes etapas de planeación, preparación administrativa, ejecución, elaboración de informes, aprobación y seguimiento a los planes de mejoramiento.</a:t>
          </a:r>
          <a:endParaRPr lang="es-CO" sz="1200" dirty="0"/>
        </a:p>
      </dgm:t>
    </dgm:pt>
    <dgm:pt modelId="{D2EBE6AB-8562-483E-A42D-2367C18EF55F}" type="parTrans" cxnId="{37E425EB-AC04-4623-90B3-99441ED06D7B}">
      <dgm:prSet/>
      <dgm:spPr/>
      <dgm:t>
        <a:bodyPr/>
        <a:lstStyle/>
        <a:p>
          <a:pPr algn="just"/>
          <a:endParaRPr lang="es-CO" sz="1200">
            <a:solidFill>
              <a:schemeClr val="bg1"/>
            </a:solidFill>
          </a:endParaRPr>
        </a:p>
      </dgm:t>
    </dgm:pt>
    <dgm:pt modelId="{821C2320-5294-4273-9431-13580CB97E6D}" type="sibTrans" cxnId="{37E425EB-AC04-4623-90B3-99441ED06D7B}">
      <dgm:prSet/>
      <dgm:spPr/>
      <dgm:t>
        <a:bodyPr/>
        <a:lstStyle/>
        <a:p>
          <a:pPr algn="just"/>
          <a:endParaRPr lang="es-CO" sz="1200">
            <a:solidFill>
              <a:schemeClr val="bg1"/>
            </a:solidFill>
          </a:endParaRPr>
        </a:p>
      </dgm:t>
    </dgm:pt>
    <dgm:pt modelId="{F3FE587E-C1D4-4DE0-9D1A-640045183D68}">
      <dgm:prSet phldrT="[Texto]" custT="1"/>
      <dgm:spPr/>
      <dgm:t>
        <a:bodyPr/>
        <a:lstStyle/>
        <a:p>
          <a:pPr algn="just"/>
          <a:r>
            <a:rPr lang="es-CO" sz="1200" dirty="0" smtClean="0"/>
            <a:t>A continuación se describen los términos generales para llevar a cabo el procedimiento de visitas ordinarias o especiales.</a:t>
          </a:r>
          <a:endParaRPr lang="es-CO" sz="1200" dirty="0"/>
        </a:p>
      </dgm:t>
    </dgm:pt>
    <dgm:pt modelId="{92D0D740-4575-401E-BF86-2465A8834B74}" type="parTrans" cxnId="{382A4404-21F6-497B-9B99-890942EB0C53}">
      <dgm:prSet/>
      <dgm:spPr/>
      <dgm:t>
        <a:bodyPr/>
        <a:lstStyle/>
        <a:p>
          <a:pPr algn="just"/>
          <a:endParaRPr lang="es-CO" sz="1200">
            <a:solidFill>
              <a:schemeClr val="bg1"/>
            </a:solidFill>
          </a:endParaRPr>
        </a:p>
      </dgm:t>
    </dgm:pt>
    <dgm:pt modelId="{89F7F81D-D9EF-4BBB-B888-4126DEC9F85B}" type="sibTrans" cxnId="{382A4404-21F6-497B-9B99-890942EB0C53}">
      <dgm:prSet/>
      <dgm:spPr/>
      <dgm:t>
        <a:bodyPr/>
        <a:lstStyle/>
        <a:p>
          <a:pPr algn="just"/>
          <a:endParaRPr lang="es-CO" sz="1200">
            <a:solidFill>
              <a:schemeClr val="bg1"/>
            </a:solidFill>
          </a:endParaRPr>
        </a:p>
      </dgm:t>
    </dgm:pt>
    <dgm:pt modelId="{084D7B4A-BC37-4B2E-9937-E72F82E19A98}">
      <dgm:prSet custT="1"/>
      <dgm:spPr/>
      <dgm:t>
        <a:bodyPr/>
        <a:lstStyle/>
        <a:p>
          <a:pPr algn="just"/>
          <a:r>
            <a:rPr lang="es-CO" sz="1200" smtClean="0"/>
            <a:t>El procedimiento de “</a:t>
          </a:r>
          <a:r>
            <a:rPr lang="es-CO" sz="1200" b="1" smtClean="0"/>
            <a:t>VISITAS A ENTES VIGILADOS”</a:t>
          </a:r>
          <a:r>
            <a:rPr lang="es-CO" sz="1200" smtClean="0"/>
            <a:t>, aplica para toda visita ordinaria y/o especial, ordenada por la Superintendencia del Subsidio Familiar.</a:t>
          </a:r>
          <a:endParaRPr lang="es-CO" sz="1200" dirty="0"/>
        </a:p>
      </dgm:t>
    </dgm:pt>
    <dgm:pt modelId="{2CDA1524-956A-4338-A92C-55E3573940D8}" type="parTrans" cxnId="{C552E293-C17C-47F6-8DEF-DCFF9F8C5587}">
      <dgm:prSet/>
      <dgm:spPr/>
      <dgm:t>
        <a:bodyPr/>
        <a:lstStyle/>
        <a:p>
          <a:pPr algn="just"/>
          <a:endParaRPr lang="es-CO" sz="1200">
            <a:solidFill>
              <a:schemeClr val="bg1"/>
            </a:solidFill>
          </a:endParaRPr>
        </a:p>
      </dgm:t>
    </dgm:pt>
    <dgm:pt modelId="{1A0A8B69-EA5A-4F47-B822-B2E2C63FD345}" type="sibTrans" cxnId="{C552E293-C17C-47F6-8DEF-DCFF9F8C5587}">
      <dgm:prSet/>
      <dgm:spPr/>
      <dgm:t>
        <a:bodyPr/>
        <a:lstStyle/>
        <a:p>
          <a:pPr algn="just"/>
          <a:endParaRPr lang="es-CO" sz="1200">
            <a:solidFill>
              <a:schemeClr val="bg1"/>
            </a:solidFill>
          </a:endParaRPr>
        </a:p>
      </dgm:t>
    </dgm:pt>
    <dgm:pt modelId="{99FC1558-7B9E-40C3-84AC-BB316D4D6615}" type="pres">
      <dgm:prSet presAssocID="{0ED5E501-E5BF-4387-836E-63084DAB5A35}" presName="linear" presStyleCnt="0">
        <dgm:presLayoutVars>
          <dgm:dir/>
          <dgm:animLvl val="lvl"/>
          <dgm:resizeHandles val="exact"/>
        </dgm:presLayoutVars>
      </dgm:prSet>
      <dgm:spPr/>
      <dgm:t>
        <a:bodyPr/>
        <a:lstStyle/>
        <a:p>
          <a:endParaRPr lang="es-ES"/>
        </a:p>
      </dgm:t>
    </dgm:pt>
    <dgm:pt modelId="{2D6EAFDC-F984-4093-BE40-D9DF2B06B2EE}" type="pres">
      <dgm:prSet presAssocID="{AA1A5964-9AD0-46AB-B05E-79F8881FC25D}" presName="parentLin" presStyleCnt="0"/>
      <dgm:spPr/>
    </dgm:pt>
    <dgm:pt modelId="{143564A4-E00A-4650-B44E-D73EF28085F3}" type="pres">
      <dgm:prSet presAssocID="{AA1A5964-9AD0-46AB-B05E-79F8881FC25D}" presName="parentLeftMargin" presStyleLbl="node1" presStyleIdx="0" presStyleCnt="4"/>
      <dgm:spPr/>
      <dgm:t>
        <a:bodyPr/>
        <a:lstStyle/>
        <a:p>
          <a:endParaRPr lang="es-ES"/>
        </a:p>
      </dgm:t>
    </dgm:pt>
    <dgm:pt modelId="{95AC0744-3611-4603-A5DA-AEE65FBE947B}" type="pres">
      <dgm:prSet presAssocID="{AA1A5964-9AD0-46AB-B05E-79F8881FC25D}" presName="parentText" presStyleLbl="node1" presStyleIdx="0" presStyleCnt="4">
        <dgm:presLayoutVars>
          <dgm:chMax val="0"/>
          <dgm:bulletEnabled val="1"/>
        </dgm:presLayoutVars>
      </dgm:prSet>
      <dgm:spPr/>
      <dgm:t>
        <a:bodyPr/>
        <a:lstStyle/>
        <a:p>
          <a:endParaRPr lang="es-CO"/>
        </a:p>
      </dgm:t>
    </dgm:pt>
    <dgm:pt modelId="{384B0009-DFA7-484A-8738-4BDA6C4C51F7}" type="pres">
      <dgm:prSet presAssocID="{AA1A5964-9AD0-46AB-B05E-79F8881FC25D}" presName="negativeSpace" presStyleCnt="0"/>
      <dgm:spPr/>
    </dgm:pt>
    <dgm:pt modelId="{9C7F2A11-11CD-41F4-9A94-F6543CFE4010}" type="pres">
      <dgm:prSet presAssocID="{AA1A5964-9AD0-46AB-B05E-79F8881FC25D}" presName="childText" presStyleLbl="conFgAcc1" presStyleIdx="0" presStyleCnt="4">
        <dgm:presLayoutVars>
          <dgm:bulletEnabled val="1"/>
        </dgm:presLayoutVars>
      </dgm:prSet>
      <dgm:spPr/>
    </dgm:pt>
    <dgm:pt modelId="{0876BDB2-5CF0-49C7-8945-2EDD01364915}" type="pres">
      <dgm:prSet presAssocID="{BDC098E1-1755-483B-BAA1-80C1312201E2}" presName="spaceBetweenRectangles" presStyleCnt="0"/>
      <dgm:spPr/>
    </dgm:pt>
    <dgm:pt modelId="{EB0D0B7B-AA15-4943-BDB9-178423B9B97D}" type="pres">
      <dgm:prSet presAssocID="{121D76A1-93AE-4F4A-85F9-214EBE88E89F}" presName="parentLin" presStyleCnt="0"/>
      <dgm:spPr/>
    </dgm:pt>
    <dgm:pt modelId="{470A071B-58D6-4577-A417-040F52CCE25D}" type="pres">
      <dgm:prSet presAssocID="{121D76A1-93AE-4F4A-85F9-214EBE88E89F}" presName="parentLeftMargin" presStyleLbl="node1" presStyleIdx="0" presStyleCnt="4"/>
      <dgm:spPr/>
      <dgm:t>
        <a:bodyPr/>
        <a:lstStyle/>
        <a:p>
          <a:endParaRPr lang="es-ES"/>
        </a:p>
      </dgm:t>
    </dgm:pt>
    <dgm:pt modelId="{2818CD66-A610-4BA4-A97D-D45FA0FAD90D}" type="pres">
      <dgm:prSet presAssocID="{121D76A1-93AE-4F4A-85F9-214EBE88E89F}" presName="parentText" presStyleLbl="node1" presStyleIdx="1" presStyleCnt="4" custLinFactNeighborX="-11504" custLinFactNeighborY="-7190">
        <dgm:presLayoutVars>
          <dgm:chMax val="0"/>
          <dgm:bulletEnabled val="1"/>
        </dgm:presLayoutVars>
      </dgm:prSet>
      <dgm:spPr/>
      <dgm:t>
        <a:bodyPr/>
        <a:lstStyle/>
        <a:p>
          <a:endParaRPr lang="es-CO"/>
        </a:p>
      </dgm:t>
    </dgm:pt>
    <dgm:pt modelId="{22A2796B-1CA7-49E6-B2E2-C9FEC1464D25}" type="pres">
      <dgm:prSet presAssocID="{121D76A1-93AE-4F4A-85F9-214EBE88E89F}" presName="negativeSpace" presStyleCnt="0"/>
      <dgm:spPr/>
    </dgm:pt>
    <dgm:pt modelId="{F03D37BA-8805-495C-BD2D-C2DD7E1F0EDB}" type="pres">
      <dgm:prSet presAssocID="{121D76A1-93AE-4F4A-85F9-214EBE88E89F}" presName="childText" presStyleLbl="conFgAcc1" presStyleIdx="1" presStyleCnt="4">
        <dgm:presLayoutVars>
          <dgm:bulletEnabled val="1"/>
        </dgm:presLayoutVars>
      </dgm:prSet>
      <dgm:spPr/>
    </dgm:pt>
    <dgm:pt modelId="{EAE16ACA-5212-4B81-84FA-29FB021EC042}" type="pres">
      <dgm:prSet presAssocID="{821C2320-5294-4273-9431-13580CB97E6D}" presName="spaceBetweenRectangles" presStyleCnt="0"/>
      <dgm:spPr/>
    </dgm:pt>
    <dgm:pt modelId="{604B7E5E-FFDD-45C6-953D-9A1233AF9BD0}" type="pres">
      <dgm:prSet presAssocID="{084D7B4A-BC37-4B2E-9937-E72F82E19A98}" presName="parentLin" presStyleCnt="0"/>
      <dgm:spPr/>
    </dgm:pt>
    <dgm:pt modelId="{C3681C1C-4363-4E70-ABB6-458F8E0F4DC5}" type="pres">
      <dgm:prSet presAssocID="{084D7B4A-BC37-4B2E-9937-E72F82E19A98}" presName="parentLeftMargin" presStyleLbl="node1" presStyleIdx="1" presStyleCnt="4"/>
      <dgm:spPr/>
      <dgm:t>
        <a:bodyPr/>
        <a:lstStyle/>
        <a:p>
          <a:endParaRPr lang="es-ES"/>
        </a:p>
      </dgm:t>
    </dgm:pt>
    <dgm:pt modelId="{71AEFBF1-B4EE-4BE9-A95A-3D60BC4BA6E0}" type="pres">
      <dgm:prSet presAssocID="{084D7B4A-BC37-4B2E-9937-E72F82E19A98}" presName="parentText" presStyleLbl="node1" presStyleIdx="2" presStyleCnt="4">
        <dgm:presLayoutVars>
          <dgm:chMax val="0"/>
          <dgm:bulletEnabled val="1"/>
        </dgm:presLayoutVars>
      </dgm:prSet>
      <dgm:spPr/>
      <dgm:t>
        <a:bodyPr/>
        <a:lstStyle/>
        <a:p>
          <a:endParaRPr lang="es-CO"/>
        </a:p>
      </dgm:t>
    </dgm:pt>
    <dgm:pt modelId="{A45D2B8F-640A-433F-85C7-8F6A5C50345D}" type="pres">
      <dgm:prSet presAssocID="{084D7B4A-BC37-4B2E-9937-E72F82E19A98}" presName="negativeSpace" presStyleCnt="0"/>
      <dgm:spPr/>
    </dgm:pt>
    <dgm:pt modelId="{5E5D8FA4-E694-4F02-83EE-754B2EA9703E}" type="pres">
      <dgm:prSet presAssocID="{084D7B4A-BC37-4B2E-9937-E72F82E19A98}" presName="childText" presStyleLbl="conFgAcc1" presStyleIdx="2" presStyleCnt="4">
        <dgm:presLayoutVars>
          <dgm:bulletEnabled val="1"/>
        </dgm:presLayoutVars>
      </dgm:prSet>
      <dgm:spPr/>
    </dgm:pt>
    <dgm:pt modelId="{B2ABB064-AC67-4CB0-B1FC-AAA1E39E89D4}" type="pres">
      <dgm:prSet presAssocID="{1A0A8B69-EA5A-4F47-B822-B2E2C63FD345}" presName="spaceBetweenRectangles" presStyleCnt="0"/>
      <dgm:spPr/>
    </dgm:pt>
    <dgm:pt modelId="{B6B56779-9444-43F3-9367-3C7B29691D0C}" type="pres">
      <dgm:prSet presAssocID="{F3FE587E-C1D4-4DE0-9D1A-640045183D68}" presName="parentLin" presStyleCnt="0"/>
      <dgm:spPr/>
    </dgm:pt>
    <dgm:pt modelId="{62C636D7-69CD-4570-94F1-56A09385E071}" type="pres">
      <dgm:prSet presAssocID="{F3FE587E-C1D4-4DE0-9D1A-640045183D68}" presName="parentLeftMargin" presStyleLbl="node1" presStyleIdx="2" presStyleCnt="4"/>
      <dgm:spPr/>
      <dgm:t>
        <a:bodyPr/>
        <a:lstStyle/>
        <a:p>
          <a:endParaRPr lang="es-ES"/>
        </a:p>
      </dgm:t>
    </dgm:pt>
    <dgm:pt modelId="{EF4AF98F-AAC9-4567-884D-4C92E4A8FA40}" type="pres">
      <dgm:prSet presAssocID="{F3FE587E-C1D4-4DE0-9D1A-640045183D68}" presName="parentText" presStyleLbl="node1" presStyleIdx="3" presStyleCnt="4">
        <dgm:presLayoutVars>
          <dgm:chMax val="0"/>
          <dgm:bulletEnabled val="1"/>
        </dgm:presLayoutVars>
      </dgm:prSet>
      <dgm:spPr/>
      <dgm:t>
        <a:bodyPr/>
        <a:lstStyle/>
        <a:p>
          <a:endParaRPr lang="es-CO"/>
        </a:p>
      </dgm:t>
    </dgm:pt>
    <dgm:pt modelId="{503F5EAA-8403-4A30-A7AB-FBEE9EE06C55}" type="pres">
      <dgm:prSet presAssocID="{F3FE587E-C1D4-4DE0-9D1A-640045183D68}" presName="negativeSpace" presStyleCnt="0"/>
      <dgm:spPr/>
    </dgm:pt>
    <dgm:pt modelId="{04053F2E-8BC2-437A-9951-A46B77753583}" type="pres">
      <dgm:prSet presAssocID="{F3FE587E-C1D4-4DE0-9D1A-640045183D68}" presName="childText" presStyleLbl="conFgAcc1" presStyleIdx="3" presStyleCnt="4">
        <dgm:presLayoutVars>
          <dgm:bulletEnabled val="1"/>
        </dgm:presLayoutVars>
      </dgm:prSet>
      <dgm:spPr/>
    </dgm:pt>
  </dgm:ptLst>
  <dgm:cxnLst>
    <dgm:cxn modelId="{747FBA1D-49AF-4BF4-8443-22F5DF6A6438}" type="presOf" srcId="{AA1A5964-9AD0-46AB-B05E-79F8881FC25D}" destId="{95AC0744-3611-4603-A5DA-AEE65FBE947B}" srcOrd="1" destOrd="0" presId="urn:microsoft.com/office/officeart/2005/8/layout/list1"/>
    <dgm:cxn modelId="{5ADED4C6-40F4-47DF-9020-1C4200CC2818}" type="presOf" srcId="{121D76A1-93AE-4F4A-85F9-214EBE88E89F}" destId="{2818CD66-A610-4BA4-A97D-D45FA0FAD90D}" srcOrd="1" destOrd="0" presId="urn:microsoft.com/office/officeart/2005/8/layout/list1"/>
    <dgm:cxn modelId="{00FD0902-24CD-4D36-AE85-AEEBEBE52136}" type="presOf" srcId="{AA1A5964-9AD0-46AB-B05E-79F8881FC25D}" destId="{143564A4-E00A-4650-B44E-D73EF28085F3}" srcOrd="0" destOrd="0" presId="urn:microsoft.com/office/officeart/2005/8/layout/list1"/>
    <dgm:cxn modelId="{37E425EB-AC04-4623-90B3-99441ED06D7B}" srcId="{0ED5E501-E5BF-4387-836E-63084DAB5A35}" destId="{121D76A1-93AE-4F4A-85F9-214EBE88E89F}" srcOrd="1" destOrd="0" parTransId="{D2EBE6AB-8562-483E-A42D-2367C18EF55F}" sibTransId="{821C2320-5294-4273-9431-13580CB97E6D}"/>
    <dgm:cxn modelId="{D61ED7D7-D20D-4236-BEEF-C3721FD11A95}" type="presOf" srcId="{084D7B4A-BC37-4B2E-9937-E72F82E19A98}" destId="{C3681C1C-4363-4E70-ABB6-458F8E0F4DC5}" srcOrd="0" destOrd="0" presId="urn:microsoft.com/office/officeart/2005/8/layout/list1"/>
    <dgm:cxn modelId="{C552E293-C17C-47F6-8DEF-DCFF9F8C5587}" srcId="{0ED5E501-E5BF-4387-836E-63084DAB5A35}" destId="{084D7B4A-BC37-4B2E-9937-E72F82E19A98}" srcOrd="2" destOrd="0" parTransId="{2CDA1524-956A-4338-A92C-55E3573940D8}" sibTransId="{1A0A8B69-EA5A-4F47-B822-B2E2C63FD345}"/>
    <dgm:cxn modelId="{4633A3AA-13D0-472C-9F5B-DE40EF5EEA84}" type="presOf" srcId="{121D76A1-93AE-4F4A-85F9-214EBE88E89F}" destId="{470A071B-58D6-4577-A417-040F52CCE25D}" srcOrd="0" destOrd="0" presId="urn:microsoft.com/office/officeart/2005/8/layout/list1"/>
    <dgm:cxn modelId="{C9F9C70E-54B9-4490-BBD2-27D3CA1DB591}" type="presOf" srcId="{F3FE587E-C1D4-4DE0-9D1A-640045183D68}" destId="{EF4AF98F-AAC9-4567-884D-4C92E4A8FA40}" srcOrd="1" destOrd="0" presId="urn:microsoft.com/office/officeart/2005/8/layout/list1"/>
    <dgm:cxn modelId="{46A0A900-4719-4858-9283-60EA7E79E520}" type="presOf" srcId="{0ED5E501-E5BF-4387-836E-63084DAB5A35}" destId="{99FC1558-7B9E-40C3-84AC-BB316D4D6615}" srcOrd="0" destOrd="0" presId="urn:microsoft.com/office/officeart/2005/8/layout/list1"/>
    <dgm:cxn modelId="{4E6B0530-76CF-4F3C-AD63-7066314EBA8F}" type="presOf" srcId="{084D7B4A-BC37-4B2E-9937-E72F82E19A98}" destId="{71AEFBF1-B4EE-4BE9-A95A-3D60BC4BA6E0}" srcOrd="1" destOrd="0" presId="urn:microsoft.com/office/officeart/2005/8/layout/list1"/>
    <dgm:cxn modelId="{55B86533-C54D-4B38-AB00-63BFA5F43C54}" type="presOf" srcId="{F3FE587E-C1D4-4DE0-9D1A-640045183D68}" destId="{62C636D7-69CD-4570-94F1-56A09385E071}" srcOrd="0" destOrd="0" presId="urn:microsoft.com/office/officeart/2005/8/layout/list1"/>
    <dgm:cxn modelId="{382A4404-21F6-497B-9B99-890942EB0C53}" srcId="{0ED5E501-E5BF-4387-836E-63084DAB5A35}" destId="{F3FE587E-C1D4-4DE0-9D1A-640045183D68}" srcOrd="3" destOrd="0" parTransId="{92D0D740-4575-401E-BF86-2465A8834B74}" sibTransId="{89F7F81D-D9EF-4BBB-B888-4126DEC9F85B}"/>
    <dgm:cxn modelId="{92169C5E-596E-48E7-A819-9D2994E719AD}" srcId="{0ED5E501-E5BF-4387-836E-63084DAB5A35}" destId="{AA1A5964-9AD0-46AB-B05E-79F8881FC25D}" srcOrd="0" destOrd="0" parTransId="{F79FCBB4-3F7F-4C77-B1BA-B1A0BCB70F3A}" sibTransId="{BDC098E1-1755-483B-BAA1-80C1312201E2}"/>
    <dgm:cxn modelId="{C9859CC1-DCEF-4F7D-A557-7AAD0FEA36AF}" type="presParOf" srcId="{99FC1558-7B9E-40C3-84AC-BB316D4D6615}" destId="{2D6EAFDC-F984-4093-BE40-D9DF2B06B2EE}" srcOrd="0" destOrd="0" presId="urn:microsoft.com/office/officeart/2005/8/layout/list1"/>
    <dgm:cxn modelId="{96B7DEC3-43E1-4050-88F8-49B553274578}" type="presParOf" srcId="{2D6EAFDC-F984-4093-BE40-D9DF2B06B2EE}" destId="{143564A4-E00A-4650-B44E-D73EF28085F3}" srcOrd="0" destOrd="0" presId="urn:microsoft.com/office/officeart/2005/8/layout/list1"/>
    <dgm:cxn modelId="{93D7A350-46A7-4D1B-B190-DFAC3C21160A}" type="presParOf" srcId="{2D6EAFDC-F984-4093-BE40-D9DF2B06B2EE}" destId="{95AC0744-3611-4603-A5DA-AEE65FBE947B}" srcOrd="1" destOrd="0" presId="urn:microsoft.com/office/officeart/2005/8/layout/list1"/>
    <dgm:cxn modelId="{805F6A54-6154-40C4-AF43-3D20867386EC}" type="presParOf" srcId="{99FC1558-7B9E-40C3-84AC-BB316D4D6615}" destId="{384B0009-DFA7-484A-8738-4BDA6C4C51F7}" srcOrd="1" destOrd="0" presId="urn:microsoft.com/office/officeart/2005/8/layout/list1"/>
    <dgm:cxn modelId="{6198C7EB-DEB3-43E8-A6DC-3B775D99ACC5}" type="presParOf" srcId="{99FC1558-7B9E-40C3-84AC-BB316D4D6615}" destId="{9C7F2A11-11CD-41F4-9A94-F6543CFE4010}" srcOrd="2" destOrd="0" presId="urn:microsoft.com/office/officeart/2005/8/layout/list1"/>
    <dgm:cxn modelId="{08F72E4A-76A0-47F9-9883-1CB7E48D48F2}" type="presParOf" srcId="{99FC1558-7B9E-40C3-84AC-BB316D4D6615}" destId="{0876BDB2-5CF0-49C7-8945-2EDD01364915}" srcOrd="3" destOrd="0" presId="urn:microsoft.com/office/officeart/2005/8/layout/list1"/>
    <dgm:cxn modelId="{E36B4532-37C7-4D3F-B854-145CF328D6FB}" type="presParOf" srcId="{99FC1558-7B9E-40C3-84AC-BB316D4D6615}" destId="{EB0D0B7B-AA15-4943-BDB9-178423B9B97D}" srcOrd="4" destOrd="0" presId="urn:microsoft.com/office/officeart/2005/8/layout/list1"/>
    <dgm:cxn modelId="{04285325-9DC1-4E8C-BFDD-75D4C46E6F86}" type="presParOf" srcId="{EB0D0B7B-AA15-4943-BDB9-178423B9B97D}" destId="{470A071B-58D6-4577-A417-040F52CCE25D}" srcOrd="0" destOrd="0" presId="urn:microsoft.com/office/officeart/2005/8/layout/list1"/>
    <dgm:cxn modelId="{92CF2FCC-3A5A-4C4A-8E5E-4FCFDFB5C700}" type="presParOf" srcId="{EB0D0B7B-AA15-4943-BDB9-178423B9B97D}" destId="{2818CD66-A610-4BA4-A97D-D45FA0FAD90D}" srcOrd="1" destOrd="0" presId="urn:microsoft.com/office/officeart/2005/8/layout/list1"/>
    <dgm:cxn modelId="{7D87AEE3-E2FB-4F3E-9C7C-A31188651905}" type="presParOf" srcId="{99FC1558-7B9E-40C3-84AC-BB316D4D6615}" destId="{22A2796B-1CA7-49E6-B2E2-C9FEC1464D25}" srcOrd="5" destOrd="0" presId="urn:microsoft.com/office/officeart/2005/8/layout/list1"/>
    <dgm:cxn modelId="{9230893B-0360-4D21-A237-250835DF1926}" type="presParOf" srcId="{99FC1558-7B9E-40C3-84AC-BB316D4D6615}" destId="{F03D37BA-8805-495C-BD2D-C2DD7E1F0EDB}" srcOrd="6" destOrd="0" presId="urn:microsoft.com/office/officeart/2005/8/layout/list1"/>
    <dgm:cxn modelId="{1860823E-8CA4-45D4-9B15-D0BBD5CF2397}" type="presParOf" srcId="{99FC1558-7B9E-40C3-84AC-BB316D4D6615}" destId="{EAE16ACA-5212-4B81-84FA-29FB021EC042}" srcOrd="7" destOrd="0" presId="urn:microsoft.com/office/officeart/2005/8/layout/list1"/>
    <dgm:cxn modelId="{479240E4-6999-4965-8BB3-1906BF80BB22}" type="presParOf" srcId="{99FC1558-7B9E-40C3-84AC-BB316D4D6615}" destId="{604B7E5E-FFDD-45C6-953D-9A1233AF9BD0}" srcOrd="8" destOrd="0" presId="urn:microsoft.com/office/officeart/2005/8/layout/list1"/>
    <dgm:cxn modelId="{9E323B96-8C32-4FB9-9FF2-ED75D8596734}" type="presParOf" srcId="{604B7E5E-FFDD-45C6-953D-9A1233AF9BD0}" destId="{C3681C1C-4363-4E70-ABB6-458F8E0F4DC5}" srcOrd="0" destOrd="0" presId="urn:microsoft.com/office/officeart/2005/8/layout/list1"/>
    <dgm:cxn modelId="{3726415E-C31D-4CAE-8156-24F086D3FDE8}" type="presParOf" srcId="{604B7E5E-FFDD-45C6-953D-9A1233AF9BD0}" destId="{71AEFBF1-B4EE-4BE9-A95A-3D60BC4BA6E0}" srcOrd="1" destOrd="0" presId="urn:microsoft.com/office/officeart/2005/8/layout/list1"/>
    <dgm:cxn modelId="{9A062503-0D82-475C-92A1-0F2D7292EF33}" type="presParOf" srcId="{99FC1558-7B9E-40C3-84AC-BB316D4D6615}" destId="{A45D2B8F-640A-433F-85C7-8F6A5C50345D}" srcOrd="9" destOrd="0" presId="urn:microsoft.com/office/officeart/2005/8/layout/list1"/>
    <dgm:cxn modelId="{D1B5A9C2-93EB-4C15-AB84-8C5028765563}" type="presParOf" srcId="{99FC1558-7B9E-40C3-84AC-BB316D4D6615}" destId="{5E5D8FA4-E694-4F02-83EE-754B2EA9703E}" srcOrd="10" destOrd="0" presId="urn:microsoft.com/office/officeart/2005/8/layout/list1"/>
    <dgm:cxn modelId="{E3E1DB02-BC0A-4FA3-B5D0-4E84475390D8}" type="presParOf" srcId="{99FC1558-7B9E-40C3-84AC-BB316D4D6615}" destId="{B2ABB064-AC67-4CB0-B1FC-AAA1E39E89D4}" srcOrd="11" destOrd="0" presId="urn:microsoft.com/office/officeart/2005/8/layout/list1"/>
    <dgm:cxn modelId="{C7401D74-07A5-4A97-B928-F1BB6144ADE4}" type="presParOf" srcId="{99FC1558-7B9E-40C3-84AC-BB316D4D6615}" destId="{B6B56779-9444-43F3-9367-3C7B29691D0C}" srcOrd="12" destOrd="0" presId="urn:microsoft.com/office/officeart/2005/8/layout/list1"/>
    <dgm:cxn modelId="{9A66E1E1-D347-4E50-B2DF-69D47D2808CE}" type="presParOf" srcId="{B6B56779-9444-43F3-9367-3C7B29691D0C}" destId="{62C636D7-69CD-4570-94F1-56A09385E071}" srcOrd="0" destOrd="0" presId="urn:microsoft.com/office/officeart/2005/8/layout/list1"/>
    <dgm:cxn modelId="{9DA7B8E9-8E9E-4520-8F61-0A9565D042D4}" type="presParOf" srcId="{B6B56779-9444-43F3-9367-3C7B29691D0C}" destId="{EF4AF98F-AAC9-4567-884D-4C92E4A8FA40}" srcOrd="1" destOrd="0" presId="urn:microsoft.com/office/officeart/2005/8/layout/list1"/>
    <dgm:cxn modelId="{A98C9AFD-AEA1-4D49-89A7-8988CD342581}" type="presParOf" srcId="{99FC1558-7B9E-40C3-84AC-BB316D4D6615}" destId="{503F5EAA-8403-4A30-A7AB-FBEE9EE06C55}" srcOrd="13" destOrd="0" presId="urn:microsoft.com/office/officeart/2005/8/layout/list1"/>
    <dgm:cxn modelId="{16926CEF-AF2B-44A9-AD7B-FFE4CE64585F}" type="presParOf" srcId="{99FC1558-7B9E-40C3-84AC-BB316D4D6615}" destId="{04053F2E-8BC2-437A-9951-A46B77753583}" srcOrd="14"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189F8B5-134A-4F28-B753-268C68A44826}" type="doc">
      <dgm:prSet loTypeId="urn:microsoft.com/office/officeart/2005/8/layout/vList3#4" loCatId="list" qsTypeId="urn:microsoft.com/office/officeart/2005/8/quickstyle/simple1" qsCatId="simple" csTypeId="urn:microsoft.com/office/officeart/2005/8/colors/colorful1#4" csCatId="colorful" phldr="1"/>
      <dgm:spPr/>
    </dgm:pt>
    <dgm:pt modelId="{485515A3-30F3-4FCF-B2DC-19184B5DDD36}">
      <dgm:prSet phldrT="[Texto]"/>
      <dgm:spPr/>
      <dgm:t>
        <a:bodyPr/>
        <a:lstStyle/>
        <a:p>
          <a:pPr algn="just"/>
          <a:r>
            <a:rPr lang="es-CO" b="0" dirty="0" smtClean="0">
              <a:latin typeface="+mn-lt"/>
              <a:ea typeface="+mn-ea"/>
              <a:cs typeface="+mn-cs"/>
            </a:rPr>
            <a:t>El coordinador de la visita y el equipo comisionado a la terminación de la visita ordinaria, celebrarán reunión con el representante legal del ente vigilado, y/o el personal que delegue, para tal efecto, se levantará acta de reunión.</a:t>
          </a:r>
          <a:endParaRPr lang="es-CO" dirty="0"/>
        </a:p>
      </dgm:t>
    </dgm:pt>
    <dgm:pt modelId="{9B561FE2-DF76-4B0E-B04D-E7282F7E3013}" type="parTrans" cxnId="{401953CA-0AC0-458A-9974-A394E56F2A7D}">
      <dgm:prSet/>
      <dgm:spPr/>
      <dgm:t>
        <a:bodyPr/>
        <a:lstStyle/>
        <a:p>
          <a:endParaRPr lang="es-CO"/>
        </a:p>
      </dgm:t>
    </dgm:pt>
    <dgm:pt modelId="{C962C341-4588-436B-B706-796D4C3B0694}" type="sibTrans" cxnId="{401953CA-0AC0-458A-9974-A394E56F2A7D}">
      <dgm:prSet/>
      <dgm:spPr/>
      <dgm:t>
        <a:bodyPr/>
        <a:lstStyle/>
        <a:p>
          <a:endParaRPr lang="es-CO"/>
        </a:p>
      </dgm:t>
    </dgm:pt>
    <dgm:pt modelId="{36926125-3C0F-4D7D-9429-19A421DD50B6}" type="pres">
      <dgm:prSet presAssocID="{4189F8B5-134A-4F28-B753-268C68A44826}" presName="linearFlow" presStyleCnt="0">
        <dgm:presLayoutVars>
          <dgm:dir/>
          <dgm:resizeHandles val="exact"/>
        </dgm:presLayoutVars>
      </dgm:prSet>
      <dgm:spPr/>
    </dgm:pt>
    <dgm:pt modelId="{7EF31199-1B8B-44DA-8FBE-2E26AFF4175F}" type="pres">
      <dgm:prSet presAssocID="{485515A3-30F3-4FCF-B2DC-19184B5DDD36}" presName="composite" presStyleCnt="0"/>
      <dgm:spPr/>
    </dgm:pt>
    <dgm:pt modelId="{15B6325B-17E7-4C8A-9F22-BF5076D7D43D}" type="pres">
      <dgm:prSet presAssocID="{485515A3-30F3-4FCF-B2DC-19184B5DDD36}" presName="imgShp" presStyleLbl="fgImgPlace1" presStyleIdx="0" presStyleCnt="1" custScaleX="90901" custScaleY="89028"/>
      <dgm:spPr>
        <a:blipFill rotWithShape="0">
          <a:blip xmlns:r="http://schemas.openxmlformats.org/officeDocument/2006/relationships" r:embed="rId1"/>
          <a:stretch>
            <a:fillRect/>
          </a:stretch>
        </a:blipFill>
      </dgm:spPr>
    </dgm:pt>
    <dgm:pt modelId="{F46D5100-60F9-4D61-BA2E-B1EAF3F6DC1F}" type="pres">
      <dgm:prSet presAssocID="{485515A3-30F3-4FCF-B2DC-19184B5DDD36}" presName="txShp" presStyleLbl="node1" presStyleIdx="0" presStyleCnt="1">
        <dgm:presLayoutVars>
          <dgm:bulletEnabled val="1"/>
        </dgm:presLayoutVars>
      </dgm:prSet>
      <dgm:spPr/>
      <dgm:t>
        <a:bodyPr/>
        <a:lstStyle/>
        <a:p>
          <a:endParaRPr lang="es-CO"/>
        </a:p>
      </dgm:t>
    </dgm:pt>
  </dgm:ptLst>
  <dgm:cxnLst>
    <dgm:cxn modelId="{6FC54656-7B97-482E-93C3-591C32D0254E}" type="presOf" srcId="{4189F8B5-134A-4F28-B753-268C68A44826}" destId="{36926125-3C0F-4D7D-9429-19A421DD50B6}" srcOrd="0" destOrd="0" presId="urn:microsoft.com/office/officeart/2005/8/layout/vList3#4"/>
    <dgm:cxn modelId="{CDCB6367-CA43-4106-8CF1-E057A643D40D}" type="presOf" srcId="{485515A3-30F3-4FCF-B2DC-19184B5DDD36}" destId="{F46D5100-60F9-4D61-BA2E-B1EAF3F6DC1F}" srcOrd="0" destOrd="0" presId="urn:microsoft.com/office/officeart/2005/8/layout/vList3#4"/>
    <dgm:cxn modelId="{401953CA-0AC0-458A-9974-A394E56F2A7D}" srcId="{4189F8B5-134A-4F28-B753-268C68A44826}" destId="{485515A3-30F3-4FCF-B2DC-19184B5DDD36}" srcOrd="0" destOrd="0" parTransId="{9B561FE2-DF76-4B0E-B04D-E7282F7E3013}" sibTransId="{C962C341-4588-436B-B706-796D4C3B0694}"/>
    <dgm:cxn modelId="{91A1998B-2DDE-4B24-9AE4-90ACC5CF2503}" type="presParOf" srcId="{36926125-3C0F-4D7D-9429-19A421DD50B6}" destId="{7EF31199-1B8B-44DA-8FBE-2E26AFF4175F}" srcOrd="0" destOrd="0" presId="urn:microsoft.com/office/officeart/2005/8/layout/vList3#4"/>
    <dgm:cxn modelId="{D25CEA19-E43D-4033-88C1-AC53E1F5D8BF}" type="presParOf" srcId="{7EF31199-1B8B-44DA-8FBE-2E26AFF4175F}" destId="{15B6325B-17E7-4C8A-9F22-BF5076D7D43D}" srcOrd="0" destOrd="0" presId="urn:microsoft.com/office/officeart/2005/8/layout/vList3#4"/>
    <dgm:cxn modelId="{4E93A42F-AE82-41A3-99F7-151A7DCED593}" type="presParOf" srcId="{7EF31199-1B8B-44DA-8FBE-2E26AFF4175F}" destId="{F46D5100-60F9-4D61-BA2E-B1EAF3F6DC1F}" srcOrd="1" destOrd="0" presId="urn:microsoft.com/office/officeart/2005/8/layout/vList3#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D64D9D4-9823-4BB2-9788-96CBDECCE3D6}"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CO"/>
        </a:p>
      </dgm:t>
    </dgm:pt>
    <dgm:pt modelId="{2D1DDB87-2E21-4F2F-8BEA-A058D6B7AD87}">
      <dgm:prSet phldrT="[Texto]" custT="1"/>
      <dgm:spPr/>
      <dgm:t>
        <a:bodyPr/>
        <a:lstStyle/>
        <a:p>
          <a:pPr algn="just"/>
          <a:r>
            <a:rPr lang="es-CO" sz="1400" smtClean="0"/>
            <a:t>Dentro de los </a:t>
          </a:r>
          <a:r>
            <a:rPr lang="es-CO" sz="1400" b="1" smtClean="0">
              <a:effectLst>
                <a:outerShdw blurRad="38100" dist="38100" dir="2700000" algn="tl">
                  <a:srgbClr val="000000">
                    <a:alpha val="43137"/>
                  </a:srgbClr>
                </a:outerShdw>
              </a:effectLst>
            </a:rPr>
            <a:t>cinco (5)</a:t>
          </a:r>
          <a:r>
            <a:rPr lang="es-CO" sz="1400" smtClean="0"/>
            <a:t> días hábiles siguientes a la terminación en sitio, el coordinador de la visita y el equipo de trabajo comisionado, consolidarán, revisarán y evaluarán la información recaudada.</a:t>
          </a:r>
          <a:endParaRPr lang="es-CO" sz="1400" dirty="0"/>
        </a:p>
      </dgm:t>
    </dgm:pt>
    <dgm:pt modelId="{3019344E-1F04-46D7-B0FB-9552AA90EA9D}" type="parTrans" cxnId="{A2C205DB-28FD-4A51-9AF9-48F8D5837EB8}">
      <dgm:prSet/>
      <dgm:spPr/>
      <dgm:t>
        <a:bodyPr/>
        <a:lstStyle/>
        <a:p>
          <a:pPr algn="just"/>
          <a:endParaRPr lang="es-CO" sz="1400"/>
        </a:p>
      </dgm:t>
    </dgm:pt>
    <dgm:pt modelId="{0FBA5445-12D9-440C-A845-784BAFDB0FD4}" type="sibTrans" cxnId="{A2C205DB-28FD-4A51-9AF9-48F8D5837EB8}">
      <dgm:prSet/>
      <dgm:spPr/>
      <dgm:t>
        <a:bodyPr/>
        <a:lstStyle/>
        <a:p>
          <a:pPr algn="just"/>
          <a:endParaRPr lang="es-CO" sz="1400"/>
        </a:p>
      </dgm:t>
    </dgm:pt>
    <dgm:pt modelId="{D7205CCC-87F9-42C0-A1E0-A549A20052F3}">
      <dgm:prSet phldrT="[Texto]" custT="1"/>
      <dgm:spPr/>
      <dgm:t>
        <a:bodyPr/>
        <a:lstStyle/>
        <a:p>
          <a:pPr algn="just"/>
          <a:r>
            <a:rPr lang="es-CO" sz="1400" smtClean="0"/>
            <a:t>El coordinador de la visita generará un informe ejecutivo con las conclusiones generales, donde se refleje si se cumplió el objetivo propuesto en el plan de trabajo.</a:t>
          </a:r>
          <a:endParaRPr lang="es-CO" sz="1400" dirty="0"/>
        </a:p>
      </dgm:t>
    </dgm:pt>
    <dgm:pt modelId="{A759115E-BFEB-4659-915D-7F6327CF9B2F}" type="parTrans" cxnId="{A4AC25F0-3230-414A-9059-39DBABA7675D}">
      <dgm:prSet/>
      <dgm:spPr/>
      <dgm:t>
        <a:bodyPr/>
        <a:lstStyle/>
        <a:p>
          <a:pPr algn="just"/>
          <a:endParaRPr lang="es-CO" sz="1400"/>
        </a:p>
      </dgm:t>
    </dgm:pt>
    <dgm:pt modelId="{6C1315BE-C99F-4D9C-8773-34684B4066DA}" type="sibTrans" cxnId="{A4AC25F0-3230-414A-9059-39DBABA7675D}">
      <dgm:prSet/>
      <dgm:spPr/>
      <dgm:t>
        <a:bodyPr/>
        <a:lstStyle/>
        <a:p>
          <a:pPr algn="just"/>
          <a:endParaRPr lang="es-CO" sz="1400"/>
        </a:p>
      </dgm:t>
    </dgm:pt>
    <dgm:pt modelId="{0C2B9776-7ED6-403E-BC1F-092D1CEF11CB}">
      <dgm:prSet phldrT="[Texto]" custT="1"/>
      <dgm:spPr/>
      <dgm:t>
        <a:bodyPr/>
        <a:lstStyle/>
        <a:p>
          <a:pPr algn="just"/>
          <a:r>
            <a:rPr lang="es-CO" sz="1400" dirty="0" smtClean="0"/>
            <a:t>Dentro de los </a:t>
          </a:r>
          <a:r>
            <a:rPr lang="es-CO" sz="1400" b="1" dirty="0" smtClean="0">
              <a:effectLst>
                <a:outerShdw blurRad="38100" dist="38100" dir="2700000" algn="tl">
                  <a:srgbClr val="000000">
                    <a:alpha val="43137"/>
                  </a:srgbClr>
                </a:outerShdw>
              </a:effectLst>
            </a:rPr>
            <a:t>tres (3) </a:t>
          </a:r>
          <a:r>
            <a:rPr lang="es-CO" sz="1400" dirty="0" smtClean="0"/>
            <a:t>días hábiles siguientes a la presentación del informe preliminar, el Superintendente Delegado para la Gestión, el Director para la Gestión y el Director para la Gestión Financiera y Contable, estudiarán y aprobarán el informe preliminar de visita.</a:t>
          </a:r>
          <a:endParaRPr lang="es-CO" sz="1400" dirty="0"/>
        </a:p>
      </dgm:t>
    </dgm:pt>
    <dgm:pt modelId="{7E00FF35-1F4E-40C2-88EC-D5D8ECECFE73}" type="parTrans" cxnId="{2D8CCD22-201C-4B55-A1FC-0CC0EB75C9CC}">
      <dgm:prSet/>
      <dgm:spPr/>
      <dgm:t>
        <a:bodyPr/>
        <a:lstStyle/>
        <a:p>
          <a:pPr algn="just"/>
          <a:endParaRPr lang="es-CO" sz="1400"/>
        </a:p>
      </dgm:t>
    </dgm:pt>
    <dgm:pt modelId="{647E6F64-C43D-4A3D-A6F3-CD2BD1A4170A}" type="sibTrans" cxnId="{2D8CCD22-201C-4B55-A1FC-0CC0EB75C9CC}">
      <dgm:prSet/>
      <dgm:spPr/>
      <dgm:t>
        <a:bodyPr/>
        <a:lstStyle/>
        <a:p>
          <a:pPr algn="just"/>
          <a:endParaRPr lang="es-CO" sz="1400"/>
        </a:p>
      </dgm:t>
    </dgm:pt>
    <dgm:pt modelId="{4E3A82C0-0B59-4C47-9129-1574291F557D}" type="pres">
      <dgm:prSet presAssocID="{BD64D9D4-9823-4BB2-9788-96CBDECCE3D6}" presName="linear" presStyleCnt="0">
        <dgm:presLayoutVars>
          <dgm:dir/>
          <dgm:animLvl val="lvl"/>
          <dgm:resizeHandles val="exact"/>
        </dgm:presLayoutVars>
      </dgm:prSet>
      <dgm:spPr/>
      <dgm:t>
        <a:bodyPr/>
        <a:lstStyle/>
        <a:p>
          <a:endParaRPr lang="es-ES"/>
        </a:p>
      </dgm:t>
    </dgm:pt>
    <dgm:pt modelId="{2F1A8658-36E3-4E73-BD29-57DCFE69469E}" type="pres">
      <dgm:prSet presAssocID="{2D1DDB87-2E21-4F2F-8BEA-A058D6B7AD87}" presName="parentLin" presStyleCnt="0"/>
      <dgm:spPr/>
    </dgm:pt>
    <dgm:pt modelId="{24DCD327-8309-4070-965D-96023CE95F07}" type="pres">
      <dgm:prSet presAssocID="{2D1DDB87-2E21-4F2F-8BEA-A058D6B7AD87}" presName="parentLeftMargin" presStyleLbl="node1" presStyleIdx="0" presStyleCnt="3"/>
      <dgm:spPr/>
      <dgm:t>
        <a:bodyPr/>
        <a:lstStyle/>
        <a:p>
          <a:endParaRPr lang="es-ES"/>
        </a:p>
      </dgm:t>
    </dgm:pt>
    <dgm:pt modelId="{43FD3809-F122-4FC6-A695-BC916EBDE274}" type="pres">
      <dgm:prSet presAssocID="{2D1DDB87-2E21-4F2F-8BEA-A058D6B7AD87}" presName="parentText" presStyleLbl="node1" presStyleIdx="0" presStyleCnt="3">
        <dgm:presLayoutVars>
          <dgm:chMax val="0"/>
          <dgm:bulletEnabled val="1"/>
        </dgm:presLayoutVars>
      </dgm:prSet>
      <dgm:spPr/>
      <dgm:t>
        <a:bodyPr/>
        <a:lstStyle/>
        <a:p>
          <a:endParaRPr lang="es-CO"/>
        </a:p>
      </dgm:t>
    </dgm:pt>
    <dgm:pt modelId="{D8948B37-4816-4ED7-B3A1-A60E9593DDCC}" type="pres">
      <dgm:prSet presAssocID="{2D1DDB87-2E21-4F2F-8BEA-A058D6B7AD87}" presName="negativeSpace" presStyleCnt="0"/>
      <dgm:spPr/>
    </dgm:pt>
    <dgm:pt modelId="{B155755B-A6AD-427B-A033-B2D5C92A6216}" type="pres">
      <dgm:prSet presAssocID="{2D1DDB87-2E21-4F2F-8BEA-A058D6B7AD87}" presName="childText" presStyleLbl="conFgAcc1" presStyleIdx="0" presStyleCnt="3">
        <dgm:presLayoutVars>
          <dgm:bulletEnabled val="1"/>
        </dgm:presLayoutVars>
      </dgm:prSet>
      <dgm:spPr/>
    </dgm:pt>
    <dgm:pt modelId="{578A016A-AC26-40F5-8E92-C21109CF02A6}" type="pres">
      <dgm:prSet presAssocID="{0FBA5445-12D9-440C-A845-784BAFDB0FD4}" presName="spaceBetweenRectangles" presStyleCnt="0"/>
      <dgm:spPr/>
    </dgm:pt>
    <dgm:pt modelId="{A9922A78-5104-41F6-914E-DF4D4BD77D56}" type="pres">
      <dgm:prSet presAssocID="{D7205CCC-87F9-42C0-A1E0-A549A20052F3}" presName="parentLin" presStyleCnt="0"/>
      <dgm:spPr/>
    </dgm:pt>
    <dgm:pt modelId="{77F75E55-89C8-49BA-835D-4ECD9CD3553E}" type="pres">
      <dgm:prSet presAssocID="{D7205CCC-87F9-42C0-A1E0-A549A20052F3}" presName="parentLeftMargin" presStyleLbl="node1" presStyleIdx="0" presStyleCnt="3"/>
      <dgm:spPr/>
      <dgm:t>
        <a:bodyPr/>
        <a:lstStyle/>
        <a:p>
          <a:endParaRPr lang="es-ES"/>
        </a:p>
      </dgm:t>
    </dgm:pt>
    <dgm:pt modelId="{041E9067-301D-43FD-B48E-50DA6DDA0433}" type="pres">
      <dgm:prSet presAssocID="{D7205CCC-87F9-42C0-A1E0-A549A20052F3}" presName="parentText" presStyleLbl="node1" presStyleIdx="1" presStyleCnt="3" custLinFactNeighborX="-5501" custLinFactNeighborY="8092">
        <dgm:presLayoutVars>
          <dgm:chMax val="0"/>
          <dgm:bulletEnabled val="1"/>
        </dgm:presLayoutVars>
      </dgm:prSet>
      <dgm:spPr/>
      <dgm:t>
        <a:bodyPr/>
        <a:lstStyle/>
        <a:p>
          <a:endParaRPr lang="es-CO"/>
        </a:p>
      </dgm:t>
    </dgm:pt>
    <dgm:pt modelId="{2F1B72DE-9FCA-4D85-9EF7-921A9911DABF}" type="pres">
      <dgm:prSet presAssocID="{D7205CCC-87F9-42C0-A1E0-A549A20052F3}" presName="negativeSpace" presStyleCnt="0"/>
      <dgm:spPr/>
    </dgm:pt>
    <dgm:pt modelId="{B34A8CC3-B25F-4CEA-9C67-9EE4B67C7CE1}" type="pres">
      <dgm:prSet presAssocID="{D7205CCC-87F9-42C0-A1E0-A549A20052F3}" presName="childText" presStyleLbl="conFgAcc1" presStyleIdx="1" presStyleCnt="3">
        <dgm:presLayoutVars>
          <dgm:bulletEnabled val="1"/>
        </dgm:presLayoutVars>
      </dgm:prSet>
      <dgm:spPr/>
    </dgm:pt>
    <dgm:pt modelId="{87C4FCB7-2B83-4575-9B41-5481B81546EC}" type="pres">
      <dgm:prSet presAssocID="{6C1315BE-C99F-4D9C-8773-34684B4066DA}" presName="spaceBetweenRectangles" presStyleCnt="0"/>
      <dgm:spPr/>
    </dgm:pt>
    <dgm:pt modelId="{79EB0239-0CD6-40B7-8FBB-AF27EA41C2C1}" type="pres">
      <dgm:prSet presAssocID="{0C2B9776-7ED6-403E-BC1F-092D1CEF11CB}" presName="parentLin" presStyleCnt="0"/>
      <dgm:spPr/>
    </dgm:pt>
    <dgm:pt modelId="{5C9C5C4B-96AF-4F94-947A-C72D802FBE88}" type="pres">
      <dgm:prSet presAssocID="{0C2B9776-7ED6-403E-BC1F-092D1CEF11CB}" presName="parentLeftMargin" presStyleLbl="node1" presStyleIdx="1" presStyleCnt="3"/>
      <dgm:spPr/>
      <dgm:t>
        <a:bodyPr/>
        <a:lstStyle/>
        <a:p>
          <a:endParaRPr lang="es-ES"/>
        </a:p>
      </dgm:t>
    </dgm:pt>
    <dgm:pt modelId="{F28ADF52-C964-4D57-8AE6-98DC7C064377}" type="pres">
      <dgm:prSet presAssocID="{0C2B9776-7ED6-403E-BC1F-092D1CEF11CB}" presName="parentText" presStyleLbl="node1" presStyleIdx="2" presStyleCnt="3">
        <dgm:presLayoutVars>
          <dgm:chMax val="0"/>
          <dgm:bulletEnabled val="1"/>
        </dgm:presLayoutVars>
      </dgm:prSet>
      <dgm:spPr/>
      <dgm:t>
        <a:bodyPr/>
        <a:lstStyle/>
        <a:p>
          <a:endParaRPr lang="es-CO"/>
        </a:p>
      </dgm:t>
    </dgm:pt>
    <dgm:pt modelId="{1A28E19E-A960-41E9-98E5-871DAF5B8A36}" type="pres">
      <dgm:prSet presAssocID="{0C2B9776-7ED6-403E-BC1F-092D1CEF11CB}" presName="negativeSpace" presStyleCnt="0"/>
      <dgm:spPr/>
    </dgm:pt>
    <dgm:pt modelId="{A8C395CD-9D19-4EAF-8416-BAEC817F043F}" type="pres">
      <dgm:prSet presAssocID="{0C2B9776-7ED6-403E-BC1F-092D1CEF11CB}" presName="childText" presStyleLbl="conFgAcc1" presStyleIdx="2" presStyleCnt="3">
        <dgm:presLayoutVars>
          <dgm:bulletEnabled val="1"/>
        </dgm:presLayoutVars>
      </dgm:prSet>
      <dgm:spPr/>
    </dgm:pt>
  </dgm:ptLst>
  <dgm:cxnLst>
    <dgm:cxn modelId="{62A6F740-EAB4-4D31-98A0-CE395D8C9891}" type="presOf" srcId="{0C2B9776-7ED6-403E-BC1F-092D1CEF11CB}" destId="{5C9C5C4B-96AF-4F94-947A-C72D802FBE88}" srcOrd="0" destOrd="0" presId="urn:microsoft.com/office/officeart/2005/8/layout/list1"/>
    <dgm:cxn modelId="{A4AC25F0-3230-414A-9059-39DBABA7675D}" srcId="{BD64D9D4-9823-4BB2-9788-96CBDECCE3D6}" destId="{D7205CCC-87F9-42C0-A1E0-A549A20052F3}" srcOrd="1" destOrd="0" parTransId="{A759115E-BFEB-4659-915D-7F6327CF9B2F}" sibTransId="{6C1315BE-C99F-4D9C-8773-34684B4066DA}"/>
    <dgm:cxn modelId="{A2C205DB-28FD-4A51-9AF9-48F8D5837EB8}" srcId="{BD64D9D4-9823-4BB2-9788-96CBDECCE3D6}" destId="{2D1DDB87-2E21-4F2F-8BEA-A058D6B7AD87}" srcOrd="0" destOrd="0" parTransId="{3019344E-1F04-46D7-B0FB-9552AA90EA9D}" sibTransId="{0FBA5445-12D9-440C-A845-784BAFDB0FD4}"/>
    <dgm:cxn modelId="{DFBD8D04-B260-40F4-8497-47791A1BAA58}" type="presOf" srcId="{0C2B9776-7ED6-403E-BC1F-092D1CEF11CB}" destId="{F28ADF52-C964-4D57-8AE6-98DC7C064377}" srcOrd="1" destOrd="0" presId="urn:microsoft.com/office/officeart/2005/8/layout/list1"/>
    <dgm:cxn modelId="{604A8A56-BF22-4B59-BD86-E8EFD64A2DFA}" type="presOf" srcId="{BD64D9D4-9823-4BB2-9788-96CBDECCE3D6}" destId="{4E3A82C0-0B59-4C47-9129-1574291F557D}" srcOrd="0" destOrd="0" presId="urn:microsoft.com/office/officeart/2005/8/layout/list1"/>
    <dgm:cxn modelId="{8ABE22B5-8714-45D7-9875-ACEBC8667FAC}" type="presOf" srcId="{D7205CCC-87F9-42C0-A1E0-A549A20052F3}" destId="{041E9067-301D-43FD-B48E-50DA6DDA0433}" srcOrd="1" destOrd="0" presId="urn:microsoft.com/office/officeart/2005/8/layout/list1"/>
    <dgm:cxn modelId="{DEE48902-0509-4489-97C2-84BBE7B67226}" type="presOf" srcId="{2D1DDB87-2E21-4F2F-8BEA-A058D6B7AD87}" destId="{43FD3809-F122-4FC6-A695-BC916EBDE274}" srcOrd="1" destOrd="0" presId="urn:microsoft.com/office/officeart/2005/8/layout/list1"/>
    <dgm:cxn modelId="{618E88AF-0365-4E5D-8882-977EAC4068B7}" type="presOf" srcId="{D7205CCC-87F9-42C0-A1E0-A549A20052F3}" destId="{77F75E55-89C8-49BA-835D-4ECD9CD3553E}" srcOrd="0" destOrd="0" presId="urn:microsoft.com/office/officeart/2005/8/layout/list1"/>
    <dgm:cxn modelId="{C7D80C8D-CF70-497E-843C-EE896DBB393D}" type="presOf" srcId="{2D1DDB87-2E21-4F2F-8BEA-A058D6B7AD87}" destId="{24DCD327-8309-4070-965D-96023CE95F07}" srcOrd="0" destOrd="0" presId="urn:microsoft.com/office/officeart/2005/8/layout/list1"/>
    <dgm:cxn modelId="{2D8CCD22-201C-4B55-A1FC-0CC0EB75C9CC}" srcId="{BD64D9D4-9823-4BB2-9788-96CBDECCE3D6}" destId="{0C2B9776-7ED6-403E-BC1F-092D1CEF11CB}" srcOrd="2" destOrd="0" parTransId="{7E00FF35-1F4E-40C2-88EC-D5D8ECECFE73}" sibTransId="{647E6F64-C43D-4A3D-A6F3-CD2BD1A4170A}"/>
    <dgm:cxn modelId="{9EE55E7C-380F-4F08-9DF6-2FD683664598}" type="presParOf" srcId="{4E3A82C0-0B59-4C47-9129-1574291F557D}" destId="{2F1A8658-36E3-4E73-BD29-57DCFE69469E}" srcOrd="0" destOrd="0" presId="urn:microsoft.com/office/officeart/2005/8/layout/list1"/>
    <dgm:cxn modelId="{D42AAADB-0EA2-4184-90FE-1FCB038F111B}" type="presParOf" srcId="{2F1A8658-36E3-4E73-BD29-57DCFE69469E}" destId="{24DCD327-8309-4070-965D-96023CE95F07}" srcOrd="0" destOrd="0" presId="urn:microsoft.com/office/officeart/2005/8/layout/list1"/>
    <dgm:cxn modelId="{163F4D80-0966-4C3F-956D-17708D3A5448}" type="presParOf" srcId="{2F1A8658-36E3-4E73-BD29-57DCFE69469E}" destId="{43FD3809-F122-4FC6-A695-BC916EBDE274}" srcOrd="1" destOrd="0" presId="urn:microsoft.com/office/officeart/2005/8/layout/list1"/>
    <dgm:cxn modelId="{624DA1A7-A4EA-450E-B90C-0FEA1BE9CB1A}" type="presParOf" srcId="{4E3A82C0-0B59-4C47-9129-1574291F557D}" destId="{D8948B37-4816-4ED7-B3A1-A60E9593DDCC}" srcOrd="1" destOrd="0" presId="urn:microsoft.com/office/officeart/2005/8/layout/list1"/>
    <dgm:cxn modelId="{6277796E-7661-4F32-8AE4-1F6FA417A9E1}" type="presParOf" srcId="{4E3A82C0-0B59-4C47-9129-1574291F557D}" destId="{B155755B-A6AD-427B-A033-B2D5C92A6216}" srcOrd="2" destOrd="0" presId="urn:microsoft.com/office/officeart/2005/8/layout/list1"/>
    <dgm:cxn modelId="{535E21A2-9F74-4CB3-9885-AAB10D2806FB}" type="presParOf" srcId="{4E3A82C0-0B59-4C47-9129-1574291F557D}" destId="{578A016A-AC26-40F5-8E92-C21109CF02A6}" srcOrd="3" destOrd="0" presId="urn:microsoft.com/office/officeart/2005/8/layout/list1"/>
    <dgm:cxn modelId="{FEFC6066-C217-4DEE-BD22-927C6C8FC647}" type="presParOf" srcId="{4E3A82C0-0B59-4C47-9129-1574291F557D}" destId="{A9922A78-5104-41F6-914E-DF4D4BD77D56}" srcOrd="4" destOrd="0" presId="urn:microsoft.com/office/officeart/2005/8/layout/list1"/>
    <dgm:cxn modelId="{B574FDA5-7DF5-422B-9D42-FC766633DDA2}" type="presParOf" srcId="{A9922A78-5104-41F6-914E-DF4D4BD77D56}" destId="{77F75E55-89C8-49BA-835D-4ECD9CD3553E}" srcOrd="0" destOrd="0" presId="urn:microsoft.com/office/officeart/2005/8/layout/list1"/>
    <dgm:cxn modelId="{B9C666C1-37F1-4844-83A3-8A9A5E4763A0}" type="presParOf" srcId="{A9922A78-5104-41F6-914E-DF4D4BD77D56}" destId="{041E9067-301D-43FD-B48E-50DA6DDA0433}" srcOrd="1" destOrd="0" presId="urn:microsoft.com/office/officeart/2005/8/layout/list1"/>
    <dgm:cxn modelId="{D1020772-D9F0-4705-9EC1-5333975A60A8}" type="presParOf" srcId="{4E3A82C0-0B59-4C47-9129-1574291F557D}" destId="{2F1B72DE-9FCA-4D85-9EF7-921A9911DABF}" srcOrd="5" destOrd="0" presId="urn:microsoft.com/office/officeart/2005/8/layout/list1"/>
    <dgm:cxn modelId="{AC47271E-DD4C-42E1-8110-81FA90213DEA}" type="presParOf" srcId="{4E3A82C0-0B59-4C47-9129-1574291F557D}" destId="{B34A8CC3-B25F-4CEA-9C67-9EE4B67C7CE1}" srcOrd="6" destOrd="0" presId="urn:microsoft.com/office/officeart/2005/8/layout/list1"/>
    <dgm:cxn modelId="{D57F656A-4483-4996-8888-E0C946838B9D}" type="presParOf" srcId="{4E3A82C0-0B59-4C47-9129-1574291F557D}" destId="{87C4FCB7-2B83-4575-9B41-5481B81546EC}" srcOrd="7" destOrd="0" presId="urn:microsoft.com/office/officeart/2005/8/layout/list1"/>
    <dgm:cxn modelId="{36F26BD7-D7EB-4FAC-857D-ECF523A7C3B7}" type="presParOf" srcId="{4E3A82C0-0B59-4C47-9129-1574291F557D}" destId="{79EB0239-0CD6-40B7-8FBB-AF27EA41C2C1}" srcOrd="8" destOrd="0" presId="urn:microsoft.com/office/officeart/2005/8/layout/list1"/>
    <dgm:cxn modelId="{E7C45F6A-DC7A-481A-97C3-5713CCBF1CC8}" type="presParOf" srcId="{79EB0239-0CD6-40B7-8FBB-AF27EA41C2C1}" destId="{5C9C5C4B-96AF-4F94-947A-C72D802FBE88}" srcOrd="0" destOrd="0" presId="urn:microsoft.com/office/officeart/2005/8/layout/list1"/>
    <dgm:cxn modelId="{A0E4CAB0-97CA-446B-8EC2-B27FAEBDA7E3}" type="presParOf" srcId="{79EB0239-0CD6-40B7-8FBB-AF27EA41C2C1}" destId="{F28ADF52-C964-4D57-8AE6-98DC7C064377}" srcOrd="1" destOrd="0" presId="urn:microsoft.com/office/officeart/2005/8/layout/list1"/>
    <dgm:cxn modelId="{B1DA3FA8-095E-403E-8756-0E426C861740}" type="presParOf" srcId="{4E3A82C0-0B59-4C47-9129-1574291F557D}" destId="{1A28E19E-A960-41E9-98E5-871DAF5B8A36}" srcOrd="9" destOrd="0" presId="urn:microsoft.com/office/officeart/2005/8/layout/list1"/>
    <dgm:cxn modelId="{9523B680-93C8-427F-85EF-D95B54A92B04}" type="presParOf" srcId="{4E3A82C0-0B59-4C47-9129-1574291F557D}" destId="{A8C395CD-9D19-4EAF-8416-BAEC817F043F}"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BF128A-395F-426E-BB34-F6FAD97761B5}" type="doc">
      <dgm:prSet loTypeId="urn:microsoft.com/office/officeart/2005/8/layout/bList2#7" loCatId="list" qsTypeId="urn:microsoft.com/office/officeart/2005/8/quickstyle/simple1" qsCatId="simple" csTypeId="urn:microsoft.com/office/officeart/2005/8/colors/colorful5" csCatId="colorful" phldr="1"/>
      <dgm:spPr/>
    </dgm:pt>
    <dgm:pt modelId="{A41E695D-B0E3-427A-9D81-FEEA40CC4931}">
      <dgm:prSet phldrT="[Texto]" phldr="1"/>
      <dgm:spPr/>
      <dgm:t>
        <a:bodyPr/>
        <a:lstStyle/>
        <a:p>
          <a:endParaRPr lang="es-CO"/>
        </a:p>
      </dgm:t>
    </dgm:pt>
    <dgm:pt modelId="{B97974FC-F39D-409A-A603-A9C3C7BA857C}" type="parTrans" cxnId="{A32DB6C5-6F5F-4331-8D1C-A2A5DD196374}">
      <dgm:prSet/>
      <dgm:spPr/>
      <dgm:t>
        <a:bodyPr/>
        <a:lstStyle/>
        <a:p>
          <a:endParaRPr lang="es-CO"/>
        </a:p>
      </dgm:t>
    </dgm:pt>
    <dgm:pt modelId="{CEEC8253-0618-46C0-A9B5-001F802A9CD7}" type="sibTrans" cxnId="{A32DB6C5-6F5F-4331-8D1C-A2A5DD196374}">
      <dgm:prSet/>
      <dgm:spPr/>
      <dgm:t>
        <a:bodyPr/>
        <a:lstStyle/>
        <a:p>
          <a:endParaRPr lang="es-CO"/>
        </a:p>
      </dgm:t>
    </dgm:pt>
    <dgm:pt modelId="{32E1CBDE-8E18-4901-92F4-CE798A4821EE}">
      <dgm:prSet/>
      <dgm:spPr/>
      <dgm:t>
        <a:bodyPr/>
        <a:lstStyle/>
        <a:p>
          <a:pPr algn="just"/>
          <a:r>
            <a:rPr lang="es-CO" b="0" smtClean="0">
              <a:latin typeface="+mn-lt"/>
              <a:ea typeface="+mn-ea"/>
              <a:cs typeface="+mn-cs"/>
            </a:rPr>
            <a:t>Una vez aprobado el informe preliminar dentro de los términos antes señalados, el coordinador de la visita proyectará para la firma del Superintendente Delegado un oficio en el que comunica al representante legal el informe preliminar de visita, con el fin de que ejerza su derecho de contradicción.</a:t>
          </a:r>
          <a:endParaRPr lang="es-CO"/>
        </a:p>
      </dgm:t>
    </dgm:pt>
    <dgm:pt modelId="{FF379A6B-5097-42AA-9931-1C806CD41A10}" type="parTrans" cxnId="{FBBE99AE-E277-4495-8B3A-EC5EDAC0C87C}">
      <dgm:prSet/>
      <dgm:spPr/>
      <dgm:t>
        <a:bodyPr/>
        <a:lstStyle/>
        <a:p>
          <a:endParaRPr lang="es-CO"/>
        </a:p>
      </dgm:t>
    </dgm:pt>
    <dgm:pt modelId="{10F60EC1-6EA8-420D-B522-CE6FD4B415E3}" type="sibTrans" cxnId="{FBBE99AE-E277-4495-8B3A-EC5EDAC0C87C}">
      <dgm:prSet/>
      <dgm:spPr/>
      <dgm:t>
        <a:bodyPr/>
        <a:lstStyle/>
        <a:p>
          <a:endParaRPr lang="es-CO"/>
        </a:p>
      </dgm:t>
    </dgm:pt>
    <dgm:pt modelId="{0B004F97-CAF1-4D14-9D44-6ECCE9353F78}" type="pres">
      <dgm:prSet presAssocID="{F3BF128A-395F-426E-BB34-F6FAD97761B5}" presName="diagram" presStyleCnt="0">
        <dgm:presLayoutVars>
          <dgm:dir/>
          <dgm:animLvl val="lvl"/>
          <dgm:resizeHandles val="exact"/>
        </dgm:presLayoutVars>
      </dgm:prSet>
      <dgm:spPr/>
    </dgm:pt>
    <dgm:pt modelId="{536BCA40-077F-4E10-8B76-75097D9BE14C}" type="pres">
      <dgm:prSet presAssocID="{A41E695D-B0E3-427A-9D81-FEEA40CC4931}" presName="compNode" presStyleCnt="0"/>
      <dgm:spPr/>
    </dgm:pt>
    <dgm:pt modelId="{04321508-9C22-4AE0-A03A-BD31A52CE0EF}" type="pres">
      <dgm:prSet presAssocID="{A41E695D-B0E3-427A-9D81-FEEA40CC4931}" presName="childRect" presStyleLbl="bgAcc1" presStyleIdx="0" presStyleCnt="1">
        <dgm:presLayoutVars>
          <dgm:bulletEnabled val="1"/>
        </dgm:presLayoutVars>
      </dgm:prSet>
      <dgm:spPr/>
      <dgm:t>
        <a:bodyPr/>
        <a:lstStyle/>
        <a:p>
          <a:endParaRPr lang="es-ES"/>
        </a:p>
      </dgm:t>
    </dgm:pt>
    <dgm:pt modelId="{DDC236D5-91AD-4C0C-95BD-F1BACDF7A99F}" type="pres">
      <dgm:prSet presAssocID="{A41E695D-B0E3-427A-9D81-FEEA40CC4931}" presName="parentText" presStyleLbl="node1" presStyleIdx="0" presStyleCnt="0">
        <dgm:presLayoutVars>
          <dgm:chMax val="0"/>
          <dgm:bulletEnabled val="1"/>
        </dgm:presLayoutVars>
      </dgm:prSet>
      <dgm:spPr/>
      <dgm:t>
        <a:bodyPr/>
        <a:lstStyle/>
        <a:p>
          <a:endParaRPr lang="es-ES"/>
        </a:p>
      </dgm:t>
    </dgm:pt>
    <dgm:pt modelId="{824C2087-D8C4-45DD-9182-885FD639091D}" type="pres">
      <dgm:prSet presAssocID="{A41E695D-B0E3-427A-9D81-FEEA40CC4931}" presName="parentRect" presStyleLbl="alignNode1" presStyleIdx="0" presStyleCnt="1"/>
      <dgm:spPr/>
      <dgm:t>
        <a:bodyPr/>
        <a:lstStyle/>
        <a:p>
          <a:endParaRPr lang="es-ES"/>
        </a:p>
      </dgm:t>
    </dgm:pt>
    <dgm:pt modelId="{1EECB2DE-2D93-4295-AE09-18B36498C79A}" type="pres">
      <dgm:prSet presAssocID="{A41E695D-B0E3-427A-9D81-FEEA40CC4931}" presName="adorn" presStyleLbl="fgAccFollowNode1" presStyleIdx="0" presStyleCnt="1"/>
      <dgm:spPr>
        <a:blipFill rotWithShape="0">
          <a:blip xmlns:r="http://schemas.openxmlformats.org/officeDocument/2006/relationships" r:embed="rId1"/>
          <a:stretch>
            <a:fillRect/>
          </a:stretch>
        </a:blipFill>
      </dgm:spPr>
    </dgm:pt>
  </dgm:ptLst>
  <dgm:cxnLst>
    <dgm:cxn modelId="{A32DB6C5-6F5F-4331-8D1C-A2A5DD196374}" srcId="{F3BF128A-395F-426E-BB34-F6FAD97761B5}" destId="{A41E695D-B0E3-427A-9D81-FEEA40CC4931}" srcOrd="0" destOrd="0" parTransId="{B97974FC-F39D-409A-A603-A9C3C7BA857C}" sibTransId="{CEEC8253-0618-46C0-A9B5-001F802A9CD7}"/>
    <dgm:cxn modelId="{8FD2153A-7B42-4191-B0DA-2D1B81F50F63}" type="presOf" srcId="{A41E695D-B0E3-427A-9D81-FEEA40CC4931}" destId="{DDC236D5-91AD-4C0C-95BD-F1BACDF7A99F}" srcOrd="0" destOrd="0" presId="urn:microsoft.com/office/officeart/2005/8/layout/bList2#7"/>
    <dgm:cxn modelId="{FBBE99AE-E277-4495-8B3A-EC5EDAC0C87C}" srcId="{A41E695D-B0E3-427A-9D81-FEEA40CC4931}" destId="{32E1CBDE-8E18-4901-92F4-CE798A4821EE}" srcOrd="0" destOrd="0" parTransId="{FF379A6B-5097-42AA-9931-1C806CD41A10}" sibTransId="{10F60EC1-6EA8-420D-B522-CE6FD4B415E3}"/>
    <dgm:cxn modelId="{4E01622A-DFC1-49ED-8089-706381F0FA1E}" type="presOf" srcId="{F3BF128A-395F-426E-BB34-F6FAD97761B5}" destId="{0B004F97-CAF1-4D14-9D44-6ECCE9353F78}" srcOrd="0" destOrd="0" presId="urn:microsoft.com/office/officeart/2005/8/layout/bList2#7"/>
    <dgm:cxn modelId="{19F3BD0D-AD33-4D41-9A40-B9AEB6A80DA8}" type="presOf" srcId="{32E1CBDE-8E18-4901-92F4-CE798A4821EE}" destId="{04321508-9C22-4AE0-A03A-BD31A52CE0EF}" srcOrd="0" destOrd="0" presId="urn:microsoft.com/office/officeart/2005/8/layout/bList2#7"/>
    <dgm:cxn modelId="{71A5B4EB-F504-4E03-9A8C-44994DB0BFE7}" type="presOf" srcId="{A41E695D-B0E3-427A-9D81-FEEA40CC4931}" destId="{824C2087-D8C4-45DD-9182-885FD639091D}" srcOrd="1" destOrd="0" presId="urn:microsoft.com/office/officeart/2005/8/layout/bList2#7"/>
    <dgm:cxn modelId="{FB20A093-A634-46DA-B10D-274BA6CEFC47}" type="presParOf" srcId="{0B004F97-CAF1-4D14-9D44-6ECCE9353F78}" destId="{536BCA40-077F-4E10-8B76-75097D9BE14C}" srcOrd="0" destOrd="0" presId="urn:microsoft.com/office/officeart/2005/8/layout/bList2#7"/>
    <dgm:cxn modelId="{667AE9BD-42BB-4F87-A1B2-48372C6A1A9F}" type="presParOf" srcId="{536BCA40-077F-4E10-8B76-75097D9BE14C}" destId="{04321508-9C22-4AE0-A03A-BD31A52CE0EF}" srcOrd="0" destOrd="0" presId="urn:microsoft.com/office/officeart/2005/8/layout/bList2#7"/>
    <dgm:cxn modelId="{0F767F25-37DD-4159-BDF3-943BA4B5E55B}" type="presParOf" srcId="{536BCA40-077F-4E10-8B76-75097D9BE14C}" destId="{DDC236D5-91AD-4C0C-95BD-F1BACDF7A99F}" srcOrd="1" destOrd="0" presId="urn:microsoft.com/office/officeart/2005/8/layout/bList2#7"/>
    <dgm:cxn modelId="{69F5B98D-D9B0-4D2C-9D02-E99DB4685FC0}" type="presParOf" srcId="{536BCA40-077F-4E10-8B76-75097D9BE14C}" destId="{824C2087-D8C4-45DD-9182-885FD639091D}" srcOrd="2" destOrd="0" presId="urn:microsoft.com/office/officeart/2005/8/layout/bList2#7"/>
    <dgm:cxn modelId="{3EEB0819-CCC9-477A-BC4E-F7A39287EE84}" type="presParOf" srcId="{536BCA40-077F-4E10-8B76-75097D9BE14C}" destId="{1EECB2DE-2D93-4295-AE09-18B36498C79A}" srcOrd="3" destOrd="0" presId="urn:microsoft.com/office/officeart/2005/8/layout/bList2#7"/>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31A4C61-54EE-43E6-A0E6-E7EF76BFB2E1}" type="doc">
      <dgm:prSet loTypeId="urn:microsoft.com/office/officeart/2005/8/layout/hProcess9" loCatId="process" qsTypeId="urn:microsoft.com/office/officeart/2005/8/quickstyle/simple1" qsCatId="simple" csTypeId="urn:microsoft.com/office/officeart/2005/8/colors/colorful5" csCatId="colorful" phldr="1"/>
      <dgm:spPr/>
    </dgm:pt>
    <dgm:pt modelId="{92F2041B-E183-4F8A-8F6B-72DB3527E6A8}">
      <dgm:prSet phldrT="[Texto]"/>
      <dgm:spPr/>
      <dgm:t>
        <a:bodyPr/>
        <a:lstStyle/>
        <a:p>
          <a:pPr algn="just"/>
          <a:r>
            <a:rPr lang="es-CO" smtClean="0"/>
            <a:t>El Ente Vigilado, contará con un término de </a:t>
          </a:r>
          <a:r>
            <a:rPr lang="es-CO" b="1" smtClean="0">
              <a:effectLst>
                <a:outerShdw blurRad="38100" dist="38100" dir="2700000" algn="tl">
                  <a:srgbClr val="000000">
                    <a:alpha val="43137"/>
                  </a:srgbClr>
                </a:outerShdw>
              </a:effectLst>
            </a:rPr>
            <a:t>ocho (8)</a:t>
          </a:r>
          <a:r>
            <a:rPr lang="es-CO" b="1" smtClean="0"/>
            <a:t> </a:t>
          </a:r>
          <a:r>
            <a:rPr lang="es-CO" smtClean="0"/>
            <a:t>días hábiles a partir del recibo para dar respuesta al Informe Preliminar. </a:t>
          </a:r>
          <a:endParaRPr lang="es-CO" dirty="0"/>
        </a:p>
      </dgm:t>
    </dgm:pt>
    <dgm:pt modelId="{FA08DE50-3AB4-4A92-AB8C-5B648FCB8B02}" type="parTrans" cxnId="{7CD5F8D9-3616-47D9-B89F-467C717D8086}">
      <dgm:prSet/>
      <dgm:spPr/>
      <dgm:t>
        <a:bodyPr/>
        <a:lstStyle/>
        <a:p>
          <a:pPr algn="just"/>
          <a:endParaRPr lang="es-CO"/>
        </a:p>
      </dgm:t>
    </dgm:pt>
    <dgm:pt modelId="{136DA20F-36F4-429B-9E92-3940A59E5E7B}" type="sibTrans" cxnId="{7CD5F8D9-3616-47D9-B89F-467C717D8086}">
      <dgm:prSet/>
      <dgm:spPr/>
      <dgm:t>
        <a:bodyPr/>
        <a:lstStyle/>
        <a:p>
          <a:pPr algn="just"/>
          <a:endParaRPr lang="es-CO"/>
        </a:p>
      </dgm:t>
    </dgm:pt>
    <dgm:pt modelId="{D27631E2-5C27-497E-801F-201A4EBAD0B5}">
      <dgm:prSet phldrT="[Texto]"/>
      <dgm:spPr/>
      <dgm:t>
        <a:bodyPr/>
        <a:lstStyle/>
        <a:p>
          <a:pPr algn="just"/>
          <a:r>
            <a:rPr lang="es-CO" smtClean="0"/>
            <a:t>Sin embargo, en el evento en que el ente vigilado solicite ampliación de este término, se le concederá por única vez, el término máximo de </a:t>
          </a:r>
          <a:r>
            <a:rPr lang="es-CO" b="1" smtClean="0">
              <a:effectLst>
                <a:outerShdw blurRad="38100" dist="38100" dir="2700000" algn="tl">
                  <a:srgbClr val="000000">
                    <a:alpha val="43137"/>
                  </a:srgbClr>
                </a:outerShdw>
              </a:effectLst>
            </a:rPr>
            <a:t>tres (3) días</a:t>
          </a:r>
          <a:r>
            <a:rPr lang="es-CO" smtClean="0"/>
            <a:t>.</a:t>
          </a:r>
          <a:endParaRPr lang="es-CO" dirty="0"/>
        </a:p>
      </dgm:t>
    </dgm:pt>
    <dgm:pt modelId="{8070FC36-B95C-4369-A688-75673C81AE1F}" type="parTrans" cxnId="{5148E52F-50B7-465A-B69F-8BFEF7C93418}">
      <dgm:prSet/>
      <dgm:spPr/>
      <dgm:t>
        <a:bodyPr/>
        <a:lstStyle/>
        <a:p>
          <a:pPr algn="just"/>
          <a:endParaRPr lang="es-CO"/>
        </a:p>
      </dgm:t>
    </dgm:pt>
    <dgm:pt modelId="{CC9386A1-0319-4DC4-BA80-E39B402FEB2B}" type="sibTrans" cxnId="{5148E52F-50B7-465A-B69F-8BFEF7C93418}">
      <dgm:prSet/>
      <dgm:spPr/>
      <dgm:t>
        <a:bodyPr/>
        <a:lstStyle/>
        <a:p>
          <a:pPr algn="just"/>
          <a:endParaRPr lang="es-CO"/>
        </a:p>
      </dgm:t>
    </dgm:pt>
    <dgm:pt modelId="{375A0634-A599-4106-9B2A-3864FF831AB7}" type="pres">
      <dgm:prSet presAssocID="{B31A4C61-54EE-43E6-A0E6-E7EF76BFB2E1}" presName="CompostProcess" presStyleCnt="0">
        <dgm:presLayoutVars>
          <dgm:dir/>
          <dgm:resizeHandles val="exact"/>
        </dgm:presLayoutVars>
      </dgm:prSet>
      <dgm:spPr/>
    </dgm:pt>
    <dgm:pt modelId="{C08DC6D5-6973-4E46-A355-1E34A9EC772B}" type="pres">
      <dgm:prSet presAssocID="{B31A4C61-54EE-43E6-A0E6-E7EF76BFB2E1}" presName="arrow" presStyleLbl="bgShp" presStyleIdx="0" presStyleCnt="1"/>
      <dgm:spPr/>
    </dgm:pt>
    <dgm:pt modelId="{A6482649-C841-4CFD-B02C-7615235A9817}" type="pres">
      <dgm:prSet presAssocID="{B31A4C61-54EE-43E6-A0E6-E7EF76BFB2E1}" presName="linearProcess" presStyleCnt="0"/>
      <dgm:spPr/>
    </dgm:pt>
    <dgm:pt modelId="{561A2DE0-F17F-492F-AD19-54934BE71C27}" type="pres">
      <dgm:prSet presAssocID="{92F2041B-E183-4F8A-8F6B-72DB3527E6A8}" presName="textNode" presStyleLbl="node1" presStyleIdx="0" presStyleCnt="2">
        <dgm:presLayoutVars>
          <dgm:bulletEnabled val="1"/>
        </dgm:presLayoutVars>
      </dgm:prSet>
      <dgm:spPr/>
      <dgm:t>
        <a:bodyPr/>
        <a:lstStyle/>
        <a:p>
          <a:endParaRPr lang="es-CO"/>
        </a:p>
      </dgm:t>
    </dgm:pt>
    <dgm:pt modelId="{3645246B-0622-4BC1-8424-C207F26F91B9}" type="pres">
      <dgm:prSet presAssocID="{136DA20F-36F4-429B-9E92-3940A59E5E7B}" presName="sibTrans" presStyleCnt="0"/>
      <dgm:spPr/>
    </dgm:pt>
    <dgm:pt modelId="{36E0BEAA-9E4D-460C-B76A-15DC8AD039A5}" type="pres">
      <dgm:prSet presAssocID="{D27631E2-5C27-497E-801F-201A4EBAD0B5}" presName="textNode" presStyleLbl="node1" presStyleIdx="1" presStyleCnt="2">
        <dgm:presLayoutVars>
          <dgm:bulletEnabled val="1"/>
        </dgm:presLayoutVars>
      </dgm:prSet>
      <dgm:spPr/>
      <dgm:t>
        <a:bodyPr/>
        <a:lstStyle/>
        <a:p>
          <a:endParaRPr lang="es-CO"/>
        </a:p>
      </dgm:t>
    </dgm:pt>
  </dgm:ptLst>
  <dgm:cxnLst>
    <dgm:cxn modelId="{17EF20BF-662F-4540-9D76-705462B8A399}" type="presOf" srcId="{B31A4C61-54EE-43E6-A0E6-E7EF76BFB2E1}" destId="{375A0634-A599-4106-9B2A-3864FF831AB7}" srcOrd="0" destOrd="0" presId="urn:microsoft.com/office/officeart/2005/8/layout/hProcess9"/>
    <dgm:cxn modelId="{94D50605-F9FE-4E2B-9E96-3F09D5789F5C}" type="presOf" srcId="{D27631E2-5C27-497E-801F-201A4EBAD0B5}" destId="{36E0BEAA-9E4D-460C-B76A-15DC8AD039A5}" srcOrd="0" destOrd="0" presId="urn:microsoft.com/office/officeart/2005/8/layout/hProcess9"/>
    <dgm:cxn modelId="{5148E52F-50B7-465A-B69F-8BFEF7C93418}" srcId="{B31A4C61-54EE-43E6-A0E6-E7EF76BFB2E1}" destId="{D27631E2-5C27-497E-801F-201A4EBAD0B5}" srcOrd="1" destOrd="0" parTransId="{8070FC36-B95C-4369-A688-75673C81AE1F}" sibTransId="{CC9386A1-0319-4DC4-BA80-E39B402FEB2B}"/>
    <dgm:cxn modelId="{7CD5F8D9-3616-47D9-B89F-467C717D8086}" srcId="{B31A4C61-54EE-43E6-A0E6-E7EF76BFB2E1}" destId="{92F2041B-E183-4F8A-8F6B-72DB3527E6A8}" srcOrd="0" destOrd="0" parTransId="{FA08DE50-3AB4-4A92-AB8C-5B648FCB8B02}" sibTransId="{136DA20F-36F4-429B-9E92-3940A59E5E7B}"/>
    <dgm:cxn modelId="{DD1BD6B7-7936-4341-B78B-EAC1A5FCF257}" type="presOf" srcId="{92F2041B-E183-4F8A-8F6B-72DB3527E6A8}" destId="{561A2DE0-F17F-492F-AD19-54934BE71C27}" srcOrd="0" destOrd="0" presId="urn:microsoft.com/office/officeart/2005/8/layout/hProcess9"/>
    <dgm:cxn modelId="{1FA19D2C-1087-429E-857E-315442171E63}" type="presParOf" srcId="{375A0634-A599-4106-9B2A-3864FF831AB7}" destId="{C08DC6D5-6973-4E46-A355-1E34A9EC772B}" srcOrd="0" destOrd="0" presId="urn:microsoft.com/office/officeart/2005/8/layout/hProcess9"/>
    <dgm:cxn modelId="{A990921F-CAD2-435E-A746-F3D1DEAFC26E}" type="presParOf" srcId="{375A0634-A599-4106-9B2A-3864FF831AB7}" destId="{A6482649-C841-4CFD-B02C-7615235A9817}" srcOrd="1" destOrd="0" presId="urn:microsoft.com/office/officeart/2005/8/layout/hProcess9"/>
    <dgm:cxn modelId="{2D4C7979-0BD0-495D-8AC0-DE8AB12BECD0}" type="presParOf" srcId="{A6482649-C841-4CFD-B02C-7615235A9817}" destId="{561A2DE0-F17F-492F-AD19-54934BE71C27}" srcOrd="0" destOrd="0" presId="urn:microsoft.com/office/officeart/2005/8/layout/hProcess9"/>
    <dgm:cxn modelId="{902CC653-7595-4AD6-8180-7DF5142775AB}" type="presParOf" srcId="{A6482649-C841-4CFD-B02C-7615235A9817}" destId="{3645246B-0622-4BC1-8424-C207F26F91B9}" srcOrd="1" destOrd="0" presId="urn:microsoft.com/office/officeart/2005/8/layout/hProcess9"/>
    <dgm:cxn modelId="{2BA88E5A-8698-4AAA-9387-983E92410E59}" type="presParOf" srcId="{A6482649-C841-4CFD-B02C-7615235A9817}" destId="{36E0BEAA-9E4D-460C-B76A-15DC8AD039A5}" srcOrd="2" destOrd="0" presId="urn:microsoft.com/office/officeart/2005/8/layout/hProcess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E5351F-F36E-4D23-9BD5-8BD616F2845C}"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CO"/>
        </a:p>
      </dgm:t>
    </dgm:pt>
    <dgm:pt modelId="{1243B205-BB91-4C2A-9C4B-89764917ED76}">
      <dgm:prSet phldrT="[Texto]"/>
      <dgm:spPr/>
      <dgm:t>
        <a:bodyPr/>
        <a:lstStyle/>
        <a:p>
          <a:pPr algn="just"/>
          <a:r>
            <a:rPr lang="es-CO" dirty="0" smtClean="0"/>
            <a:t>Si vencido el término, no se recibe respuesta por parte del Ente Vigilado, se entenderá que el informe ha sido aceptado y este mismo corresponderá al informe final de visita.</a:t>
          </a:r>
          <a:endParaRPr lang="es-CO" dirty="0"/>
        </a:p>
      </dgm:t>
    </dgm:pt>
    <dgm:pt modelId="{9E25121E-F218-4BA4-A4AE-4B369EB717E1}" type="parTrans" cxnId="{58FA28BE-983A-47DB-A518-039929373060}">
      <dgm:prSet/>
      <dgm:spPr/>
      <dgm:t>
        <a:bodyPr/>
        <a:lstStyle/>
        <a:p>
          <a:pPr algn="just"/>
          <a:endParaRPr lang="es-CO"/>
        </a:p>
      </dgm:t>
    </dgm:pt>
    <dgm:pt modelId="{4C40D49F-2828-44CD-9AEA-44EB1FF6EA93}" type="sibTrans" cxnId="{58FA28BE-983A-47DB-A518-039929373060}">
      <dgm:prSet/>
      <dgm:spPr/>
      <dgm:t>
        <a:bodyPr/>
        <a:lstStyle/>
        <a:p>
          <a:pPr algn="just"/>
          <a:endParaRPr lang="es-CO"/>
        </a:p>
      </dgm:t>
    </dgm:pt>
    <dgm:pt modelId="{3462D0ED-B6F5-47F2-8721-DE93EE025242}">
      <dgm:prSet phldrT="[Texto]"/>
      <dgm:spPr/>
      <dgm:t>
        <a:bodyPr/>
        <a:lstStyle/>
        <a:p>
          <a:pPr algn="just"/>
          <a:r>
            <a:rPr lang="es-ES" smtClean="0"/>
            <a:t>Una vez recibida la respuesta del Ente Vigilado, ésta será remitida al Coordinador de la Visita y al equipo comisionado. A partir de la fecha de recepción de la respuesta, inicia el término de </a:t>
          </a:r>
          <a:r>
            <a:rPr lang="es-ES" b="1" smtClean="0">
              <a:effectLst>
                <a:outerShdw blurRad="38100" dist="38100" dir="2700000" algn="tl">
                  <a:srgbClr val="000000">
                    <a:alpha val="43137"/>
                  </a:srgbClr>
                </a:outerShdw>
              </a:effectLst>
            </a:rPr>
            <a:t>cinco</a:t>
          </a:r>
          <a:r>
            <a:rPr lang="es-CO" b="1" smtClean="0">
              <a:effectLst>
                <a:outerShdw blurRad="38100" dist="38100" dir="2700000" algn="tl">
                  <a:srgbClr val="000000">
                    <a:alpha val="43137"/>
                  </a:srgbClr>
                </a:outerShdw>
              </a:effectLst>
            </a:rPr>
            <a:t> (5) días </a:t>
          </a:r>
          <a:r>
            <a:rPr lang="es-CO" smtClean="0"/>
            <a:t>hábiles </a:t>
          </a:r>
          <a:r>
            <a:rPr lang="es-ES" smtClean="0"/>
            <a:t>para la elaboración y presentación del Informe Final de Visita. </a:t>
          </a:r>
          <a:endParaRPr lang="es-CO" dirty="0"/>
        </a:p>
      </dgm:t>
    </dgm:pt>
    <dgm:pt modelId="{D5B23AD9-3CA3-490C-B5B8-BD88BA3E6088}" type="parTrans" cxnId="{AE87B784-F175-4265-8A6F-000E06013B02}">
      <dgm:prSet/>
      <dgm:spPr/>
      <dgm:t>
        <a:bodyPr/>
        <a:lstStyle/>
        <a:p>
          <a:pPr algn="just"/>
          <a:endParaRPr lang="es-CO"/>
        </a:p>
      </dgm:t>
    </dgm:pt>
    <dgm:pt modelId="{EEAA7D2B-A18D-45F0-B8DC-57F45F4A6A29}" type="sibTrans" cxnId="{AE87B784-F175-4265-8A6F-000E06013B02}">
      <dgm:prSet/>
      <dgm:spPr/>
      <dgm:t>
        <a:bodyPr/>
        <a:lstStyle/>
        <a:p>
          <a:pPr algn="just"/>
          <a:endParaRPr lang="es-CO"/>
        </a:p>
      </dgm:t>
    </dgm:pt>
    <dgm:pt modelId="{D2D4D425-ACB9-4790-A400-EB9EEF591DB0}">
      <dgm:prSet phldrT="[Texto]"/>
      <dgm:spPr/>
      <dgm:t>
        <a:bodyPr/>
        <a:lstStyle/>
        <a:p>
          <a:pPr algn="just"/>
          <a:r>
            <a:rPr lang="es-ES" dirty="0" smtClean="0"/>
            <a:t>El Superintendente Delegado y los Directores de Gestión, y de Gestión Financiera Contable contarán con el término de </a:t>
          </a:r>
          <a:r>
            <a:rPr lang="es-ES" b="1" dirty="0" smtClean="0">
              <a:effectLst>
                <a:outerShdw blurRad="38100" dist="38100" dir="2700000" algn="tl">
                  <a:srgbClr val="000000">
                    <a:alpha val="43137"/>
                  </a:srgbClr>
                </a:outerShdw>
              </a:effectLst>
            </a:rPr>
            <a:t>dos (2) días </a:t>
          </a:r>
          <a:r>
            <a:rPr lang="es-ES" dirty="0" smtClean="0"/>
            <a:t>hábiles para revisar, analizar, aprobar y evaluar el contenido de la respuesta y sus anexos presentados.</a:t>
          </a:r>
          <a:endParaRPr lang="es-CO" dirty="0"/>
        </a:p>
      </dgm:t>
    </dgm:pt>
    <dgm:pt modelId="{E80D5FAF-B073-46ED-A23D-BFAAB9697794}" type="parTrans" cxnId="{1D8AA63D-9965-47E1-BBE2-BAF2092A3606}">
      <dgm:prSet/>
      <dgm:spPr/>
      <dgm:t>
        <a:bodyPr/>
        <a:lstStyle/>
        <a:p>
          <a:pPr algn="just"/>
          <a:endParaRPr lang="es-CO"/>
        </a:p>
      </dgm:t>
    </dgm:pt>
    <dgm:pt modelId="{89803706-8F4A-4596-91A4-FD532D1F126F}" type="sibTrans" cxnId="{1D8AA63D-9965-47E1-BBE2-BAF2092A3606}">
      <dgm:prSet/>
      <dgm:spPr/>
      <dgm:t>
        <a:bodyPr/>
        <a:lstStyle/>
        <a:p>
          <a:pPr algn="just"/>
          <a:endParaRPr lang="es-CO"/>
        </a:p>
      </dgm:t>
    </dgm:pt>
    <dgm:pt modelId="{5B631E5B-73F1-4FBF-B033-7EC8E2DC9589}" type="pres">
      <dgm:prSet presAssocID="{C6E5351F-F36E-4D23-9BD5-8BD616F2845C}" presName="outerComposite" presStyleCnt="0">
        <dgm:presLayoutVars>
          <dgm:chMax val="5"/>
          <dgm:dir/>
          <dgm:resizeHandles val="exact"/>
        </dgm:presLayoutVars>
      </dgm:prSet>
      <dgm:spPr/>
      <dgm:t>
        <a:bodyPr/>
        <a:lstStyle/>
        <a:p>
          <a:endParaRPr lang="es-ES"/>
        </a:p>
      </dgm:t>
    </dgm:pt>
    <dgm:pt modelId="{E86A4C82-42E7-4E44-8503-F2C9704439F8}" type="pres">
      <dgm:prSet presAssocID="{C6E5351F-F36E-4D23-9BD5-8BD616F2845C}" presName="dummyMaxCanvas" presStyleCnt="0">
        <dgm:presLayoutVars/>
      </dgm:prSet>
      <dgm:spPr/>
    </dgm:pt>
    <dgm:pt modelId="{B9647B90-8AB8-42E2-B1D9-8DCC6D90CD72}" type="pres">
      <dgm:prSet presAssocID="{C6E5351F-F36E-4D23-9BD5-8BD616F2845C}" presName="ThreeNodes_1" presStyleLbl="node1" presStyleIdx="0" presStyleCnt="3">
        <dgm:presLayoutVars>
          <dgm:bulletEnabled val="1"/>
        </dgm:presLayoutVars>
      </dgm:prSet>
      <dgm:spPr/>
      <dgm:t>
        <a:bodyPr/>
        <a:lstStyle/>
        <a:p>
          <a:endParaRPr lang="es-CO"/>
        </a:p>
      </dgm:t>
    </dgm:pt>
    <dgm:pt modelId="{F3C6394C-4980-43B9-B09C-03C3044E95F7}" type="pres">
      <dgm:prSet presAssocID="{C6E5351F-F36E-4D23-9BD5-8BD616F2845C}" presName="ThreeNodes_2" presStyleLbl="node1" presStyleIdx="1" presStyleCnt="3">
        <dgm:presLayoutVars>
          <dgm:bulletEnabled val="1"/>
        </dgm:presLayoutVars>
      </dgm:prSet>
      <dgm:spPr/>
      <dgm:t>
        <a:bodyPr/>
        <a:lstStyle/>
        <a:p>
          <a:endParaRPr lang="es-CO"/>
        </a:p>
      </dgm:t>
    </dgm:pt>
    <dgm:pt modelId="{CC400125-37D3-446C-834F-80E27C4800D8}" type="pres">
      <dgm:prSet presAssocID="{C6E5351F-F36E-4D23-9BD5-8BD616F2845C}" presName="ThreeNodes_3" presStyleLbl="node1" presStyleIdx="2" presStyleCnt="3">
        <dgm:presLayoutVars>
          <dgm:bulletEnabled val="1"/>
        </dgm:presLayoutVars>
      </dgm:prSet>
      <dgm:spPr/>
      <dgm:t>
        <a:bodyPr/>
        <a:lstStyle/>
        <a:p>
          <a:endParaRPr lang="es-CO"/>
        </a:p>
      </dgm:t>
    </dgm:pt>
    <dgm:pt modelId="{BD7D8F2B-3847-48DC-986F-E85B70A6BAA0}" type="pres">
      <dgm:prSet presAssocID="{C6E5351F-F36E-4D23-9BD5-8BD616F2845C}" presName="ThreeConn_1-2" presStyleLbl="fgAccFollowNode1" presStyleIdx="0" presStyleCnt="2">
        <dgm:presLayoutVars>
          <dgm:bulletEnabled val="1"/>
        </dgm:presLayoutVars>
      </dgm:prSet>
      <dgm:spPr/>
      <dgm:t>
        <a:bodyPr/>
        <a:lstStyle/>
        <a:p>
          <a:endParaRPr lang="es-ES"/>
        </a:p>
      </dgm:t>
    </dgm:pt>
    <dgm:pt modelId="{EE392D59-B216-4071-8C34-A69FEF735B1F}" type="pres">
      <dgm:prSet presAssocID="{C6E5351F-F36E-4D23-9BD5-8BD616F2845C}" presName="ThreeConn_2-3" presStyleLbl="fgAccFollowNode1" presStyleIdx="1" presStyleCnt="2">
        <dgm:presLayoutVars>
          <dgm:bulletEnabled val="1"/>
        </dgm:presLayoutVars>
      </dgm:prSet>
      <dgm:spPr/>
      <dgm:t>
        <a:bodyPr/>
        <a:lstStyle/>
        <a:p>
          <a:endParaRPr lang="es-ES"/>
        </a:p>
      </dgm:t>
    </dgm:pt>
    <dgm:pt modelId="{F0AF9FEC-D358-4922-A10D-CAB60D992FFA}" type="pres">
      <dgm:prSet presAssocID="{C6E5351F-F36E-4D23-9BD5-8BD616F2845C}" presName="ThreeNodes_1_text" presStyleLbl="node1" presStyleIdx="2" presStyleCnt="3">
        <dgm:presLayoutVars>
          <dgm:bulletEnabled val="1"/>
        </dgm:presLayoutVars>
      </dgm:prSet>
      <dgm:spPr/>
      <dgm:t>
        <a:bodyPr/>
        <a:lstStyle/>
        <a:p>
          <a:endParaRPr lang="es-CO"/>
        </a:p>
      </dgm:t>
    </dgm:pt>
    <dgm:pt modelId="{D5BC25AB-1909-4D14-BE28-62C5D27758A4}" type="pres">
      <dgm:prSet presAssocID="{C6E5351F-F36E-4D23-9BD5-8BD616F2845C}" presName="ThreeNodes_2_text" presStyleLbl="node1" presStyleIdx="2" presStyleCnt="3">
        <dgm:presLayoutVars>
          <dgm:bulletEnabled val="1"/>
        </dgm:presLayoutVars>
      </dgm:prSet>
      <dgm:spPr/>
      <dgm:t>
        <a:bodyPr/>
        <a:lstStyle/>
        <a:p>
          <a:endParaRPr lang="es-CO"/>
        </a:p>
      </dgm:t>
    </dgm:pt>
    <dgm:pt modelId="{8A8C7746-9C3A-4C64-9B50-9BC382085883}" type="pres">
      <dgm:prSet presAssocID="{C6E5351F-F36E-4D23-9BD5-8BD616F2845C}" presName="ThreeNodes_3_text" presStyleLbl="node1" presStyleIdx="2" presStyleCnt="3">
        <dgm:presLayoutVars>
          <dgm:bulletEnabled val="1"/>
        </dgm:presLayoutVars>
      </dgm:prSet>
      <dgm:spPr/>
      <dgm:t>
        <a:bodyPr/>
        <a:lstStyle/>
        <a:p>
          <a:endParaRPr lang="es-CO"/>
        </a:p>
      </dgm:t>
    </dgm:pt>
  </dgm:ptLst>
  <dgm:cxnLst>
    <dgm:cxn modelId="{C3103F10-474A-4338-864C-6DA65FE77BA6}" type="presOf" srcId="{4C40D49F-2828-44CD-9AEA-44EB1FF6EA93}" destId="{BD7D8F2B-3847-48DC-986F-E85B70A6BAA0}" srcOrd="0" destOrd="0" presId="urn:microsoft.com/office/officeart/2005/8/layout/vProcess5"/>
    <dgm:cxn modelId="{50091474-6DDA-4CF0-AD17-2616FC92550E}" type="presOf" srcId="{1243B205-BB91-4C2A-9C4B-89764917ED76}" destId="{B9647B90-8AB8-42E2-B1D9-8DCC6D90CD72}" srcOrd="0" destOrd="0" presId="urn:microsoft.com/office/officeart/2005/8/layout/vProcess5"/>
    <dgm:cxn modelId="{1D8AA63D-9965-47E1-BBE2-BAF2092A3606}" srcId="{C6E5351F-F36E-4D23-9BD5-8BD616F2845C}" destId="{D2D4D425-ACB9-4790-A400-EB9EEF591DB0}" srcOrd="2" destOrd="0" parTransId="{E80D5FAF-B073-46ED-A23D-BFAAB9697794}" sibTransId="{89803706-8F4A-4596-91A4-FD532D1F126F}"/>
    <dgm:cxn modelId="{95125158-7CC0-47F0-A2F6-CEDF88E92959}" type="presOf" srcId="{C6E5351F-F36E-4D23-9BD5-8BD616F2845C}" destId="{5B631E5B-73F1-4FBF-B033-7EC8E2DC9589}" srcOrd="0" destOrd="0" presId="urn:microsoft.com/office/officeart/2005/8/layout/vProcess5"/>
    <dgm:cxn modelId="{CA4929AC-A568-481A-A654-B598CEF00879}" type="presOf" srcId="{EEAA7D2B-A18D-45F0-B8DC-57F45F4A6A29}" destId="{EE392D59-B216-4071-8C34-A69FEF735B1F}" srcOrd="0" destOrd="0" presId="urn:microsoft.com/office/officeart/2005/8/layout/vProcess5"/>
    <dgm:cxn modelId="{58FA28BE-983A-47DB-A518-039929373060}" srcId="{C6E5351F-F36E-4D23-9BD5-8BD616F2845C}" destId="{1243B205-BB91-4C2A-9C4B-89764917ED76}" srcOrd="0" destOrd="0" parTransId="{9E25121E-F218-4BA4-A4AE-4B369EB717E1}" sibTransId="{4C40D49F-2828-44CD-9AEA-44EB1FF6EA93}"/>
    <dgm:cxn modelId="{D82FA4BF-549F-482E-B04F-93731C5B4D8C}" type="presOf" srcId="{D2D4D425-ACB9-4790-A400-EB9EEF591DB0}" destId="{8A8C7746-9C3A-4C64-9B50-9BC382085883}" srcOrd="1" destOrd="0" presId="urn:microsoft.com/office/officeart/2005/8/layout/vProcess5"/>
    <dgm:cxn modelId="{9395BF5A-A0E4-4966-9AD6-E767F8995AEB}" type="presOf" srcId="{D2D4D425-ACB9-4790-A400-EB9EEF591DB0}" destId="{CC400125-37D3-446C-834F-80E27C4800D8}" srcOrd="0" destOrd="0" presId="urn:microsoft.com/office/officeart/2005/8/layout/vProcess5"/>
    <dgm:cxn modelId="{AE87B784-F175-4265-8A6F-000E06013B02}" srcId="{C6E5351F-F36E-4D23-9BD5-8BD616F2845C}" destId="{3462D0ED-B6F5-47F2-8721-DE93EE025242}" srcOrd="1" destOrd="0" parTransId="{D5B23AD9-3CA3-490C-B5B8-BD88BA3E6088}" sibTransId="{EEAA7D2B-A18D-45F0-B8DC-57F45F4A6A29}"/>
    <dgm:cxn modelId="{90273765-0C2A-4585-8F62-5EBF19991A46}" type="presOf" srcId="{1243B205-BB91-4C2A-9C4B-89764917ED76}" destId="{F0AF9FEC-D358-4922-A10D-CAB60D992FFA}" srcOrd="1" destOrd="0" presId="urn:microsoft.com/office/officeart/2005/8/layout/vProcess5"/>
    <dgm:cxn modelId="{2750DFE0-7F91-4AE7-AB35-1F1D31C49C9F}" type="presOf" srcId="{3462D0ED-B6F5-47F2-8721-DE93EE025242}" destId="{D5BC25AB-1909-4D14-BE28-62C5D27758A4}" srcOrd="1" destOrd="0" presId="urn:microsoft.com/office/officeart/2005/8/layout/vProcess5"/>
    <dgm:cxn modelId="{DC3AFF9B-CA5B-4443-83DD-9F01BE86C49A}" type="presOf" srcId="{3462D0ED-B6F5-47F2-8721-DE93EE025242}" destId="{F3C6394C-4980-43B9-B09C-03C3044E95F7}" srcOrd="0" destOrd="0" presId="urn:microsoft.com/office/officeart/2005/8/layout/vProcess5"/>
    <dgm:cxn modelId="{1473CA97-04DE-4566-9C42-930F583F42A5}" type="presParOf" srcId="{5B631E5B-73F1-4FBF-B033-7EC8E2DC9589}" destId="{E86A4C82-42E7-4E44-8503-F2C9704439F8}" srcOrd="0" destOrd="0" presId="urn:microsoft.com/office/officeart/2005/8/layout/vProcess5"/>
    <dgm:cxn modelId="{BB59C958-47F1-4B7F-B2B4-D9D0FBE14395}" type="presParOf" srcId="{5B631E5B-73F1-4FBF-B033-7EC8E2DC9589}" destId="{B9647B90-8AB8-42E2-B1D9-8DCC6D90CD72}" srcOrd="1" destOrd="0" presId="urn:microsoft.com/office/officeart/2005/8/layout/vProcess5"/>
    <dgm:cxn modelId="{C77270E6-A673-4684-88B8-D0B674305145}" type="presParOf" srcId="{5B631E5B-73F1-4FBF-B033-7EC8E2DC9589}" destId="{F3C6394C-4980-43B9-B09C-03C3044E95F7}" srcOrd="2" destOrd="0" presId="urn:microsoft.com/office/officeart/2005/8/layout/vProcess5"/>
    <dgm:cxn modelId="{2BF4340C-CD7E-466A-84DF-76D632AC417C}" type="presParOf" srcId="{5B631E5B-73F1-4FBF-B033-7EC8E2DC9589}" destId="{CC400125-37D3-446C-834F-80E27C4800D8}" srcOrd="3" destOrd="0" presId="urn:microsoft.com/office/officeart/2005/8/layout/vProcess5"/>
    <dgm:cxn modelId="{D28386F5-45C6-43F9-8352-2E68A07F9BC4}" type="presParOf" srcId="{5B631E5B-73F1-4FBF-B033-7EC8E2DC9589}" destId="{BD7D8F2B-3847-48DC-986F-E85B70A6BAA0}" srcOrd="4" destOrd="0" presId="urn:microsoft.com/office/officeart/2005/8/layout/vProcess5"/>
    <dgm:cxn modelId="{0D143AD1-4DE3-4B6A-BE27-20575D845204}" type="presParOf" srcId="{5B631E5B-73F1-4FBF-B033-7EC8E2DC9589}" destId="{EE392D59-B216-4071-8C34-A69FEF735B1F}" srcOrd="5" destOrd="0" presId="urn:microsoft.com/office/officeart/2005/8/layout/vProcess5"/>
    <dgm:cxn modelId="{1167B5D7-F783-41F9-86E1-B642C5D0F5E6}" type="presParOf" srcId="{5B631E5B-73F1-4FBF-B033-7EC8E2DC9589}" destId="{F0AF9FEC-D358-4922-A10D-CAB60D992FFA}" srcOrd="6" destOrd="0" presId="urn:microsoft.com/office/officeart/2005/8/layout/vProcess5"/>
    <dgm:cxn modelId="{BA885988-04E2-4BC8-86C1-8014016BF4EE}" type="presParOf" srcId="{5B631E5B-73F1-4FBF-B033-7EC8E2DC9589}" destId="{D5BC25AB-1909-4D14-BE28-62C5D27758A4}" srcOrd="7" destOrd="0" presId="urn:microsoft.com/office/officeart/2005/8/layout/vProcess5"/>
    <dgm:cxn modelId="{A357F09D-9B23-485E-A7CA-762D3970725F}" type="presParOf" srcId="{5B631E5B-73F1-4FBF-B033-7EC8E2DC9589}" destId="{8A8C7746-9C3A-4C64-9B50-9BC382085883}" srcOrd="8" destOrd="0" presId="urn:microsoft.com/office/officeart/2005/8/layout/v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7E1EC5-7B5E-4933-9EC5-501A350469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CO"/>
        </a:p>
      </dgm:t>
    </dgm:pt>
    <dgm:pt modelId="{969A0E20-DB42-438F-93D4-466BAE7F67B4}">
      <dgm:prSet phldrT="[Texto]"/>
      <dgm:spPr/>
      <dgm:t>
        <a:bodyPr/>
        <a:lstStyle/>
        <a:p>
          <a:pPr algn="just"/>
          <a:r>
            <a:rPr lang="es-ES" dirty="0" smtClean="0"/>
            <a:t>Una vez aprobado el informe final de visita, el coordinador de la Visita proyectará para firma del Superintendente Delegado para la Gestión, el oficio del Informe Final de Visita, y solicitará la elaboración del plan de mejoramiento conforme el formato establecido por la </a:t>
          </a:r>
          <a:r>
            <a:rPr lang="es-ES" dirty="0" err="1" smtClean="0"/>
            <a:t>Supersubsidio</a:t>
          </a:r>
          <a:r>
            <a:rPr lang="es-ES" dirty="0" smtClean="0"/>
            <a:t>. </a:t>
          </a:r>
          <a:endParaRPr lang="es-CO" dirty="0"/>
        </a:p>
      </dgm:t>
    </dgm:pt>
    <dgm:pt modelId="{93D9F79C-3950-4FF2-86D8-27D48F5A55D8}" type="parTrans" cxnId="{E6C6E3E4-18DF-4508-A67A-592FF493F09D}">
      <dgm:prSet/>
      <dgm:spPr/>
      <dgm:t>
        <a:bodyPr/>
        <a:lstStyle/>
        <a:p>
          <a:pPr algn="just"/>
          <a:endParaRPr lang="es-CO"/>
        </a:p>
      </dgm:t>
    </dgm:pt>
    <dgm:pt modelId="{3E1EC5D4-730F-4E52-9A50-D84385FD3E14}" type="sibTrans" cxnId="{E6C6E3E4-18DF-4508-A67A-592FF493F09D}">
      <dgm:prSet/>
      <dgm:spPr/>
      <dgm:t>
        <a:bodyPr/>
        <a:lstStyle/>
        <a:p>
          <a:pPr algn="just"/>
          <a:endParaRPr lang="es-CO"/>
        </a:p>
      </dgm:t>
    </dgm:pt>
    <dgm:pt modelId="{6AD7846C-36D4-48BA-8EAA-6D7B15D202F7}">
      <dgm:prSet phldrT="[Texto]" phldr="1"/>
      <dgm:spPr/>
      <dgm:t>
        <a:bodyPr/>
        <a:lstStyle/>
        <a:p>
          <a:pPr algn="just"/>
          <a:endParaRPr lang="es-CO" dirty="0"/>
        </a:p>
      </dgm:t>
    </dgm:pt>
    <dgm:pt modelId="{4F0CA14E-7929-4FF2-90FB-84DEB8615521}" type="parTrans" cxnId="{E17FC950-2B67-4D40-AE10-594802333424}">
      <dgm:prSet/>
      <dgm:spPr/>
      <dgm:t>
        <a:bodyPr/>
        <a:lstStyle/>
        <a:p>
          <a:pPr algn="just"/>
          <a:endParaRPr lang="es-CO"/>
        </a:p>
      </dgm:t>
    </dgm:pt>
    <dgm:pt modelId="{EEAF4980-3C33-4668-8663-361F0018D9B7}" type="sibTrans" cxnId="{E17FC950-2B67-4D40-AE10-594802333424}">
      <dgm:prSet/>
      <dgm:spPr/>
      <dgm:t>
        <a:bodyPr/>
        <a:lstStyle/>
        <a:p>
          <a:pPr algn="just"/>
          <a:endParaRPr lang="es-CO"/>
        </a:p>
      </dgm:t>
    </dgm:pt>
    <dgm:pt modelId="{B2145C23-98AA-4228-9577-8B34D8A1A2BF}">
      <dgm:prSet phldrT="[Texto]"/>
      <dgm:spPr/>
      <dgm:t>
        <a:bodyPr/>
        <a:lstStyle/>
        <a:p>
          <a:pPr algn="just"/>
          <a:r>
            <a:rPr lang="es-ES" smtClean="0"/>
            <a:t>El ente vigilado como resultado de la visita, contará con el término de </a:t>
          </a:r>
          <a:r>
            <a:rPr lang="es-ES" b="1" smtClean="0"/>
            <a:t>ocho (8) días </a:t>
          </a:r>
          <a:r>
            <a:rPr lang="es-ES" smtClean="0"/>
            <a:t>hábiles, después del recibo de la solicitud, para elaborar un Plan de Mejoramiento, en el que las acciones de mejora, no podrá superar el término de un (1) año.</a:t>
          </a:r>
          <a:endParaRPr lang="es-CO" smtClean="0"/>
        </a:p>
        <a:p>
          <a:pPr algn="just"/>
          <a:endParaRPr lang="es-CO" dirty="0"/>
        </a:p>
      </dgm:t>
    </dgm:pt>
    <dgm:pt modelId="{2A91777E-7596-471F-AC67-EBDEE40466F0}" type="parTrans" cxnId="{85A4C6E2-2D86-40BE-A36C-8EC970111C69}">
      <dgm:prSet/>
      <dgm:spPr/>
      <dgm:t>
        <a:bodyPr/>
        <a:lstStyle/>
        <a:p>
          <a:pPr algn="just"/>
          <a:endParaRPr lang="es-CO"/>
        </a:p>
      </dgm:t>
    </dgm:pt>
    <dgm:pt modelId="{F960DD0C-6D89-45F3-8528-BFABE959B552}" type="sibTrans" cxnId="{85A4C6E2-2D86-40BE-A36C-8EC970111C69}">
      <dgm:prSet/>
      <dgm:spPr/>
      <dgm:t>
        <a:bodyPr/>
        <a:lstStyle/>
        <a:p>
          <a:pPr algn="just"/>
          <a:endParaRPr lang="es-CO"/>
        </a:p>
      </dgm:t>
    </dgm:pt>
    <dgm:pt modelId="{841C6C51-0C53-45F3-AA47-0672EC1C5FDD}">
      <dgm:prSet phldrT="[Texto]" phldr="1"/>
      <dgm:spPr/>
      <dgm:t>
        <a:bodyPr/>
        <a:lstStyle/>
        <a:p>
          <a:pPr algn="just"/>
          <a:endParaRPr lang="es-CO"/>
        </a:p>
      </dgm:t>
    </dgm:pt>
    <dgm:pt modelId="{CCFC6D4D-B30B-405E-A451-B23F86019EFA}" type="parTrans" cxnId="{7D5B5C7C-9604-40D6-BA79-57DB5EED1911}">
      <dgm:prSet/>
      <dgm:spPr/>
      <dgm:t>
        <a:bodyPr/>
        <a:lstStyle/>
        <a:p>
          <a:pPr algn="just"/>
          <a:endParaRPr lang="es-CO"/>
        </a:p>
      </dgm:t>
    </dgm:pt>
    <dgm:pt modelId="{7215959D-DE28-4F8F-9B71-4E7067322AD6}" type="sibTrans" cxnId="{7D5B5C7C-9604-40D6-BA79-57DB5EED1911}">
      <dgm:prSet/>
      <dgm:spPr/>
      <dgm:t>
        <a:bodyPr/>
        <a:lstStyle/>
        <a:p>
          <a:pPr algn="just"/>
          <a:endParaRPr lang="es-CO"/>
        </a:p>
      </dgm:t>
    </dgm:pt>
    <dgm:pt modelId="{1E0B4FEA-7B5B-47A6-8185-41555BDCC85C}" type="pres">
      <dgm:prSet presAssocID="{BC7E1EC5-7B5E-4933-9EC5-501A3504699A}" presName="linear" presStyleCnt="0">
        <dgm:presLayoutVars>
          <dgm:animLvl val="lvl"/>
          <dgm:resizeHandles val="exact"/>
        </dgm:presLayoutVars>
      </dgm:prSet>
      <dgm:spPr/>
      <dgm:t>
        <a:bodyPr/>
        <a:lstStyle/>
        <a:p>
          <a:endParaRPr lang="es-ES"/>
        </a:p>
      </dgm:t>
    </dgm:pt>
    <dgm:pt modelId="{3F9F8389-68F5-4CCF-8A5B-5501900BF1D7}" type="pres">
      <dgm:prSet presAssocID="{969A0E20-DB42-438F-93D4-466BAE7F67B4}" presName="parentText" presStyleLbl="node1" presStyleIdx="0" presStyleCnt="2">
        <dgm:presLayoutVars>
          <dgm:chMax val="0"/>
          <dgm:bulletEnabled val="1"/>
        </dgm:presLayoutVars>
      </dgm:prSet>
      <dgm:spPr/>
      <dgm:t>
        <a:bodyPr/>
        <a:lstStyle/>
        <a:p>
          <a:endParaRPr lang="es-CO"/>
        </a:p>
      </dgm:t>
    </dgm:pt>
    <dgm:pt modelId="{F94B5B19-C785-407C-9EEC-83BD28AFE54E}" type="pres">
      <dgm:prSet presAssocID="{969A0E20-DB42-438F-93D4-466BAE7F67B4}" presName="childText" presStyleLbl="revTx" presStyleIdx="0" presStyleCnt="2">
        <dgm:presLayoutVars>
          <dgm:bulletEnabled val="1"/>
        </dgm:presLayoutVars>
      </dgm:prSet>
      <dgm:spPr/>
      <dgm:t>
        <a:bodyPr/>
        <a:lstStyle/>
        <a:p>
          <a:endParaRPr lang="es-ES"/>
        </a:p>
      </dgm:t>
    </dgm:pt>
    <dgm:pt modelId="{59398D50-0E46-485E-B527-853CE18946A9}" type="pres">
      <dgm:prSet presAssocID="{B2145C23-98AA-4228-9577-8B34D8A1A2BF}" presName="parentText" presStyleLbl="node1" presStyleIdx="1" presStyleCnt="2">
        <dgm:presLayoutVars>
          <dgm:chMax val="0"/>
          <dgm:bulletEnabled val="1"/>
        </dgm:presLayoutVars>
      </dgm:prSet>
      <dgm:spPr/>
      <dgm:t>
        <a:bodyPr/>
        <a:lstStyle/>
        <a:p>
          <a:endParaRPr lang="es-CO"/>
        </a:p>
      </dgm:t>
    </dgm:pt>
    <dgm:pt modelId="{8E93FDBC-A8C7-41C2-B50E-D24459203424}" type="pres">
      <dgm:prSet presAssocID="{B2145C23-98AA-4228-9577-8B34D8A1A2BF}" presName="childText" presStyleLbl="revTx" presStyleIdx="1" presStyleCnt="2">
        <dgm:presLayoutVars>
          <dgm:bulletEnabled val="1"/>
        </dgm:presLayoutVars>
      </dgm:prSet>
      <dgm:spPr/>
      <dgm:t>
        <a:bodyPr/>
        <a:lstStyle/>
        <a:p>
          <a:endParaRPr lang="es-ES"/>
        </a:p>
      </dgm:t>
    </dgm:pt>
  </dgm:ptLst>
  <dgm:cxnLst>
    <dgm:cxn modelId="{E6C6E3E4-18DF-4508-A67A-592FF493F09D}" srcId="{BC7E1EC5-7B5E-4933-9EC5-501A3504699A}" destId="{969A0E20-DB42-438F-93D4-466BAE7F67B4}" srcOrd="0" destOrd="0" parTransId="{93D9F79C-3950-4FF2-86D8-27D48F5A55D8}" sibTransId="{3E1EC5D4-730F-4E52-9A50-D84385FD3E14}"/>
    <dgm:cxn modelId="{D2E907C7-8CD1-475B-95A6-1CE5A89391AC}" type="presOf" srcId="{B2145C23-98AA-4228-9577-8B34D8A1A2BF}" destId="{59398D50-0E46-485E-B527-853CE18946A9}" srcOrd="0" destOrd="0" presId="urn:microsoft.com/office/officeart/2005/8/layout/vList2"/>
    <dgm:cxn modelId="{6EFB4D87-ACC7-4079-BED7-6EE99FBBA89D}" type="presOf" srcId="{BC7E1EC5-7B5E-4933-9EC5-501A3504699A}" destId="{1E0B4FEA-7B5B-47A6-8185-41555BDCC85C}" srcOrd="0" destOrd="0" presId="urn:microsoft.com/office/officeart/2005/8/layout/vList2"/>
    <dgm:cxn modelId="{2806CB53-29CC-422F-BB39-0AD19684FAF8}" type="presOf" srcId="{969A0E20-DB42-438F-93D4-466BAE7F67B4}" destId="{3F9F8389-68F5-4CCF-8A5B-5501900BF1D7}" srcOrd="0" destOrd="0" presId="urn:microsoft.com/office/officeart/2005/8/layout/vList2"/>
    <dgm:cxn modelId="{E17FC950-2B67-4D40-AE10-594802333424}" srcId="{969A0E20-DB42-438F-93D4-466BAE7F67B4}" destId="{6AD7846C-36D4-48BA-8EAA-6D7B15D202F7}" srcOrd="0" destOrd="0" parTransId="{4F0CA14E-7929-4FF2-90FB-84DEB8615521}" sibTransId="{EEAF4980-3C33-4668-8663-361F0018D9B7}"/>
    <dgm:cxn modelId="{17D79DA1-0E22-443E-AF76-548EA88FC60D}" type="presOf" srcId="{6AD7846C-36D4-48BA-8EAA-6D7B15D202F7}" destId="{F94B5B19-C785-407C-9EEC-83BD28AFE54E}" srcOrd="0" destOrd="0" presId="urn:microsoft.com/office/officeart/2005/8/layout/vList2"/>
    <dgm:cxn modelId="{9B893F71-581E-4B7E-933A-8FEFB54B138B}" type="presOf" srcId="{841C6C51-0C53-45F3-AA47-0672EC1C5FDD}" destId="{8E93FDBC-A8C7-41C2-B50E-D24459203424}" srcOrd="0" destOrd="0" presId="urn:microsoft.com/office/officeart/2005/8/layout/vList2"/>
    <dgm:cxn modelId="{7D5B5C7C-9604-40D6-BA79-57DB5EED1911}" srcId="{B2145C23-98AA-4228-9577-8B34D8A1A2BF}" destId="{841C6C51-0C53-45F3-AA47-0672EC1C5FDD}" srcOrd="0" destOrd="0" parTransId="{CCFC6D4D-B30B-405E-A451-B23F86019EFA}" sibTransId="{7215959D-DE28-4F8F-9B71-4E7067322AD6}"/>
    <dgm:cxn modelId="{85A4C6E2-2D86-40BE-A36C-8EC970111C69}" srcId="{BC7E1EC5-7B5E-4933-9EC5-501A3504699A}" destId="{B2145C23-98AA-4228-9577-8B34D8A1A2BF}" srcOrd="1" destOrd="0" parTransId="{2A91777E-7596-471F-AC67-EBDEE40466F0}" sibTransId="{F960DD0C-6D89-45F3-8528-BFABE959B552}"/>
    <dgm:cxn modelId="{C890A556-BDFB-4400-B024-4E9948CD9F3F}" type="presParOf" srcId="{1E0B4FEA-7B5B-47A6-8185-41555BDCC85C}" destId="{3F9F8389-68F5-4CCF-8A5B-5501900BF1D7}" srcOrd="0" destOrd="0" presId="urn:microsoft.com/office/officeart/2005/8/layout/vList2"/>
    <dgm:cxn modelId="{A5D2C6E7-CEBA-4F0E-BDA7-C2E19406DA02}" type="presParOf" srcId="{1E0B4FEA-7B5B-47A6-8185-41555BDCC85C}" destId="{F94B5B19-C785-407C-9EEC-83BD28AFE54E}" srcOrd="1" destOrd="0" presId="urn:microsoft.com/office/officeart/2005/8/layout/vList2"/>
    <dgm:cxn modelId="{CB6201A1-0C77-416C-903B-05B983766664}" type="presParOf" srcId="{1E0B4FEA-7B5B-47A6-8185-41555BDCC85C}" destId="{59398D50-0E46-485E-B527-853CE18946A9}" srcOrd="2" destOrd="0" presId="urn:microsoft.com/office/officeart/2005/8/layout/vList2"/>
    <dgm:cxn modelId="{FB39D1F6-4DF3-4865-8301-3C104B3FF2FC}" type="presParOf" srcId="{1E0B4FEA-7B5B-47A6-8185-41555BDCC85C}" destId="{8E93FDBC-A8C7-41C2-B50E-D24459203424}" srcOrd="3"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85950DB-6973-4BBC-83E7-3146BB84F2F3}" type="doc">
      <dgm:prSet loTypeId="urn:microsoft.com/office/officeart/2005/8/layout/process1" loCatId="process" qsTypeId="urn:microsoft.com/office/officeart/2005/8/quickstyle/simple1" qsCatId="simple" csTypeId="urn:microsoft.com/office/officeart/2005/8/colors/colorful3" csCatId="colorful" phldr="1"/>
      <dgm:spPr/>
    </dgm:pt>
    <dgm:pt modelId="{9E30F355-50A4-4DD3-860D-32CD9A6E7C37}">
      <dgm:prSet phldrT="[Texto]"/>
      <dgm:spPr/>
      <dgm:t>
        <a:bodyPr/>
        <a:lstStyle/>
        <a:p>
          <a:pPr algn="just"/>
          <a:r>
            <a:rPr lang="es-CO" b="0" dirty="0" smtClean="0">
              <a:latin typeface="+mn-lt"/>
              <a:ea typeface="+mn-ea"/>
              <a:cs typeface="+mn-cs"/>
            </a:rPr>
            <a:t>El Superintendente Delegado para la Gestión aprobará el Plan de Mejoramiento, previo análisis y evaluación del equipo comisionado, para lo cual enviará comunicación de aprobación al Representante Legal y al Revisor Fiscal del Ente Vigilado dentro de los </a:t>
          </a:r>
          <a:r>
            <a:rPr lang="es-CO" b="1" dirty="0" smtClean="0">
              <a:effectLst>
                <a:outerShdw blurRad="38100" dist="38100" dir="2700000" algn="tl">
                  <a:srgbClr val="000000">
                    <a:alpha val="43137"/>
                  </a:srgbClr>
                </a:outerShdw>
              </a:effectLst>
              <a:latin typeface="+mn-lt"/>
              <a:ea typeface="+mn-ea"/>
              <a:cs typeface="+mn-cs"/>
            </a:rPr>
            <a:t>diez (10) días</a:t>
          </a:r>
          <a:r>
            <a:rPr lang="es-CO" b="0" dirty="0" smtClean="0">
              <a:latin typeface="+mn-lt"/>
              <a:ea typeface="+mn-ea"/>
              <a:cs typeface="+mn-cs"/>
            </a:rPr>
            <a:t> hábiles siguientes a su recepción.</a:t>
          </a:r>
          <a:endParaRPr lang="es-CO" dirty="0"/>
        </a:p>
      </dgm:t>
    </dgm:pt>
    <dgm:pt modelId="{A30E4C02-4B2F-44CB-B38F-069428C1F8D5}" type="parTrans" cxnId="{D9BADA8F-1BA3-453C-961E-E56BC570ECF3}">
      <dgm:prSet/>
      <dgm:spPr/>
      <dgm:t>
        <a:bodyPr/>
        <a:lstStyle/>
        <a:p>
          <a:pPr algn="just"/>
          <a:endParaRPr lang="es-CO"/>
        </a:p>
      </dgm:t>
    </dgm:pt>
    <dgm:pt modelId="{0081AA47-6D21-4384-A0F6-D477D5942F17}" type="sibTrans" cxnId="{D9BADA8F-1BA3-453C-961E-E56BC570ECF3}">
      <dgm:prSet/>
      <dgm:spPr/>
      <dgm:t>
        <a:bodyPr/>
        <a:lstStyle/>
        <a:p>
          <a:pPr algn="just"/>
          <a:endParaRPr lang="es-CO"/>
        </a:p>
      </dgm:t>
    </dgm:pt>
    <dgm:pt modelId="{01C479CE-25C7-4A24-A6A2-88F14B628AD8}" type="pres">
      <dgm:prSet presAssocID="{385950DB-6973-4BBC-83E7-3146BB84F2F3}" presName="Name0" presStyleCnt="0">
        <dgm:presLayoutVars>
          <dgm:dir/>
          <dgm:resizeHandles val="exact"/>
        </dgm:presLayoutVars>
      </dgm:prSet>
      <dgm:spPr/>
    </dgm:pt>
    <dgm:pt modelId="{4AD1EC7F-EF89-4901-9F6F-17DAA28BDA7B}" type="pres">
      <dgm:prSet presAssocID="{9E30F355-50A4-4DD3-860D-32CD9A6E7C37}" presName="node" presStyleLbl="node1" presStyleIdx="0" presStyleCnt="1">
        <dgm:presLayoutVars>
          <dgm:bulletEnabled val="1"/>
        </dgm:presLayoutVars>
      </dgm:prSet>
      <dgm:spPr/>
      <dgm:t>
        <a:bodyPr/>
        <a:lstStyle/>
        <a:p>
          <a:endParaRPr lang="es-CO"/>
        </a:p>
      </dgm:t>
    </dgm:pt>
  </dgm:ptLst>
  <dgm:cxnLst>
    <dgm:cxn modelId="{D9BADA8F-1BA3-453C-961E-E56BC570ECF3}" srcId="{385950DB-6973-4BBC-83E7-3146BB84F2F3}" destId="{9E30F355-50A4-4DD3-860D-32CD9A6E7C37}" srcOrd="0" destOrd="0" parTransId="{A30E4C02-4B2F-44CB-B38F-069428C1F8D5}" sibTransId="{0081AA47-6D21-4384-A0F6-D477D5942F17}"/>
    <dgm:cxn modelId="{B5E18502-C393-4088-8667-9D8657024C9C}" type="presOf" srcId="{9E30F355-50A4-4DD3-860D-32CD9A6E7C37}" destId="{4AD1EC7F-EF89-4901-9F6F-17DAA28BDA7B}" srcOrd="0" destOrd="0" presId="urn:microsoft.com/office/officeart/2005/8/layout/process1"/>
    <dgm:cxn modelId="{4913F950-8D07-48E2-9B2E-1A2D6CE2CE07}" type="presOf" srcId="{385950DB-6973-4BBC-83E7-3146BB84F2F3}" destId="{01C479CE-25C7-4A24-A6A2-88F14B628AD8}" srcOrd="0" destOrd="0" presId="urn:microsoft.com/office/officeart/2005/8/layout/process1"/>
    <dgm:cxn modelId="{E93EB851-4E3C-4580-BDA5-2928521B236E}" type="presParOf" srcId="{01C479CE-25C7-4A24-A6A2-88F14B628AD8}" destId="{4AD1EC7F-EF89-4901-9F6F-17DAA28BDA7B}" srcOrd="0"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6727B71-8253-44FD-AB7A-7D7B56262346}"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CO"/>
        </a:p>
      </dgm:t>
    </dgm:pt>
    <dgm:pt modelId="{0E43BF6C-3645-4723-8A71-85D429E1F077}">
      <dgm:prSet phldrT="[Texto]" custT="1"/>
      <dgm:spPr/>
      <dgm:t>
        <a:bodyPr/>
        <a:lstStyle/>
        <a:p>
          <a:r>
            <a:rPr lang="es-CO" sz="1100" smtClean="0"/>
            <a:t>1. Observación</a:t>
          </a:r>
          <a:endParaRPr lang="es-CO" sz="1100" dirty="0"/>
        </a:p>
      </dgm:t>
    </dgm:pt>
    <dgm:pt modelId="{89D462EE-B3A8-4A8F-B92D-65E82AB442DF}" type="parTrans" cxnId="{47F3827D-1451-4AE2-8D91-8EC398662A0C}">
      <dgm:prSet/>
      <dgm:spPr/>
      <dgm:t>
        <a:bodyPr/>
        <a:lstStyle/>
        <a:p>
          <a:endParaRPr lang="es-CO" sz="1100"/>
        </a:p>
      </dgm:t>
    </dgm:pt>
    <dgm:pt modelId="{1B2706E8-E3FE-4095-91BA-A135174F1E21}" type="sibTrans" cxnId="{47F3827D-1451-4AE2-8D91-8EC398662A0C}">
      <dgm:prSet custT="1"/>
      <dgm:spPr/>
      <dgm:t>
        <a:bodyPr/>
        <a:lstStyle/>
        <a:p>
          <a:endParaRPr lang="es-CO" sz="1100"/>
        </a:p>
      </dgm:t>
    </dgm:pt>
    <dgm:pt modelId="{4B5B04BD-0424-47BA-A74F-DC8602FBF7AC}">
      <dgm:prSet phldrT="[Texto]" custT="1"/>
      <dgm:spPr/>
      <dgm:t>
        <a:bodyPr/>
        <a:lstStyle/>
        <a:p>
          <a:r>
            <a:rPr lang="es-CO" sz="1100" smtClean="0"/>
            <a:t>2. Acción de Mejora</a:t>
          </a:r>
          <a:endParaRPr lang="es-CO" sz="1100" dirty="0"/>
        </a:p>
      </dgm:t>
    </dgm:pt>
    <dgm:pt modelId="{DF09F532-A22D-4B5E-9C04-D1D377BAF8CC}" type="parTrans" cxnId="{1368BB55-C213-4F66-B3B3-A881D8421F05}">
      <dgm:prSet/>
      <dgm:spPr/>
      <dgm:t>
        <a:bodyPr/>
        <a:lstStyle/>
        <a:p>
          <a:endParaRPr lang="es-CO" sz="1100"/>
        </a:p>
      </dgm:t>
    </dgm:pt>
    <dgm:pt modelId="{DC15FD66-8949-4259-AC01-FE7FAD049386}" type="sibTrans" cxnId="{1368BB55-C213-4F66-B3B3-A881D8421F05}">
      <dgm:prSet custT="1"/>
      <dgm:spPr/>
      <dgm:t>
        <a:bodyPr/>
        <a:lstStyle/>
        <a:p>
          <a:endParaRPr lang="es-CO" sz="1100"/>
        </a:p>
      </dgm:t>
    </dgm:pt>
    <dgm:pt modelId="{45A0236B-690F-4461-B99B-6F477A9034AC}">
      <dgm:prSet phldrT="[Texto]" custT="1"/>
      <dgm:spPr/>
      <dgm:t>
        <a:bodyPr/>
        <a:lstStyle/>
        <a:p>
          <a:pPr algn="just"/>
          <a:r>
            <a:rPr lang="es-CO" sz="1100" smtClean="0"/>
            <a:t>3. Descripción de las Actividades para la Acción de Mejora</a:t>
          </a:r>
          <a:endParaRPr lang="es-CO" sz="1100" dirty="0"/>
        </a:p>
      </dgm:t>
    </dgm:pt>
    <dgm:pt modelId="{82E4508F-30E9-450C-9217-65ECD4374A0B}" type="parTrans" cxnId="{380254ED-5F95-4E8E-99FA-B8A24BF19CA4}">
      <dgm:prSet/>
      <dgm:spPr/>
      <dgm:t>
        <a:bodyPr/>
        <a:lstStyle/>
        <a:p>
          <a:endParaRPr lang="es-CO" sz="1100"/>
        </a:p>
      </dgm:t>
    </dgm:pt>
    <dgm:pt modelId="{C9D6988F-7265-41B6-8242-9A5516A190D0}" type="sibTrans" cxnId="{380254ED-5F95-4E8E-99FA-B8A24BF19CA4}">
      <dgm:prSet custT="1"/>
      <dgm:spPr/>
      <dgm:t>
        <a:bodyPr/>
        <a:lstStyle/>
        <a:p>
          <a:endParaRPr lang="es-CO" sz="1100"/>
        </a:p>
      </dgm:t>
    </dgm:pt>
    <dgm:pt modelId="{64ED4EDB-070A-4E39-A389-09DB2D067F41}">
      <dgm:prSet phldrT="[Texto]" custT="1"/>
      <dgm:spPr/>
      <dgm:t>
        <a:bodyPr/>
        <a:lstStyle/>
        <a:p>
          <a:pPr algn="just"/>
          <a:r>
            <a:rPr lang="es-CO" sz="1100" smtClean="0"/>
            <a:t>4. % Porcentaje de la actividad dentro de la Acción de Mejora</a:t>
          </a:r>
          <a:endParaRPr lang="es-CO" sz="1100" dirty="0"/>
        </a:p>
      </dgm:t>
    </dgm:pt>
    <dgm:pt modelId="{13120F60-C3FA-4D2B-9D35-616F8C5ED233}" type="parTrans" cxnId="{E6A8F7A4-E928-4CB0-B96A-A50BBEB640E9}">
      <dgm:prSet/>
      <dgm:spPr/>
      <dgm:t>
        <a:bodyPr/>
        <a:lstStyle/>
        <a:p>
          <a:endParaRPr lang="es-CO" sz="1100"/>
        </a:p>
      </dgm:t>
    </dgm:pt>
    <dgm:pt modelId="{8D9F30AB-C70F-4C47-AFE7-F4774C9D4BF5}" type="sibTrans" cxnId="{E6A8F7A4-E928-4CB0-B96A-A50BBEB640E9}">
      <dgm:prSet custT="1"/>
      <dgm:spPr/>
      <dgm:t>
        <a:bodyPr/>
        <a:lstStyle/>
        <a:p>
          <a:endParaRPr lang="es-CO" sz="1100"/>
        </a:p>
      </dgm:t>
    </dgm:pt>
    <dgm:pt modelId="{F6E5A3AA-5AC5-4C00-BC0F-A054AC6AE5F6}">
      <dgm:prSet phldrT="[Texto]" custT="1"/>
      <dgm:spPr/>
      <dgm:t>
        <a:bodyPr/>
        <a:lstStyle/>
        <a:p>
          <a:pPr algn="just"/>
          <a:r>
            <a:rPr lang="es-CO" sz="1100" smtClean="0"/>
            <a:t>5. Fecha Iniciación de las Actividades para la Acción de Mejora</a:t>
          </a:r>
          <a:endParaRPr lang="es-CO" sz="1100" dirty="0"/>
        </a:p>
      </dgm:t>
    </dgm:pt>
    <dgm:pt modelId="{90F92C9C-187F-4546-AB67-7829068A100A}" type="parTrans" cxnId="{99A4236C-8E7F-4E0D-9AFD-2351F1C5184D}">
      <dgm:prSet/>
      <dgm:spPr/>
      <dgm:t>
        <a:bodyPr/>
        <a:lstStyle/>
        <a:p>
          <a:endParaRPr lang="es-CO" sz="1100"/>
        </a:p>
      </dgm:t>
    </dgm:pt>
    <dgm:pt modelId="{8F9409DE-12C0-4135-A2C0-4EBD1C8EF8B2}" type="sibTrans" cxnId="{99A4236C-8E7F-4E0D-9AFD-2351F1C5184D}">
      <dgm:prSet custT="1"/>
      <dgm:spPr/>
      <dgm:t>
        <a:bodyPr/>
        <a:lstStyle/>
        <a:p>
          <a:endParaRPr lang="es-CO" sz="1100"/>
        </a:p>
      </dgm:t>
    </dgm:pt>
    <dgm:pt modelId="{8D49C878-184F-4826-890E-D2AF9ADF34CE}">
      <dgm:prSet custT="1"/>
      <dgm:spPr/>
      <dgm:t>
        <a:bodyPr/>
        <a:lstStyle/>
        <a:p>
          <a:pPr algn="just"/>
          <a:r>
            <a:rPr lang="es-CO" sz="1100" smtClean="0"/>
            <a:t>6. Fecha Terminación de las Actividades para la Acción de Mejora</a:t>
          </a:r>
          <a:endParaRPr lang="es-CO" sz="1100" dirty="0"/>
        </a:p>
      </dgm:t>
    </dgm:pt>
    <dgm:pt modelId="{6E9B9DC2-B961-4CBA-957B-D4C90B5A1626}" type="parTrans" cxnId="{2ACF752C-ECEE-48A3-9070-9B7D509BA335}">
      <dgm:prSet/>
      <dgm:spPr/>
      <dgm:t>
        <a:bodyPr/>
        <a:lstStyle/>
        <a:p>
          <a:endParaRPr lang="es-CO" sz="1100"/>
        </a:p>
      </dgm:t>
    </dgm:pt>
    <dgm:pt modelId="{9137C412-69A8-4FB6-A3C8-23651E93BF23}" type="sibTrans" cxnId="{2ACF752C-ECEE-48A3-9070-9B7D509BA335}">
      <dgm:prSet custT="1"/>
      <dgm:spPr/>
      <dgm:t>
        <a:bodyPr/>
        <a:lstStyle/>
        <a:p>
          <a:endParaRPr lang="es-CO" sz="1100"/>
        </a:p>
      </dgm:t>
    </dgm:pt>
    <dgm:pt modelId="{036398C2-8232-427E-9914-438DE769FF53}">
      <dgm:prSet custT="1"/>
      <dgm:spPr/>
      <dgm:t>
        <a:bodyPr/>
        <a:lstStyle/>
        <a:p>
          <a:pPr algn="just"/>
          <a:r>
            <a:rPr lang="es-CO" sz="1100" smtClean="0"/>
            <a:t>7. Descripción y relación de soportes del Avance por Actividad (los cuales deberán anexar en medio magnético) </a:t>
          </a:r>
          <a:endParaRPr lang="es-CO" sz="1100" dirty="0"/>
        </a:p>
      </dgm:t>
    </dgm:pt>
    <dgm:pt modelId="{D4BF398A-778D-41E4-97F2-8D80987770BF}" type="parTrans" cxnId="{AFEE530E-B773-4E28-867E-3BBC4ECE1CFD}">
      <dgm:prSet/>
      <dgm:spPr/>
      <dgm:t>
        <a:bodyPr/>
        <a:lstStyle/>
        <a:p>
          <a:endParaRPr lang="es-CO" sz="1100"/>
        </a:p>
      </dgm:t>
    </dgm:pt>
    <dgm:pt modelId="{BBC80A58-3DB7-43F0-94AB-8B8F05C5D69A}" type="sibTrans" cxnId="{AFEE530E-B773-4E28-867E-3BBC4ECE1CFD}">
      <dgm:prSet custT="1"/>
      <dgm:spPr/>
      <dgm:t>
        <a:bodyPr/>
        <a:lstStyle/>
        <a:p>
          <a:endParaRPr lang="es-CO" sz="1100"/>
        </a:p>
      </dgm:t>
    </dgm:pt>
    <dgm:pt modelId="{8EC8496F-A5E7-4AE6-9011-7DC9F0FE5D22}">
      <dgm:prSet custT="1"/>
      <dgm:spPr/>
      <dgm:t>
        <a:bodyPr/>
        <a:lstStyle/>
        <a:p>
          <a:pPr algn="just"/>
          <a:r>
            <a:rPr lang="es-CO" sz="1100" smtClean="0"/>
            <a:t>8. % Porcentaje de Cumplimiento Acumulado por Actividad</a:t>
          </a:r>
          <a:endParaRPr lang="es-CO" sz="1100" dirty="0"/>
        </a:p>
      </dgm:t>
    </dgm:pt>
    <dgm:pt modelId="{375370A4-C9F9-4663-9C23-C100EDB48B69}" type="parTrans" cxnId="{292B7327-42AC-4B29-BE1E-2871EB7FD3E0}">
      <dgm:prSet/>
      <dgm:spPr/>
      <dgm:t>
        <a:bodyPr/>
        <a:lstStyle/>
        <a:p>
          <a:endParaRPr lang="es-CO" sz="1100"/>
        </a:p>
      </dgm:t>
    </dgm:pt>
    <dgm:pt modelId="{F110DCB6-6E7A-48B2-B925-546A1892F7D3}" type="sibTrans" cxnId="{292B7327-42AC-4B29-BE1E-2871EB7FD3E0}">
      <dgm:prSet custT="1"/>
      <dgm:spPr/>
      <dgm:t>
        <a:bodyPr/>
        <a:lstStyle/>
        <a:p>
          <a:endParaRPr lang="es-CO" sz="1100"/>
        </a:p>
      </dgm:t>
    </dgm:pt>
    <dgm:pt modelId="{ACC0F6B5-3E58-42FD-A732-B0B6BC387D50}">
      <dgm:prSet custT="1"/>
      <dgm:spPr/>
      <dgm:t>
        <a:bodyPr/>
        <a:lstStyle/>
        <a:p>
          <a:pPr algn="just"/>
          <a:r>
            <a:rPr lang="es-CO" sz="1100" smtClean="0"/>
            <a:t>9. % Porcentaje de Cumplimiento Acumulado por Acción de Mejora</a:t>
          </a:r>
          <a:endParaRPr lang="es-CO" sz="1100" dirty="0"/>
        </a:p>
      </dgm:t>
    </dgm:pt>
    <dgm:pt modelId="{3CE2D6E6-AC6A-4D9A-AC59-D626C984C3FD}" type="parTrans" cxnId="{D4EAC796-1389-47F7-B70C-A613EB911C70}">
      <dgm:prSet/>
      <dgm:spPr/>
      <dgm:t>
        <a:bodyPr/>
        <a:lstStyle/>
        <a:p>
          <a:endParaRPr lang="es-CO" sz="1100"/>
        </a:p>
      </dgm:t>
    </dgm:pt>
    <dgm:pt modelId="{2CB87583-132C-4663-B70C-98DB3FE384F7}" type="sibTrans" cxnId="{D4EAC796-1389-47F7-B70C-A613EB911C70}">
      <dgm:prSet custT="1"/>
      <dgm:spPr/>
      <dgm:t>
        <a:bodyPr/>
        <a:lstStyle/>
        <a:p>
          <a:endParaRPr lang="es-CO" sz="1100"/>
        </a:p>
      </dgm:t>
    </dgm:pt>
    <dgm:pt modelId="{4A5408C5-A304-4BBC-908D-5E757D2448F8}">
      <dgm:prSet custT="1"/>
      <dgm:spPr/>
      <dgm:t>
        <a:bodyPr/>
        <a:lstStyle/>
        <a:p>
          <a:pPr algn="just"/>
          <a:r>
            <a:rPr lang="es-CO" sz="1100" smtClean="0"/>
            <a:t>10. Resultado Final de la Acción</a:t>
          </a:r>
          <a:endParaRPr lang="es-CO" sz="1100" dirty="0"/>
        </a:p>
      </dgm:t>
    </dgm:pt>
    <dgm:pt modelId="{9EF9B61A-6411-4570-BE23-801AD4595872}" type="parTrans" cxnId="{5F446DC9-F0A3-445C-A003-30C223CBEE1F}">
      <dgm:prSet/>
      <dgm:spPr/>
      <dgm:t>
        <a:bodyPr/>
        <a:lstStyle/>
        <a:p>
          <a:endParaRPr lang="es-CO" sz="1100"/>
        </a:p>
      </dgm:t>
    </dgm:pt>
    <dgm:pt modelId="{68DD71D9-89EA-4FA0-9D0A-B1887649531C}" type="sibTrans" cxnId="{5F446DC9-F0A3-445C-A003-30C223CBEE1F}">
      <dgm:prSet custT="1"/>
      <dgm:spPr/>
      <dgm:t>
        <a:bodyPr/>
        <a:lstStyle/>
        <a:p>
          <a:endParaRPr lang="es-CO" sz="1100"/>
        </a:p>
      </dgm:t>
    </dgm:pt>
    <dgm:pt modelId="{97A5DA3D-F95B-4098-945B-A0F5DCA7B645}">
      <dgm:prSet custT="1"/>
      <dgm:spPr/>
      <dgm:t>
        <a:bodyPr/>
        <a:lstStyle/>
        <a:p>
          <a:r>
            <a:rPr lang="es-CO" sz="1100" smtClean="0"/>
            <a:t>11. Responsable</a:t>
          </a:r>
          <a:endParaRPr lang="es-CO" sz="1100" dirty="0"/>
        </a:p>
      </dgm:t>
    </dgm:pt>
    <dgm:pt modelId="{D7001AB7-E9A9-4006-AAF7-35187BE02DA5}" type="parTrans" cxnId="{3BFBCFD4-B7E1-4D40-9437-46A0A1DB0787}">
      <dgm:prSet/>
      <dgm:spPr/>
      <dgm:t>
        <a:bodyPr/>
        <a:lstStyle/>
        <a:p>
          <a:endParaRPr lang="es-CO" sz="1100"/>
        </a:p>
      </dgm:t>
    </dgm:pt>
    <dgm:pt modelId="{2A5049DC-5CCD-442E-AAA1-CEF1B56639A7}" type="sibTrans" cxnId="{3BFBCFD4-B7E1-4D40-9437-46A0A1DB0787}">
      <dgm:prSet/>
      <dgm:spPr/>
      <dgm:t>
        <a:bodyPr/>
        <a:lstStyle/>
        <a:p>
          <a:endParaRPr lang="es-CO" sz="1100"/>
        </a:p>
      </dgm:t>
    </dgm:pt>
    <dgm:pt modelId="{FB82D295-C546-4E49-BA95-0DDC88A79ED5}" type="pres">
      <dgm:prSet presAssocID="{66727B71-8253-44FD-AB7A-7D7B56262346}" presName="diagram" presStyleCnt="0">
        <dgm:presLayoutVars>
          <dgm:dir/>
          <dgm:resizeHandles val="exact"/>
        </dgm:presLayoutVars>
      </dgm:prSet>
      <dgm:spPr/>
      <dgm:t>
        <a:bodyPr/>
        <a:lstStyle/>
        <a:p>
          <a:endParaRPr lang="es-ES"/>
        </a:p>
      </dgm:t>
    </dgm:pt>
    <dgm:pt modelId="{E236EFE4-881B-40D5-9858-1EFF9B895501}" type="pres">
      <dgm:prSet presAssocID="{0E43BF6C-3645-4723-8A71-85D429E1F077}" presName="node" presStyleLbl="node1" presStyleIdx="0" presStyleCnt="11">
        <dgm:presLayoutVars>
          <dgm:bulletEnabled val="1"/>
        </dgm:presLayoutVars>
      </dgm:prSet>
      <dgm:spPr/>
      <dgm:t>
        <a:bodyPr/>
        <a:lstStyle/>
        <a:p>
          <a:endParaRPr lang="es-CO"/>
        </a:p>
      </dgm:t>
    </dgm:pt>
    <dgm:pt modelId="{A431DF82-A6B4-438C-972E-321326275D1B}" type="pres">
      <dgm:prSet presAssocID="{1B2706E8-E3FE-4095-91BA-A135174F1E21}" presName="sibTrans" presStyleLbl="sibTrans2D1" presStyleIdx="0" presStyleCnt="10"/>
      <dgm:spPr/>
      <dgm:t>
        <a:bodyPr/>
        <a:lstStyle/>
        <a:p>
          <a:endParaRPr lang="es-ES"/>
        </a:p>
      </dgm:t>
    </dgm:pt>
    <dgm:pt modelId="{9015B2D3-C6BA-4A8F-91C6-82286D5DD92F}" type="pres">
      <dgm:prSet presAssocID="{1B2706E8-E3FE-4095-91BA-A135174F1E21}" presName="connectorText" presStyleLbl="sibTrans2D1" presStyleIdx="0" presStyleCnt="10"/>
      <dgm:spPr/>
      <dgm:t>
        <a:bodyPr/>
        <a:lstStyle/>
        <a:p>
          <a:endParaRPr lang="es-ES"/>
        </a:p>
      </dgm:t>
    </dgm:pt>
    <dgm:pt modelId="{71139C74-7E06-4D64-A2B0-27C1FAD39EC8}" type="pres">
      <dgm:prSet presAssocID="{4B5B04BD-0424-47BA-A74F-DC8602FBF7AC}" presName="node" presStyleLbl="node1" presStyleIdx="1" presStyleCnt="11">
        <dgm:presLayoutVars>
          <dgm:bulletEnabled val="1"/>
        </dgm:presLayoutVars>
      </dgm:prSet>
      <dgm:spPr/>
      <dgm:t>
        <a:bodyPr/>
        <a:lstStyle/>
        <a:p>
          <a:endParaRPr lang="es-CO"/>
        </a:p>
      </dgm:t>
    </dgm:pt>
    <dgm:pt modelId="{B5339DFD-3261-43E4-A82E-3111002EB898}" type="pres">
      <dgm:prSet presAssocID="{DC15FD66-8949-4259-AC01-FE7FAD049386}" presName="sibTrans" presStyleLbl="sibTrans2D1" presStyleIdx="1" presStyleCnt="10"/>
      <dgm:spPr/>
      <dgm:t>
        <a:bodyPr/>
        <a:lstStyle/>
        <a:p>
          <a:endParaRPr lang="es-ES"/>
        </a:p>
      </dgm:t>
    </dgm:pt>
    <dgm:pt modelId="{C1F1043A-8872-480C-93F5-85B8C57D0626}" type="pres">
      <dgm:prSet presAssocID="{DC15FD66-8949-4259-AC01-FE7FAD049386}" presName="connectorText" presStyleLbl="sibTrans2D1" presStyleIdx="1" presStyleCnt="10"/>
      <dgm:spPr/>
      <dgm:t>
        <a:bodyPr/>
        <a:lstStyle/>
        <a:p>
          <a:endParaRPr lang="es-ES"/>
        </a:p>
      </dgm:t>
    </dgm:pt>
    <dgm:pt modelId="{CD12F399-4D80-44C5-84CF-2EBD3D1D09AF}" type="pres">
      <dgm:prSet presAssocID="{45A0236B-690F-4461-B99B-6F477A9034AC}" presName="node" presStyleLbl="node1" presStyleIdx="2" presStyleCnt="11">
        <dgm:presLayoutVars>
          <dgm:bulletEnabled val="1"/>
        </dgm:presLayoutVars>
      </dgm:prSet>
      <dgm:spPr/>
      <dgm:t>
        <a:bodyPr/>
        <a:lstStyle/>
        <a:p>
          <a:endParaRPr lang="es-CO"/>
        </a:p>
      </dgm:t>
    </dgm:pt>
    <dgm:pt modelId="{69A8E805-4865-46A0-8640-C413C8E27396}" type="pres">
      <dgm:prSet presAssocID="{C9D6988F-7265-41B6-8242-9A5516A190D0}" presName="sibTrans" presStyleLbl="sibTrans2D1" presStyleIdx="2" presStyleCnt="10"/>
      <dgm:spPr/>
      <dgm:t>
        <a:bodyPr/>
        <a:lstStyle/>
        <a:p>
          <a:endParaRPr lang="es-ES"/>
        </a:p>
      </dgm:t>
    </dgm:pt>
    <dgm:pt modelId="{97EEA4D1-B673-40EE-82E3-D8F0074ED388}" type="pres">
      <dgm:prSet presAssocID="{C9D6988F-7265-41B6-8242-9A5516A190D0}" presName="connectorText" presStyleLbl="sibTrans2D1" presStyleIdx="2" presStyleCnt="10"/>
      <dgm:spPr/>
      <dgm:t>
        <a:bodyPr/>
        <a:lstStyle/>
        <a:p>
          <a:endParaRPr lang="es-ES"/>
        </a:p>
      </dgm:t>
    </dgm:pt>
    <dgm:pt modelId="{B4AE462A-4D6C-4E6C-9201-51C8060FDFE9}" type="pres">
      <dgm:prSet presAssocID="{64ED4EDB-070A-4E39-A389-09DB2D067F41}" presName="node" presStyleLbl="node1" presStyleIdx="3" presStyleCnt="11">
        <dgm:presLayoutVars>
          <dgm:bulletEnabled val="1"/>
        </dgm:presLayoutVars>
      </dgm:prSet>
      <dgm:spPr/>
      <dgm:t>
        <a:bodyPr/>
        <a:lstStyle/>
        <a:p>
          <a:endParaRPr lang="es-CO"/>
        </a:p>
      </dgm:t>
    </dgm:pt>
    <dgm:pt modelId="{37DFBAAE-713C-44BC-B8EF-69D0516BCB49}" type="pres">
      <dgm:prSet presAssocID="{8D9F30AB-C70F-4C47-AFE7-F4774C9D4BF5}" presName="sibTrans" presStyleLbl="sibTrans2D1" presStyleIdx="3" presStyleCnt="10"/>
      <dgm:spPr/>
      <dgm:t>
        <a:bodyPr/>
        <a:lstStyle/>
        <a:p>
          <a:endParaRPr lang="es-ES"/>
        </a:p>
      </dgm:t>
    </dgm:pt>
    <dgm:pt modelId="{28DFFB9E-5916-46EA-B707-4DDAF3F006E3}" type="pres">
      <dgm:prSet presAssocID="{8D9F30AB-C70F-4C47-AFE7-F4774C9D4BF5}" presName="connectorText" presStyleLbl="sibTrans2D1" presStyleIdx="3" presStyleCnt="10"/>
      <dgm:spPr/>
      <dgm:t>
        <a:bodyPr/>
        <a:lstStyle/>
        <a:p>
          <a:endParaRPr lang="es-ES"/>
        </a:p>
      </dgm:t>
    </dgm:pt>
    <dgm:pt modelId="{ABE717D4-7198-4A0C-9CDC-67FC841B0215}" type="pres">
      <dgm:prSet presAssocID="{F6E5A3AA-5AC5-4C00-BC0F-A054AC6AE5F6}" presName="node" presStyleLbl="node1" presStyleIdx="4" presStyleCnt="11">
        <dgm:presLayoutVars>
          <dgm:bulletEnabled val="1"/>
        </dgm:presLayoutVars>
      </dgm:prSet>
      <dgm:spPr/>
      <dgm:t>
        <a:bodyPr/>
        <a:lstStyle/>
        <a:p>
          <a:endParaRPr lang="es-CO"/>
        </a:p>
      </dgm:t>
    </dgm:pt>
    <dgm:pt modelId="{04C38FAD-11D9-4A48-BB9F-DB1E01B82F02}" type="pres">
      <dgm:prSet presAssocID="{8F9409DE-12C0-4135-A2C0-4EBD1C8EF8B2}" presName="sibTrans" presStyleLbl="sibTrans2D1" presStyleIdx="4" presStyleCnt="10"/>
      <dgm:spPr/>
      <dgm:t>
        <a:bodyPr/>
        <a:lstStyle/>
        <a:p>
          <a:endParaRPr lang="es-ES"/>
        </a:p>
      </dgm:t>
    </dgm:pt>
    <dgm:pt modelId="{0B0FA98A-5B6D-44A4-A70E-8DBDA32F9806}" type="pres">
      <dgm:prSet presAssocID="{8F9409DE-12C0-4135-A2C0-4EBD1C8EF8B2}" presName="connectorText" presStyleLbl="sibTrans2D1" presStyleIdx="4" presStyleCnt="10"/>
      <dgm:spPr/>
      <dgm:t>
        <a:bodyPr/>
        <a:lstStyle/>
        <a:p>
          <a:endParaRPr lang="es-ES"/>
        </a:p>
      </dgm:t>
    </dgm:pt>
    <dgm:pt modelId="{9908D73A-BB5C-44BF-82E7-12F0A836378F}" type="pres">
      <dgm:prSet presAssocID="{8D49C878-184F-4826-890E-D2AF9ADF34CE}" presName="node" presStyleLbl="node1" presStyleIdx="5" presStyleCnt="11" custLinFactNeighborX="-3577" custLinFactNeighborY="-3477">
        <dgm:presLayoutVars>
          <dgm:bulletEnabled val="1"/>
        </dgm:presLayoutVars>
      </dgm:prSet>
      <dgm:spPr/>
      <dgm:t>
        <a:bodyPr/>
        <a:lstStyle/>
        <a:p>
          <a:endParaRPr lang="es-CO"/>
        </a:p>
      </dgm:t>
    </dgm:pt>
    <dgm:pt modelId="{44A6652E-3BA7-4737-A97D-44E5FB9E91C0}" type="pres">
      <dgm:prSet presAssocID="{9137C412-69A8-4FB6-A3C8-23651E93BF23}" presName="sibTrans" presStyleLbl="sibTrans2D1" presStyleIdx="5" presStyleCnt="10"/>
      <dgm:spPr/>
      <dgm:t>
        <a:bodyPr/>
        <a:lstStyle/>
        <a:p>
          <a:endParaRPr lang="es-ES"/>
        </a:p>
      </dgm:t>
    </dgm:pt>
    <dgm:pt modelId="{99BBF70B-05AE-474A-98F3-EB05AC9258DD}" type="pres">
      <dgm:prSet presAssocID="{9137C412-69A8-4FB6-A3C8-23651E93BF23}" presName="connectorText" presStyleLbl="sibTrans2D1" presStyleIdx="5" presStyleCnt="10"/>
      <dgm:spPr/>
      <dgm:t>
        <a:bodyPr/>
        <a:lstStyle/>
        <a:p>
          <a:endParaRPr lang="es-ES"/>
        </a:p>
      </dgm:t>
    </dgm:pt>
    <dgm:pt modelId="{97DA4EE6-7330-40D0-BB40-39D69FF032A6}" type="pres">
      <dgm:prSet presAssocID="{036398C2-8232-427E-9914-438DE769FF53}" presName="node" presStyleLbl="node1" presStyleIdx="6" presStyleCnt="11" custLinFactNeighborX="-4977" custLinFactNeighborY="-3477">
        <dgm:presLayoutVars>
          <dgm:bulletEnabled val="1"/>
        </dgm:presLayoutVars>
      </dgm:prSet>
      <dgm:spPr/>
      <dgm:t>
        <a:bodyPr/>
        <a:lstStyle/>
        <a:p>
          <a:endParaRPr lang="es-CO"/>
        </a:p>
      </dgm:t>
    </dgm:pt>
    <dgm:pt modelId="{C76CC819-A00D-48BB-8F81-94FC19C79913}" type="pres">
      <dgm:prSet presAssocID="{BBC80A58-3DB7-43F0-94AB-8B8F05C5D69A}" presName="sibTrans" presStyleLbl="sibTrans2D1" presStyleIdx="6" presStyleCnt="10"/>
      <dgm:spPr/>
      <dgm:t>
        <a:bodyPr/>
        <a:lstStyle/>
        <a:p>
          <a:endParaRPr lang="es-ES"/>
        </a:p>
      </dgm:t>
    </dgm:pt>
    <dgm:pt modelId="{58BF1435-9EE2-4248-B310-6DC207B0124B}" type="pres">
      <dgm:prSet presAssocID="{BBC80A58-3DB7-43F0-94AB-8B8F05C5D69A}" presName="connectorText" presStyleLbl="sibTrans2D1" presStyleIdx="6" presStyleCnt="10"/>
      <dgm:spPr/>
      <dgm:t>
        <a:bodyPr/>
        <a:lstStyle/>
        <a:p>
          <a:endParaRPr lang="es-ES"/>
        </a:p>
      </dgm:t>
    </dgm:pt>
    <dgm:pt modelId="{C7B03EB5-E3ED-4A9A-A9AB-1BE22BD6F8EC}" type="pres">
      <dgm:prSet presAssocID="{8EC8496F-A5E7-4AE6-9011-7DC9F0FE5D22}" presName="node" presStyleLbl="node1" presStyleIdx="7" presStyleCnt="11">
        <dgm:presLayoutVars>
          <dgm:bulletEnabled val="1"/>
        </dgm:presLayoutVars>
      </dgm:prSet>
      <dgm:spPr/>
      <dgm:t>
        <a:bodyPr/>
        <a:lstStyle/>
        <a:p>
          <a:endParaRPr lang="es-CO"/>
        </a:p>
      </dgm:t>
    </dgm:pt>
    <dgm:pt modelId="{84C770FA-2FD6-4E1B-A958-8FC0AB0B213A}" type="pres">
      <dgm:prSet presAssocID="{F110DCB6-6E7A-48B2-B925-546A1892F7D3}" presName="sibTrans" presStyleLbl="sibTrans2D1" presStyleIdx="7" presStyleCnt="10"/>
      <dgm:spPr/>
      <dgm:t>
        <a:bodyPr/>
        <a:lstStyle/>
        <a:p>
          <a:endParaRPr lang="es-ES"/>
        </a:p>
      </dgm:t>
    </dgm:pt>
    <dgm:pt modelId="{C074E97A-520E-4FF1-87CD-7FCF576FBC43}" type="pres">
      <dgm:prSet presAssocID="{F110DCB6-6E7A-48B2-B925-546A1892F7D3}" presName="connectorText" presStyleLbl="sibTrans2D1" presStyleIdx="7" presStyleCnt="10"/>
      <dgm:spPr/>
      <dgm:t>
        <a:bodyPr/>
        <a:lstStyle/>
        <a:p>
          <a:endParaRPr lang="es-ES"/>
        </a:p>
      </dgm:t>
    </dgm:pt>
    <dgm:pt modelId="{2E2145C3-483F-499D-98FF-FB5A9D86AE5A}" type="pres">
      <dgm:prSet presAssocID="{ACC0F6B5-3E58-42FD-A732-B0B6BC387D50}" presName="node" presStyleLbl="node1" presStyleIdx="8" presStyleCnt="11">
        <dgm:presLayoutVars>
          <dgm:bulletEnabled val="1"/>
        </dgm:presLayoutVars>
      </dgm:prSet>
      <dgm:spPr/>
      <dgm:t>
        <a:bodyPr/>
        <a:lstStyle/>
        <a:p>
          <a:endParaRPr lang="es-CO"/>
        </a:p>
      </dgm:t>
    </dgm:pt>
    <dgm:pt modelId="{D9FD79BD-E682-44B8-8CCC-9AC9B0A8EFA5}" type="pres">
      <dgm:prSet presAssocID="{2CB87583-132C-4663-B70C-98DB3FE384F7}" presName="sibTrans" presStyleLbl="sibTrans2D1" presStyleIdx="8" presStyleCnt="10"/>
      <dgm:spPr/>
      <dgm:t>
        <a:bodyPr/>
        <a:lstStyle/>
        <a:p>
          <a:endParaRPr lang="es-ES"/>
        </a:p>
      </dgm:t>
    </dgm:pt>
    <dgm:pt modelId="{D1FFD661-7C89-4DD5-B39F-2A2E55851B70}" type="pres">
      <dgm:prSet presAssocID="{2CB87583-132C-4663-B70C-98DB3FE384F7}" presName="connectorText" presStyleLbl="sibTrans2D1" presStyleIdx="8" presStyleCnt="10"/>
      <dgm:spPr/>
      <dgm:t>
        <a:bodyPr/>
        <a:lstStyle/>
        <a:p>
          <a:endParaRPr lang="es-ES"/>
        </a:p>
      </dgm:t>
    </dgm:pt>
    <dgm:pt modelId="{20334D32-958D-4E07-8F7C-4477C3BBE656}" type="pres">
      <dgm:prSet presAssocID="{4A5408C5-A304-4BBC-908D-5E757D2448F8}" presName="node" presStyleLbl="node1" presStyleIdx="9" presStyleCnt="11">
        <dgm:presLayoutVars>
          <dgm:bulletEnabled val="1"/>
        </dgm:presLayoutVars>
      </dgm:prSet>
      <dgm:spPr/>
      <dgm:t>
        <a:bodyPr/>
        <a:lstStyle/>
        <a:p>
          <a:endParaRPr lang="es-CO"/>
        </a:p>
      </dgm:t>
    </dgm:pt>
    <dgm:pt modelId="{5D4F5442-CA71-4C6D-9954-BEE1ECBAE87C}" type="pres">
      <dgm:prSet presAssocID="{68DD71D9-89EA-4FA0-9D0A-B1887649531C}" presName="sibTrans" presStyleLbl="sibTrans2D1" presStyleIdx="9" presStyleCnt="10"/>
      <dgm:spPr/>
      <dgm:t>
        <a:bodyPr/>
        <a:lstStyle/>
        <a:p>
          <a:endParaRPr lang="es-ES"/>
        </a:p>
      </dgm:t>
    </dgm:pt>
    <dgm:pt modelId="{C35AE7A6-EFC9-46F4-A5D1-6F6E2D54728C}" type="pres">
      <dgm:prSet presAssocID="{68DD71D9-89EA-4FA0-9D0A-B1887649531C}" presName="connectorText" presStyleLbl="sibTrans2D1" presStyleIdx="9" presStyleCnt="10"/>
      <dgm:spPr/>
      <dgm:t>
        <a:bodyPr/>
        <a:lstStyle/>
        <a:p>
          <a:endParaRPr lang="es-ES"/>
        </a:p>
      </dgm:t>
    </dgm:pt>
    <dgm:pt modelId="{CEAF6F00-770B-450F-A020-02A9559B3CD2}" type="pres">
      <dgm:prSet presAssocID="{97A5DA3D-F95B-4098-945B-A0F5DCA7B645}" presName="node" presStyleLbl="node1" presStyleIdx="10" presStyleCnt="11">
        <dgm:presLayoutVars>
          <dgm:bulletEnabled val="1"/>
        </dgm:presLayoutVars>
      </dgm:prSet>
      <dgm:spPr/>
      <dgm:t>
        <a:bodyPr/>
        <a:lstStyle/>
        <a:p>
          <a:endParaRPr lang="es-CO"/>
        </a:p>
      </dgm:t>
    </dgm:pt>
  </dgm:ptLst>
  <dgm:cxnLst>
    <dgm:cxn modelId="{2CC6D2C8-C075-4DDC-860A-42B86EB92251}" type="presOf" srcId="{9137C412-69A8-4FB6-A3C8-23651E93BF23}" destId="{99BBF70B-05AE-474A-98F3-EB05AC9258DD}" srcOrd="1" destOrd="0" presId="urn:microsoft.com/office/officeart/2005/8/layout/process5"/>
    <dgm:cxn modelId="{E43AFC91-A519-4585-82ED-C526991CA396}" type="presOf" srcId="{2CB87583-132C-4663-B70C-98DB3FE384F7}" destId="{D1FFD661-7C89-4DD5-B39F-2A2E55851B70}" srcOrd="1" destOrd="0" presId="urn:microsoft.com/office/officeart/2005/8/layout/process5"/>
    <dgm:cxn modelId="{F0109670-4FD2-411D-B15E-86BFCD429001}" type="presOf" srcId="{45A0236B-690F-4461-B99B-6F477A9034AC}" destId="{CD12F399-4D80-44C5-84CF-2EBD3D1D09AF}" srcOrd="0" destOrd="0" presId="urn:microsoft.com/office/officeart/2005/8/layout/process5"/>
    <dgm:cxn modelId="{99A4236C-8E7F-4E0D-9AFD-2351F1C5184D}" srcId="{66727B71-8253-44FD-AB7A-7D7B56262346}" destId="{F6E5A3AA-5AC5-4C00-BC0F-A054AC6AE5F6}" srcOrd="4" destOrd="0" parTransId="{90F92C9C-187F-4546-AB67-7829068A100A}" sibTransId="{8F9409DE-12C0-4135-A2C0-4EBD1C8EF8B2}"/>
    <dgm:cxn modelId="{2ACF752C-ECEE-48A3-9070-9B7D509BA335}" srcId="{66727B71-8253-44FD-AB7A-7D7B56262346}" destId="{8D49C878-184F-4826-890E-D2AF9ADF34CE}" srcOrd="5" destOrd="0" parTransId="{6E9B9DC2-B961-4CBA-957B-D4C90B5A1626}" sibTransId="{9137C412-69A8-4FB6-A3C8-23651E93BF23}"/>
    <dgm:cxn modelId="{8EEF4EC2-DF2A-4C3D-A951-2A696439BAFC}" type="presOf" srcId="{C9D6988F-7265-41B6-8242-9A5516A190D0}" destId="{97EEA4D1-B673-40EE-82E3-D8F0074ED388}" srcOrd="1" destOrd="0" presId="urn:microsoft.com/office/officeart/2005/8/layout/process5"/>
    <dgm:cxn modelId="{8781025C-3686-468E-ACAE-DF81E9D16B38}" type="presOf" srcId="{BBC80A58-3DB7-43F0-94AB-8B8F05C5D69A}" destId="{58BF1435-9EE2-4248-B310-6DC207B0124B}" srcOrd="1" destOrd="0" presId="urn:microsoft.com/office/officeart/2005/8/layout/process5"/>
    <dgm:cxn modelId="{9FA78C7E-13E0-4357-ACFD-C8D5FE9C9AFF}" type="presOf" srcId="{66727B71-8253-44FD-AB7A-7D7B56262346}" destId="{FB82D295-C546-4E49-BA95-0DDC88A79ED5}" srcOrd="0" destOrd="0" presId="urn:microsoft.com/office/officeart/2005/8/layout/process5"/>
    <dgm:cxn modelId="{EE04365A-6025-4D4B-8A22-DB5DE1B91950}" type="presOf" srcId="{4B5B04BD-0424-47BA-A74F-DC8602FBF7AC}" destId="{71139C74-7E06-4D64-A2B0-27C1FAD39EC8}" srcOrd="0" destOrd="0" presId="urn:microsoft.com/office/officeart/2005/8/layout/process5"/>
    <dgm:cxn modelId="{BBAD1229-4B40-40A3-A336-DFF031B6D572}" type="presOf" srcId="{C9D6988F-7265-41B6-8242-9A5516A190D0}" destId="{69A8E805-4865-46A0-8640-C413C8E27396}" srcOrd="0" destOrd="0" presId="urn:microsoft.com/office/officeart/2005/8/layout/process5"/>
    <dgm:cxn modelId="{26A90127-FDD8-4802-9B7A-48C391CC2E29}" type="presOf" srcId="{DC15FD66-8949-4259-AC01-FE7FAD049386}" destId="{B5339DFD-3261-43E4-A82E-3111002EB898}" srcOrd="0" destOrd="0" presId="urn:microsoft.com/office/officeart/2005/8/layout/process5"/>
    <dgm:cxn modelId="{ABA35429-6DAA-401E-9FB6-31EB15917436}" type="presOf" srcId="{BBC80A58-3DB7-43F0-94AB-8B8F05C5D69A}" destId="{C76CC819-A00D-48BB-8F81-94FC19C79913}" srcOrd="0" destOrd="0" presId="urn:microsoft.com/office/officeart/2005/8/layout/process5"/>
    <dgm:cxn modelId="{06471C5C-D350-49E8-91A8-2683B9688321}" type="presOf" srcId="{8F9409DE-12C0-4135-A2C0-4EBD1C8EF8B2}" destId="{04C38FAD-11D9-4A48-BB9F-DB1E01B82F02}" srcOrd="0" destOrd="0" presId="urn:microsoft.com/office/officeart/2005/8/layout/process5"/>
    <dgm:cxn modelId="{E20C3ED2-FBB9-40C1-A27D-4D40814441E0}" type="presOf" srcId="{036398C2-8232-427E-9914-438DE769FF53}" destId="{97DA4EE6-7330-40D0-BB40-39D69FF032A6}" srcOrd="0" destOrd="0" presId="urn:microsoft.com/office/officeart/2005/8/layout/process5"/>
    <dgm:cxn modelId="{292B7327-42AC-4B29-BE1E-2871EB7FD3E0}" srcId="{66727B71-8253-44FD-AB7A-7D7B56262346}" destId="{8EC8496F-A5E7-4AE6-9011-7DC9F0FE5D22}" srcOrd="7" destOrd="0" parTransId="{375370A4-C9F9-4663-9C23-C100EDB48B69}" sibTransId="{F110DCB6-6E7A-48B2-B925-546A1892F7D3}"/>
    <dgm:cxn modelId="{75EF420A-40AE-41BD-B0E7-D60DCBB8C831}" type="presOf" srcId="{68DD71D9-89EA-4FA0-9D0A-B1887649531C}" destId="{5D4F5442-CA71-4C6D-9954-BEE1ECBAE87C}" srcOrd="0" destOrd="0" presId="urn:microsoft.com/office/officeart/2005/8/layout/process5"/>
    <dgm:cxn modelId="{380254ED-5F95-4E8E-99FA-B8A24BF19CA4}" srcId="{66727B71-8253-44FD-AB7A-7D7B56262346}" destId="{45A0236B-690F-4461-B99B-6F477A9034AC}" srcOrd="2" destOrd="0" parTransId="{82E4508F-30E9-450C-9217-65ECD4374A0B}" sibTransId="{C9D6988F-7265-41B6-8242-9A5516A190D0}"/>
    <dgm:cxn modelId="{E6A8F7A4-E928-4CB0-B96A-A50BBEB640E9}" srcId="{66727B71-8253-44FD-AB7A-7D7B56262346}" destId="{64ED4EDB-070A-4E39-A389-09DB2D067F41}" srcOrd="3" destOrd="0" parTransId="{13120F60-C3FA-4D2B-9D35-616F8C5ED233}" sibTransId="{8D9F30AB-C70F-4C47-AFE7-F4774C9D4BF5}"/>
    <dgm:cxn modelId="{9A571734-98C9-4108-A81C-1AAF3722744A}" type="presOf" srcId="{9137C412-69A8-4FB6-A3C8-23651E93BF23}" destId="{44A6652E-3BA7-4737-A97D-44E5FB9E91C0}" srcOrd="0" destOrd="0" presId="urn:microsoft.com/office/officeart/2005/8/layout/process5"/>
    <dgm:cxn modelId="{D4EAC796-1389-47F7-B70C-A613EB911C70}" srcId="{66727B71-8253-44FD-AB7A-7D7B56262346}" destId="{ACC0F6B5-3E58-42FD-A732-B0B6BC387D50}" srcOrd="8" destOrd="0" parTransId="{3CE2D6E6-AC6A-4D9A-AC59-D626C984C3FD}" sibTransId="{2CB87583-132C-4663-B70C-98DB3FE384F7}"/>
    <dgm:cxn modelId="{D3B917ED-B004-4447-B7E9-17349FD69310}" type="presOf" srcId="{4A5408C5-A304-4BBC-908D-5E757D2448F8}" destId="{20334D32-958D-4E07-8F7C-4477C3BBE656}" srcOrd="0" destOrd="0" presId="urn:microsoft.com/office/officeart/2005/8/layout/process5"/>
    <dgm:cxn modelId="{3593A34F-769D-4897-B537-41F72968D26C}" type="presOf" srcId="{8D49C878-184F-4826-890E-D2AF9ADF34CE}" destId="{9908D73A-BB5C-44BF-82E7-12F0A836378F}" srcOrd="0" destOrd="0" presId="urn:microsoft.com/office/officeart/2005/8/layout/process5"/>
    <dgm:cxn modelId="{9AC523FF-6FF4-4259-ABAF-B1BFB3FA72D8}" type="presOf" srcId="{64ED4EDB-070A-4E39-A389-09DB2D067F41}" destId="{B4AE462A-4D6C-4E6C-9201-51C8060FDFE9}" srcOrd="0" destOrd="0" presId="urn:microsoft.com/office/officeart/2005/8/layout/process5"/>
    <dgm:cxn modelId="{54222DB6-2103-4813-8D6A-7F711215B717}" type="presOf" srcId="{0E43BF6C-3645-4723-8A71-85D429E1F077}" destId="{E236EFE4-881B-40D5-9858-1EFF9B895501}" srcOrd="0" destOrd="0" presId="urn:microsoft.com/office/officeart/2005/8/layout/process5"/>
    <dgm:cxn modelId="{0BA5F670-D11F-4C31-A108-D07321B743D4}" type="presOf" srcId="{DC15FD66-8949-4259-AC01-FE7FAD049386}" destId="{C1F1043A-8872-480C-93F5-85B8C57D0626}" srcOrd="1" destOrd="0" presId="urn:microsoft.com/office/officeart/2005/8/layout/process5"/>
    <dgm:cxn modelId="{5F446DC9-F0A3-445C-A003-30C223CBEE1F}" srcId="{66727B71-8253-44FD-AB7A-7D7B56262346}" destId="{4A5408C5-A304-4BBC-908D-5E757D2448F8}" srcOrd="9" destOrd="0" parTransId="{9EF9B61A-6411-4570-BE23-801AD4595872}" sibTransId="{68DD71D9-89EA-4FA0-9D0A-B1887649531C}"/>
    <dgm:cxn modelId="{54728445-D3A0-4010-AB29-B9ABD653F575}" type="presOf" srcId="{8D9F30AB-C70F-4C47-AFE7-F4774C9D4BF5}" destId="{28DFFB9E-5916-46EA-B707-4DDAF3F006E3}" srcOrd="1" destOrd="0" presId="urn:microsoft.com/office/officeart/2005/8/layout/process5"/>
    <dgm:cxn modelId="{B76EB36E-203C-473F-8237-F90B66B54EFC}" type="presOf" srcId="{8F9409DE-12C0-4135-A2C0-4EBD1C8EF8B2}" destId="{0B0FA98A-5B6D-44A4-A70E-8DBDA32F9806}" srcOrd="1" destOrd="0" presId="urn:microsoft.com/office/officeart/2005/8/layout/process5"/>
    <dgm:cxn modelId="{47F3827D-1451-4AE2-8D91-8EC398662A0C}" srcId="{66727B71-8253-44FD-AB7A-7D7B56262346}" destId="{0E43BF6C-3645-4723-8A71-85D429E1F077}" srcOrd="0" destOrd="0" parTransId="{89D462EE-B3A8-4A8F-B92D-65E82AB442DF}" sibTransId="{1B2706E8-E3FE-4095-91BA-A135174F1E21}"/>
    <dgm:cxn modelId="{AFEE530E-B773-4E28-867E-3BBC4ECE1CFD}" srcId="{66727B71-8253-44FD-AB7A-7D7B56262346}" destId="{036398C2-8232-427E-9914-438DE769FF53}" srcOrd="6" destOrd="0" parTransId="{D4BF398A-778D-41E4-97F2-8D80987770BF}" sibTransId="{BBC80A58-3DB7-43F0-94AB-8B8F05C5D69A}"/>
    <dgm:cxn modelId="{E0DCEFCF-A815-4D74-894D-8A2F28F3E060}" type="presOf" srcId="{1B2706E8-E3FE-4095-91BA-A135174F1E21}" destId="{A431DF82-A6B4-438C-972E-321326275D1B}" srcOrd="0" destOrd="0" presId="urn:microsoft.com/office/officeart/2005/8/layout/process5"/>
    <dgm:cxn modelId="{8E1336A5-7CAC-44AF-8915-FCB2D2969AFA}" type="presOf" srcId="{1B2706E8-E3FE-4095-91BA-A135174F1E21}" destId="{9015B2D3-C6BA-4A8F-91C6-82286D5DD92F}" srcOrd="1" destOrd="0" presId="urn:microsoft.com/office/officeart/2005/8/layout/process5"/>
    <dgm:cxn modelId="{EBD81F95-C1A5-4235-B689-8A3E4A4BF630}" type="presOf" srcId="{8D9F30AB-C70F-4C47-AFE7-F4774C9D4BF5}" destId="{37DFBAAE-713C-44BC-B8EF-69D0516BCB49}" srcOrd="0" destOrd="0" presId="urn:microsoft.com/office/officeart/2005/8/layout/process5"/>
    <dgm:cxn modelId="{7A04FDB2-2AFB-46AB-BEB4-90251370B1E5}" type="presOf" srcId="{2CB87583-132C-4663-B70C-98DB3FE384F7}" destId="{D9FD79BD-E682-44B8-8CCC-9AC9B0A8EFA5}" srcOrd="0" destOrd="0" presId="urn:microsoft.com/office/officeart/2005/8/layout/process5"/>
    <dgm:cxn modelId="{7BC38616-E769-47B5-A3C4-E2C1A59FCB9F}" type="presOf" srcId="{68DD71D9-89EA-4FA0-9D0A-B1887649531C}" destId="{C35AE7A6-EFC9-46F4-A5D1-6F6E2D54728C}" srcOrd="1" destOrd="0" presId="urn:microsoft.com/office/officeart/2005/8/layout/process5"/>
    <dgm:cxn modelId="{6FCA5726-5D35-44BD-95FD-BA800367E5DA}" type="presOf" srcId="{F110DCB6-6E7A-48B2-B925-546A1892F7D3}" destId="{84C770FA-2FD6-4E1B-A958-8FC0AB0B213A}" srcOrd="0" destOrd="0" presId="urn:microsoft.com/office/officeart/2005/8/layout/process5"/>
    <dgm:cxn modelId="{24A92B7C-8A08-4AA8-87B6-75BD91BD1D62}" type="presOf" srcId="{97A5DA3D-F95B-4098-945B-A0F5DCA7B645}" destId="{CEAF6F00-770B-450F-A020-02A9559B3CD2}" srcOrd="0" destOrd="0" presId="urn:microsoft.com/office/officeart/2005/8/layout/process5"/>
    <dgm:cxn modelId="{99615AF2-4B3B-4E0C-A9A0-E5D7B9A9BCA7}" type="presOf" srcId="{F110DCB6-6E7A-48B2-B925-546A1892F7D3}" destId="{C074E97A-520E-4FF1-87CD-7FCF576FBC43}" srcOrd="1" destOrd="0" presId="urn:microsoft.com/office/officeart/2005/8/layout/process5"/>
    <dgm:cxn modelId="{BDA633C9-5B2C-4DAD-BF6C-9375F20FAE1D}" type="presOf" srcId="{8EC8496F-A5E7-4AE6-9011-7DC9F0FE5D22}" destId="{C7B03EB5-E3ED-4A9A-A9AB-1BE22BD6F8EC}" srcOrd="0" destOrd="0" presId="urn:microsoft.com/office/officeart/2005/8/layout/process5"/>
    <dgm:cxn modelId="{F5DC50D8-BFF4-4A9A-97CF-BDD602B585C0}" type="presOf" srcId="{F6E5A3AA-5AC5-4C00-BC0F-A054AC6AE5F6}" destId="{ABE717D4-7198-4A0C-9CDC-67FC841B0215}" srcOrd="0" destOrd="0" presId="urn:microsoft.com/office/officeart/2005/8/layout/process5"/>
    <dgm:cxn modelId="{1368BB55-C213-4F66-B3B3-A881D8421F05}" srcId="{66727B71-8253-44FD-AB7A-7D7B56262346}" destId="{4B5B04BD-0424-47BA-A74F-DC8602FBF7AC}" srcOrd="1" destOrd="0" parTransId="{DF09F532-A22D-4B5E-9C04-D1D377BAF8CC}" sibTransId="{DC15FD66-8949-4259-AC01-FE7FAD049386}"/>
    <dgm:cxn modelId="{81800CEC-1CD9-4260-B2CF-D609F339890A}" type="presOf" srcId="{ACC0F6B5-3E58-42FD-A732-B0B6BC387D50}" destId="{2E2145C3-483F-499D-98FF-FB5A9D86AE5A}" srcOrd="0" destOrd="0" presId="urn:microsoft.com/office/officeart/2005/8/layout/process5"/>
    <dgm:cxn modelId="{3BFBCFD4-B7E1-4D40-9437-46A0A1DB0787}" srcId="{66727B71-8253-44FD-AB7A-7D7B56262346}" destId="{97A5DA3D-F95B-4098-945B-A0F5DCA7B645}" srcOrd="10" destOrd="0" parTransId="{D7001AB7-E9A9-4006-AAF7-35187BE02DA5}" sibTransId="{2A5049DC-5CCD-442E-AAA1-CEF1B56639A7}"/>
    <dgm:cxn modelId="{D9C7503B-4895-4E37-AFA8-557CF46A3391}" type="presParOf" srcId="{FB82D295-C546-4E49-BA95-0DDC88A79ED5}" destId="{E236EFE4-881B-40D5-9858-1EFF9B895501}" srcOrd="0" destOrd="0" presId="urn:microsoft.com/office/officeart/2005/8/layout/process5"/>
    <dgm:cxn modelId="{200CC250-E82C-4BE9-9F81-D3CCF138C4F7}" type="presParOf" srcId="{FB82D295-C546-4E49-BA95-0DDC88A79ED5}" destId="{A431DF82-A6B4-438C-972E-321326275D1B}" srcOrd="1" destOrd="0" presId="urn:microsoft.com/office/officeart/2005/8/layout/process5"/>
    <dgm:cxn modelId="{FFBCB57E-D963-481E-918F-8CEB6CAD6DCF}" type="presParOf" srcId="{A431DF82-A6B4-438C-972E-321326275D1B}" destId="{9015B2D3-C6BA-4A8F-91C6-82286D5DD92F}" srcOrd="0" destOrd="0" presId="urn:microsoft.com/office/officeart/2005/8/layout/process5"/>
    <dgm:cxn modelId="{07C9DC6D-1D5F-4A46-84EC-A3F6E1316C12}" type="presParOf" srcId="{FB82D295-C546-4E49-BA95-0DDC88A79ED5}" destId="{71139C74-7E06-4D64-A2B0-27C1FAD39EC8}" srcOrd="2" destOrd="0" presId="urn:microsoft.com/office/officeart/2005/8/layout/process5"/>
    <dgm:cxn modelId="{8163E7BE-800D-4F6A-AC57-496FC0024D75}" type="presParOf" srcId="{FB82D295-C546-4E49-BA95-0DDC88A79ED5}" destId="{B5339DFD-3261-43E4-A82E-3111002EB898}" srcOrd="3" destOrd="0" presId="urn:microsoft.com/office/officeart/2005/8/layout/process5"/>
    <dgm:cxn modelId="{7BFAE2D3-1897-4D72-98A1-BAA630996DC0}" type="presParOf" srcId="{B5339DFD-3261-43E4-A82E-3111002EB898}" destId="{C1F1043A-8872-480C-93F5-85B8C57D0626}" srcOrd="0" destOrd="0" presId="urn:microsoft.com/office/officeart/2005/8/layout/process5"/>
    <dgm:cxn modelId="{9AD88610-E972-44C0-B249-74D12380FE67}" type="presParOf" srcId="{FB82D295-C546-4E49-BA95-0DDC88A79ED5}" destId="{CD12F399-4D80-44C5-84CF-2EBD3D1D09AF}" srcOrd="4" destOrd="0" presId="urn:microsoft.com/office/officeart/2005/8/layout/process5"/>
    <dgm:cxn modelId="{DB3F6862-D446-4D0B-B853-67AB5BC9939F}" type="presParOf" srcId="{FB82D295-C546-4E49-BA95-0DDC88A79ED5}" destId="{69A8E805-4865-46A0-8640-C413C8E27396}" srcOrd="5" destOrd="0" presId="urn:microsoft.com/office/officeart/2005/8/layout/process5"/>
    <dgm:cxn modelId="{631538C0-3F90-4851-A482-71BB595AD850}" type="presParOf" srcId="{69A8E805-4865-46A0-8640-C413C8E27396}" destId="{97EEA4D1-B673-40EE-82E3-D8F0074ED388}" srcOrd="0" destOrd="0" presId="urn:microsoft.com/office/officeart/2005/8/layout/process5"/>
    <dgm:cxn modelId="{0739E63A-DCB4-48D0-A6D8-164E50170905}" type="presParOf" srcId="{FB82D295-C546-4E49-BA95-0DDC88A79ED5}" destId="{B4AE462A-4D6C-4E6C-9201-51C8060FDFE9}" srcOrd="6" destOrd="0" presId="urn:microsoft.com/office/officeart/2005/8/layout/process5"/>
    <dgm:cxn modelId="{A14E681B-C8D5-47AA-9A62-2A5E9000A0CA}" type="presParOf" srcId="{FB82D295-C546-4E49-BA95-0DDC88A79ED5}" destId="{37DFBAAE-713C-44BC-B8EF-69D0516BCB49}" srcOrd="7" destOrd="0" presId="urn:microsoft.com/office/officeart/2005/8/layout/process5"/>
    <dgm:cxn modelId="{A001A829-819D-4AD6-8891-88B0862609E2}" type="presParOf" srcId="{37DFBAAE-713C-44BC-B8EF-69D0516BCB49}" destId="{28DFFB9E-5916-46EA-B707-4DDAF3F006E3}" srcOrd="0" destOrd="0" presId="urn:microsoft.com/office/officeart/2005/8/layout/process5"/>
    <dgm:cxn modelId="{F631791D-5BBB-43EE-AB48-7A5FB2952420}" type="presParOf" srcId="{FB82D295-C546-4E49-BA95-0DDC88A79ED5}" destId="{ABE717D4-7198-4A0C-9CDC-67FC841B0215}" srcOrd="8" destOrd="0" presId="urn:microsoft.com/office/officeart/2005/8/layout/process5"/>
    <dgm:cxn modelId="{865AB874-9DA8-4B21-8C5F-B7D28C331007}" type="presParOf" srcId="{FB82D295-C546-4E49-BA95-0DDC88A79ED5}" destId="{04C38FAD-11D9-4A48-BB9F-DB1E01B82F02}" srcOrd="9" destOrd="0" presId="urn:microsoft.com/office/officeart/2005/8/layout/process5"/>
    <dgm:cxn modelId="{880EC25A-89DF-415D-A10C-5F77CFE4747E}" type="presParOf" srcId="{04C38FAD-11D9-4A48-BB9F-DB1E01B82F02}" destId="{0B0FA98A-5B6D-44A4-A70E-8DBDA32F9806}" srcOrd="0" destOrd="0" presId="urn:microsoft.com/office/officeart/2005/8/layout/process5"/>
    <dgm:cxn modelId="{F7933579-9024-4876-83DB-97F3D0833B4C}" type="presParOf" srcId="{FB82D295-C546-4E49-BA95-0DDC88A79ED5}" destId="{9908D73A-BB5C-44BF-82E7-12F0A836378F}" srcOrd="10" destOrd="0" presId="urn:microsoft.com/office/officeart/2005/8/layout/process5"/>
    <dgm:cxn modelId="{799D0D6A-3AB9-4974-ABBD-E345FA06B790}" type="presParOf" srcId="{FB82D295-C546-4E49-BA95-0DDC88A79ED5}" destId="{44A6652E-3BA7-4737-A97D-44E5FB9E91C0}" srcOrd="11" destOrd="0" presId="urn:microsoft.com/office/officeart/2005/8/layout/process5"/>
    <dgm:cxn modelId="{A4504C5B-DF8B-44B0-AFD3-765B79653711}" type="presParOf" srcId="{44A6652E-3BA7-4737-A97D-44E5FB9E91C0}" destId="{99BBF70B-05AE-474A-98F3-EB05AC9258DD}" srcOrd="0" destOrd="0" presId="urn:microsoft.com/office/officeart/2005/8/layout/process5"/>
    <dgm:cxn modelId="{5432F2D3-7B79-4BCD-A4FF-A6448E23C095}" type="presParOf" srcId="{FB82D295-C546-4E49-BA95-0DDC88A79ED5}" destId="{97DA4EE6-7330-40D0-BB40-39D69FF032A6}" srcOrd="12" destOrd="0" presId="urn:microsoft.com/office/officeart/2005/8/layout/process5"/>
    <dgm:cxn modelId="{12530A09-3853-4F6B-926A-F1AC7A8E8AC8}" type="presParOf" srcId="{FB82D295-C546-4E49-BA95-0DDC88A79ED5}" destId="{C76CC819-A00D-48BB-8F81-94FC19C79913}" srcOrd="13" destOrd="0" presId="urn:microsoft.com/office/officeart/2005/8/layout/process5"/>
    <dgm:cxn modelId="{6E0D2D98-809C-407A-BDFC-AA13F79054FE}" type="presParOf" srcId="{C76CC819-A00D-48BB-8F81-94FC19C79913}" destId="{58BF1435-9EE2-4248-B310-6DC207B0124B}" srcOrd="0" destOrd="0" presId="urn:microsoft.com/office/officeart/2005/8/layout/process5"/>
    <dgm:cxn modelId="{B98E73BE-A3FB-4B1D-819F-8CE12144AE72}" type="presParOf" srcId="{FB82D295-C546-4E49-BA95-0DDC88A79ED5}" destId="{C7B03EB5-E3ED-4A9A-A9AB-1BE22BD6F8EC}" srcOrd="14" destOrd="0" presId="urn:microsoft.com/office/officeart/2005/8/layout/process5"/>
    <dgm:cxn modelId="{FD551FA6-F605-48BF-848E-93C0417EF50A}" type="presParOf" srcId="{FB82D295-C546-4E49-BA95-0DDC88A79ED5}" destId="{84C770FA-2FD6-4E1B-A958-8FC0AB0B213A}" srcOrd="15" destOrd="0" presId="urn:microsoft.com/office/officeart/2005/8/layout/process5"/>
    <dgm:cxn modelId="{0348F53F-2A60-47F6-8D8B-36F398F82840}" type="presParOf" srcId="{84C770FA-2FD6-4E1B-A958-8FC0AB0B213A}" destId="{C074E97A-520E-4FF1-87CD-7FCF576FBC43}" srcOrd="0" destOrd="0" presId="urn:microsoft.com/office/officeart/2005/8/layout/process5"/>
    <dgm:cxn modelId="{8E31D143-ED39-42C5-8AAF-F5A2F8C7798D}" type="presParOf" srcId="{FB82D295-C546-4E49-BA95-0DDC88A79ED5}" destId="{2E2145C3-483F-499D-98FF-FB5A9D86AE5A}" srcOrd="16" destOrd="0" presId="urn:microsoft.com/office/officeart/2005/8/layout/process5"/>
    <dgm:cxn modelId="{2C920F34-E97D-475C-A968-FC3C60101FC4}" type="presParOf" srcId="{FB82D295-C546-4E49-BA95-0DDC88A79ED5}" destId="{D9FD79BD-E682-44B8-8CCC-9AC9B0A8EFA5}" srcOrd="17" destOrd="0" presId="urn:microsoft.com/office/officeart/2005/8/layout/process5"/>
    <dgm:cxn modelId="{D391EF21-3331-440B-A48B-D2BE3BAD0274}" type="presParOf" srcId="{D9FD79BD-E682-44B8-8CCC-9AC9B0A8EFA5}" destId="{D1FFD661-7C89-4DD5-B39F-2A2E55851B70}" srcOrd="0" destOrd="0" presId="urn:microsoft.com/office/officeart/2005/8/layout/process5"/>
    <dgm:cxn modelId="{4BA946B5-15A0-4FF0-BC21-18B4B5670425}" type="presParOf" srcId="{FB82D295-C546-4E49-BA95-0DDC88A79ED5}" destId="{20334D32-958D-4E07-8F7C-4477C3BBE656}" srcOrd="18" destOrd="0" presId="urn:microsoft.com/office/officeart/2005/8/layout/process5"/>
    <dgm:cxn modelId="{9BC9FBE5-89CC-4966-8361-87C95551C32D}" type="presParOf" srcId="{FB82D295-C546-4E49-BA95-0DDC88A79ED5}" destId="{5D4F5442-CA71-4C6D-9954-BEE1ECBAE87C}" srcOrd="19" destOrd="0" presId="urn:microsoft.com/office/officeart/2005/8/layout/process5"/>
    <dgm:cxn modelId="{F9B2FC52-6E70-46D5-9FA1-46E1954A6F9C}" type="presParOf" srcId="{5D4F5442-CA71-4C6D-9954-BEE1ECBAE87C}" destId="{C35AE7A6-EFC9-46F4-A5D1-6F6E2D54728C}" srcOrd="0" destOrd="0" presId="urn:microsoft.com/office/officeart/2005/8/layout/process5"/>
    <dgm:cxn modelId="{1ED45DF7-9AC5-4D68-BA3A-E651489E4187}" type="presParOf" srcId="{FB82D295-C546-4E49-BA95-0DDC88A79ED5}" destId="{CEAF6F00-770B-450F-A020-02A9559B3CD2}" srcOrd="20" destOrd="0" presId="urn:microsoft.com/office/officeart/2005/8/layout/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D641CC-0E79-43AD-914C-DB3FD74922CC}" type="doc">
      <dgm:prSet loTypeId="urn:microsoft.com/office/officeart/2005/8/layout/vList3#6" loCatId="list" qsTypeId="urn:microsoft.com/office/officeart/2005/8/quickstyle/simple1" qsCatId="simple" csTypeId="urn:microsoft.com/office/officeart/2005/8/colors/colorful4" csCatId="colorful" phldr="1"/>
      <dgm:spPr/>
    </dgm:pt>
    <dgm:pt modelId="{9971D52D-E273-4033-AB7B-3EFC6FD4BF00}">
      <dgm:prSet phldrT="[Texto]" custT="1"/>
      <dgm:spPr/>
      <dgm:t>
        <a:bodyPr/>
        <a:lstStyle/>
        <a:p>
          <a:pPr algn="just"/>
          <a:r>
            <a:rPr lang="es-CO" sz="1500" b="1" dirty="0" smtClean="0">
              <a:effectLst>
                <a:outerShdw blurRad="38100" dist="38100" dir="2700000" algn="tl">
                  <a:srgbClr val="000000">
                    <a:alpha val="43137"/>
                  </a:srgbClr>
                </a:outerShdw>
              </a:effectLst>
              <a:latin typeface="+mn-lt"/>
              <a:ea typeface="+mn-ea"/>
              <a:cs typeface="+mn-cs"/>
            </a:rPr>
            <a:t>EN CAJAS DE COMPENSACIÓN FAMILIAR: </a:t>
          </a:r>
          <a:r>
            <a:rPr lang="es-CO" sz="1500" b="0" dirty="0" smtClean="0">
              <a:latin typeface="+mn-lt"/>
              <a:ea typeface="+mn-ea"/>
              <a:cs typeface="+mn-cs"/>
            </a:rPr>
            <a:t>El Revisor Fiscal de cada Caja de Compensación Familiar deberá remitir a la Superintendencia Delegada para la Gestión, en forma trimestral, contado a partir de la fecha de recibo del oficio de aprobación del Plan de Mejoramiento por parte de la Superintendencia del Subsidio Familiar, un informe con los porcentajes de avance de las acciones de mejora propuestas y los soportes respectivos.</a:t>
          </a:r>
        </a:p>
        <a:p>
          <a:pPr algn="just"/>
          <a:endParaRPr lang="es-CO" sz="1500" dirty="0"/>
        </a:p>
      </dgm:t>
    </dgm:pt>
    <dgm:pt modelId="{C081C29E-A121-450F-87F9-2E491AC33143}" type="parTrans" cxnId="{4DF3F53C-B59D-4792-AD17-12528A3B074F}">
      <dgm:prSet/>
      <dgm:spPr/>
      <dgm:t>
        <a:bodyPr/>
        <a:lstStyle/>
        <a:p>
          <a:endParaRPr lang="es-CO" sz="1500"/>
        </a:p>
      </dgm:t>
    </dgm:pt>
    <dgm:pt modelId="{3A120243-2BB8-463A-865E-62938E6DA75B}" type="sibTrans" cxnId="{4DF3F53C-B59D-4792-AD17-12528A3B074F}">
      <dgm:prSet/>
      <dgm:spPr/>
      <dgm:t>
        <a:bodyPr/>
        <a:lstStyle/>
        <a:p>
          <a:endParaRPr lang="es-CO" sz="1500"/>
        </a:p>
      </dgm:t>
    </dgm:pt>
    <dgm:pt modelId="{E050D5D7-ECF8-488D-9893-3196FD65D0AF}" type="pres">
      <dgm:prSet presAssocID="{7DD641CC-0E79-43AD-914C-DB3FD74922CC}" presName="linearFlow" presStyleCnt="0">
        <dgm:presLayoutVars>
          <dgm:dir/>
          <dgm:resizeHandles val="exact"/>
        </dgm:presLayoutVars>
      </dgm:prSet>
      <dgm:spPr/>
    </dgm:pt>
    <dgm:pt modelId="{A246A697-626C-4C87-B636-394C7C03A524}" type="pres">
      <dgm:prSet presAssocID="{9971D52D-E273-4033-AB7B-3EFC6FD4BF00}" presName="composite" presStyleCnt="0"/>
      <dgm:spPr/>
    </dgm:pt>
    <dgm:pt modelId="{E5CE12A9-0705-4D2C-B7E4-69F9485B306C}" type="pres">
      <dgm:prSet presAssocID="{9971D52D-E273-4033-AB7B-3EFC6FD4BF00}" presName="imgShp" presStyleLbl="fgImgPlace1" presStyleIdx="0" presStyleCnt="1"/>
      <dgm:spPr>
        <a:blipFill rotWithShape="0">
          <a:blip xmlns:r="http://schemas.openxmlformats.org/officeDocument/2006/relationships" r:embed="rId1"/>
          <a:stretch>
            <a:fillRect/>
          </a:stretch>
        </a:blipFill>
      </dgm:spPr>
    </dgm:pt>
    <dgm:pt modelId="{48F10EF8-94A7-4344-B8B6-A239A449216E}" type="pres">
      <dgm:prSet presAssocID="{9971D52D-E273-4033-AB7B-3EFC6FD4BF00}" presName="txShp" presStyleLbl="node1" presStyleIdx="0" presStyleCnt="1">
        <dgm:presLayoutVars>
          <dgm:bulletEnabled val="1"/>
        </dgm:presLayoutVars>
      </dgm:prSet>
      <dgm:spPr/>
      <dgm:t>
        <a:bodyPr/>
        <a:lstStyle/>
        <a:p>
          <a:endParaRPr lang="es-CO"/>
        </a:p>
      </dgm:t>
    </dgm:pt>
  </dgm:ptLst>
  <dgm:cxnLst>
    <dgm:cxn modelId="{4DF3F53C-B59D-4792-AD17-12528A3B074F}" srcId="{7DD641CC-0E79-43AD-914C-DB3FD74922CC}" destId="{9971D52D-E273-4033-AB7B-3EFC6FD4BF00}" srcOrd="0" destOrd="0" parTransId="{C081C29E-A121-450F-87F9-2E491AC33143}" sibTransId="{3A120243-2BB8-463A-865E-62938E6DA75B}"/>
    <dgm:cxn modelId="{E6B74E56-BA57-4B64-AB90-AAA78262F47F}" type="presOf" srcId="{9971D52D-E273-4033-AB7B-3EFC6FD4BF00}" destId="{48F10EF8-94A7-4344-B8B6-A239A449216E}" srcOrd="0" destOrd="0" presId="urn:microsoft.com/office/officeart/2005/8/layout/vList3#6"/>
    <dgm:cxn modelId="{597070C3-50BB-43AC-A1DB-827A3EB0C906}" type="presOf" srcId="{7DD641CC-0E79-43AD-914C-DB3FD74922CC}" destId="{E050D5D7-ECF8-488D-9893-3196FD65D0AF}" srcOrd="0" destOrd="0" presId="urn:microsoft.com/office/officeart/2005/8/layout/vList3#6"/>
    <dgm:cxn modelId="{5CCE364A-1B26-4ADD-9211-2A36794B7D42}" type="presParOf" srcId="{E050D5D7-ECF8-488D-9893-3196FD65D0AF}" destId="{A246A697-626C-4C87-B636-394C7C03A524}" srcOrd="0" destOrd="0" presId="urn:microsoft.com/office/officeart/2005/8/layout/vList3#6"/>
    <dgm:cxn modelId="{2B3B19A5-4DA5-4277-92F4-85706492F9A9}" type="presParOf" srcId="{A246A697-626C-4C87-B636-394C7C03A524}" destId="{E5CE12A9-0705-4D2C-B7E4-69F9485B306C}" srcOrd="0" destOrd="0" presId="urn:microsoft.com/office/officeart/2005/8/layout/vList3#6"/>
    <dgm:cxn modelId="{4C611D9A-7C9E-43AC-ABF4-B82C0BFAC896}" type="presParOf" srcId="{A246A697-626C-4C87-B636-394C7C03A524}" destId="{48F10EF8-94A7-4344-B8B6-A239A449216E}" srcOrd="1" destOrd="0" presId="urn:microsoft.com/office/officeart/2005/8/layout/vList3#6"/>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448B803-8761-4E18-B36C-36F6EB9DC39F}" type="doc">
      <dgm:prSet loTypeId="urn:microsoft.com/office/officeart/2005/8/layout/vList3#5" loCatId="list" qsTypeId="urn:microsoft.com/office/officeart/2005/8/quickstyle/simple1" qsCatId="simple" csTypeId="urn:microsoft.com/office/officeart/2005/8/colors/colorful5" csCatId="colorful" phldr="1"/>
      <dgm:spPr/>
    </dgm:pt>
    <dgm:pt modelId="{B8C84FB3-7C18-4B3A-B2B5-F708E1C6ECE9}">
      <dgm:prSet phldrT="[Texto]"/>
      <dgm:spPr/>
      <dgm:t>
        <a:bodyPr/>
        <a:lstStyle/>
        <a:p>
          <a:pPr algn="just"/>
          <a:r>
            <a:rPr lang="es-CO" b="1" dirty="0" smtClean="0">
              <a:effectLst>
                <a:outerShdw blurRad="38100" dist="38100" dir="2700000" algn="tl">
                  <a:srgbClr val="000000">
                    <a:alpha val="43137"/>
                  </a:srgbClr>
                </a:outerShdw>
              </a:effectLst>
              <a:latin typeface="+mn-lt"/>
              <a:ea typeface="+mn-ea"/>
              <a:cs typeface="+mn-cs"/>
            </a:rPr>
            <a:t>EN LA SUPERINTENDENCIA DEL SUBSIDIO FAMILIAR: </a:t>
          </a:r>
          <a:r>
            <a:rPr lang="es-CO" b="0" dirty="0" smtClean="0">
              <a:latin typeface="+mn-lt"/>
              <a:ea typeface="+mn-ea"/>
              <a:cs typeface="+mn-cs"/>
            </a:rPr>
            <a:t>La Superintendencia Delegada para la Gestión y el equipo comisionado, validarán el avance del Plan de Mejoramiento, con el fin de evaluar si se ajusta a los requerimientos y si es conducente para la mejora de la eficacia, eficiencia y efectividad en la gestión de la Caja de Compensación Familiar.</a:t>
          </a:r>
          <a:endParaRPr lang="es-CO" dirty="0"/>
        </a:p>
      </dgm:t>
    </dgm:pt>
    <dgm:pt modelId="{B8601313-53B5-4EC0-9BBE-7CEF2AA32D03}" type="parTrans" cxnId="{0BB8508A-C210-4F4C-8A99-82D3C5F7741C}">
      <dgm:prSet/>
      <dgm:spPr/>
      <dgm:t>
        <a:bodyPr/>
        <a:lstStyle/>
        <a:p>
          <a:endParaRPr lang="es-CO"/>
        </a:p>
      </dgm:t>
    </dgm:pt>
    <dgm:pt modelId="{0C0F0A41-C3FC-4917-94F9-4AF0A62419E7}" type="sibTrans" cxnId="{0BB8508A-C210-4F4C-8A99-82D3C5F7741C}">
      <dgm:prSet/>
      <dgm:spPr/>
      <dgm:t>
        <a:bodyPr/>
        <a:lstStyle/>
        <a:p>
          <a:endParaRPr lang="es-CO"/>
        </a:p>
      </dgm:t>
    </dgm:pt>
    <dgm:pt modelId="{09C13D13-50AC-4961-9804-E99460103FC8}" type="pres">
      <dgm:prSet presAssocID="{7448B803-8761-4E18-B36C-36F6EB9DC39F}" presName="linearFlow" presStyleCnt="0">
        <dgm:presLayoutVars>
          <dgm:dir/>
          <dgm:resizeHandles val="exact"/>
        </dgm:presLayoutVars>
      </dgm:prSet>
      <dgm:spPr/>
    </dgm:pt>
    <dgm:pt modelId="{31FEEE7D-6918-4EFF-8C81-D3C19BFF3324}" type="pres">
      <dgm:prSet presAssocID="{B8C84FB3-7C18-4B3A-B2B5-F708E1C6ECE9}" presName="composite" presStyleCnt="0"/>
      <dgm:spPr/>
    </dgm:pt>
    <dgm:pt modelId="{11A43BC0-5D1E-4055-AB3A-0C72388C699E}" type="pres">
      <dgm:prSet presAssocID="{B8C84FB3-7C18-4B3A-B2B5-F708E1C6ECE9}" presName="imgShp" presStyleLbl="fgImgPlace1" presStyleIdx="0" presStyleCnt="1" custScaleX="44583" custScaleY="29058"/>
      <dgm:spPr>
        <a:blipFill rotWithShape="0">
          <a:blip xmlns:r="http://schemas.openxmlformats.org/officeDocument/2006/relationships" r:embed="rId1"/>
          <a:stretch>
            <a:fillRect/>
          </a:stretch>
        </a:blipFill>
      </dgm:spPr>
    </dgm:pt>
    <dgm:pt modelId="{AB2ACFBB-98BF-46A1-97D9-866371F5EA60}" type="pres">
      <dgm:prSet presAssocID="{B8C84FB3-7C18-4B3A-B2B5-F708E1C6ECE9}" presName="txShp" presStyleLbl="node1" presStyleIdx="0" presStyleCnt="1">
        <dgm:presLayoutVars>
          <dgm:bulletEnabled val="1"/>
        </dgm:presLayoutVars>
      </dgm:prSet>
      <dgm:spPr/>
      <dgm:t>
        <a:bodyPr/>
        <a:lstStyle/>
        <a:p>
          <a:endParaRPr lang="es-CO"/>
        </a:p>
      </dgm:t>
    </dgm:pt>
  </dgm:ptLst>
  <dgm:cxnLst>
    <dgm:cxn modelId="{E9CFE24B-7462-42D8-9F98-B6CD51C63AC1}" type="presOf" srcId="{7448B803-8761-4E18-B36C-36F6EB9DC39F}" destId="{09C13D13-50AC-4961-9804-E99460103FC8}" srcOrd="0" destOrd="0" presId="urn:microsoft.com/office/officeart/2005/8/layout/vList3#5"/>
    <dgm:cxn modelId="{0BB8508A-C210-4F4C-8A99-82D3C5F7741C}" srcId="{7448B803-8761-4E18-B36C-36F6EB9DC39F}" destId="{B8C84FB3-7C18-4B3A-B2B5-F708E1C6ECE9}" srcOrd="0" destOrd="0" parTransId="{B8601313-53B5-4EC0-9BBE-7CEF2AA32D03}" sibTransId="{0C0F0A41-C3FC-4917-94F9-4AF0A62419E7}"/>
    <dgm:cxn modelId="{4DBCC0E3-1E53-435F-BA53-6D3ECBBBD0C7}" type="presOf" srcId="{B8C84FB3-7C18-4B3A-B2B5-F708E1C6ECE9}" destId="{AB2ACFBB-98BF-46A1-97D9-866371F5EA60}" srcOrd="0" destOrd="0" presId="urn:microsoft.com/office/officeart/2005/8/layout/vList3#5"/>
    <dgm:cxn modelId="{C152ED4E-EB92-4FBF-A0C6-9238A1E25394}" type="presParOf" srcId="{09C13D13-50AC-4961-9804-E99460103FC8}" destId="{31FEEE7D-6918-4EFF-8C81-D3C19BFF3324}" srcOrd="0" destOrd="0" presId="urn:microsoft.com/office/officeart/2005/8/layout/vList3#5"/>
    <dgm:cxn modelId="{04203F93-3F40-4388-8C71-0033AFAA6AE1}" type="presParOf" srcId="{31FEEE7D-6918-4EFF-8C81-D3C19BFF3324}" destId="{11A43BC0-5D1E-4055-AB3A-0C72388C699E}" srcOrd="0" destOrd="0" presId="urn:microsoft.com/office/officeart/2005/8/layout/vList3#5"/>
    <dgm:cxn modelId="{B725F8D1-DB7B-4509-95BE-D90189874261}" type="presParOf" srcId="{31FEEE7D-6918-4EFF-8C81-D3C19BFF3324}" destId="{AB2ACFBB-98BF-46A1-97D9-866371F5EA60}" srcOrd="1" destOrd="0" presId="urn:microsoft.com/office/officeart/2005/8/layout/vList3#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7C13D-7957-4732-820D-7D91D9A3F217}"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CO"/>
        </a:p>
      </dgm:t>
    </dgm:pt>
    <dgm:pt modelId="{C6E97C5C-1DC0-43B8-B548-E629CC2545C8}">
      <dgm:prSet phldrT="[Texto]" custT="1"/>
      <dgm:spPr/>
      <dgm:t>
        <a:bodyPr/>
        <a:lstStyle/>
        <a:p>
          <a:r>
            <a:rPr lang="es-CO" sz="2400" b="1" dirty="0" smtClean="0"/>
            <a:t>PAV</a:t>
          </a:r>
          <a:endParaRPr lang="es-CO" sz="2400" b="1" dirty="0"/>
        </a:p>
      </dgm:t>
    </dgm:pt>
    <dgm:pt modelId="{1530AD5D-D8CC-4DEA-95AE-F4F197408623}" type="parTrans" cxnId="{DD03DF96-4DF4-458B-B53F-9D90D98505CE}">
      <dgm:prSet/>
      <dgm:spPr/>
      <dgm:t>
        <a:bodyPr/>
        <a:lstStyle/>
        <a:p>
          <a:endParaRPr lang="es-CO"/>
        </a:p>
      </dgm:t>
    </dgm:pt>
    <dgm:pt modelId="{CD386E14-D7F3-4D58-A8A0-BD965B464192}" type="sibTrans" cxnId="{DD03DF96-4DF4-458B-B53F-9D90D98505CE}">
      <dgm:prSet/>
      <dgm:spPr/>
      <dgm:t>
        <a:bodyPr/>
        <a:lstStyle/>
        <a:p>
          <a:endParaRPr lang="es-CO"/>
        </a:p>
      </dgm:t>
    </dgm:pt>
    <dgm:pt modelId="{A6BC94B1-2094-47FD-B1AD-3BDF1CF72EEF}">
      <dgm:prSet phldrT="[Texto]"/>
      <dgm:spPr/>
      <dgm:t>
        <a:bodyPr/>
        <a:lstStyle/>
        <a:p>
          <a:pPr algn="just"/>
          <a:r>
            <a:rPr lang="es-MX" smtClean="0"/>
            <a:t>El</a:t>
          </a:r>
          <a:r>
            <a:rPr lang="es-CO" smtClean="0"/>
            <a:t> Superintendente Delegado para la Gestión, el Director para la Gestión y el Director para la Gestión Financiera y Contable presentarán para cada vigencia el Plan Anual de Visitas, al Superintendente del Subsidio Familiar.</a:t>
          </a:r>
          <a:endParaRPr lang="es-CO" dirty="0"/>
        </a:p>
      </dgm:t>
    </dgm:pt>
    <dgm:pt modelId="{254EE79E-9239-4D35-A6D9-995EEA3F65F5}" type="parTrans" cxnId="{91F0451E-4969-4EC6-A7C9-58C8F447CFC3}">
      <dgm:prSet/>
      <dgm:spPr/>
      <dgm:t>
        <a:bodyPr/>
        <a:lstStyle/>
        <a:p>
          <a:endParaRPr lang="es-CO"/>
        </a:p>
      </dgm:t>
    </dgm:pt>
    <dgm:pt modelId="{9F49B6D3-7BC5-4BC0-B167-29A4E9B40672}" type="sibTrans" cxnId="{91F0451E-4969-4EC6-A7C9-58C8F447CFC3}">
      <dgm:prSet/>
      <dgm:spPr/>
      <dgm:t>
        <a:bodyPr/>
        <a:lstStyle/>
        <a:p>
          <a:endParaRPr lang="es-CO"/>
        </a:p>
      </dgm:t>
    </dgm:pt>
    <dgm:pt modelId="{17EEC66D-C93C-4D46-A37B-17ACE176F5C8}" type="pres">
      <dgm:prSet presAssocID="{B127C13D-7957-4732-820D-7D91D9A3F217}" presName="Name0" presStyleCnt="0">
        <dgm:presLayoutVars>
          <dgm:dir/>
          <dgm:animLvl val="lvl"/>
          <dgm:resizeHandles val="exact"/>
        </dgm:presLayoutVars>
      </dgm:prSet>
      <dgm:spPr/>
      <dgm:t>
        <a:bodyPr/>
        <a:lstStyle/>
        <a:p>
          <a:endParaRPr lang="es-ES"/>
        </a:p>
      </dgm:t>
    </dgm:pt>
    <dgm:pt modelId="{A669A91C-009A-477C-B9BD-A628573542AF}" type="pres">
      <dgm:prSet presAssocID="{C6E97C5C-1DC0-43B8-B548-E629CC2545C8}" presName="composite" presStyleCnt="0"/>
      <dgm:spPr/>
    </dgm:pt>
    <dgm:pt modelId="{4CF173C5-EF92-4003-971A-0CA93CFBF494}" type="pres">
      <dgm:prSet presAssocID="{C6E97C5C-1DC0-43B8-B548-E629CC2545C8}" presName="parTx" presStyleLbl="alignNode1" presStyleIdx="0" presStyleCnt="1">
        <dgm:presLayoutVars>
          <dgm:chMax val="0"/>
          <dgm:chPref val="0"/>
          <dgm:bulletEnabled val="1"/>
        </dgm:presLayoutVars>
      </dgm:prSet>
      <dgm:spPr/>
      <dgm:t>
        <a:bodyPr/>
        <a:lstStyle/>
        <a:p>
          <a:endParaRPr lang="es-ES"/>
        </a:p>
      </dgm:t>
    </dgm:pt>
    <dgm:pt modelId="{48A06200-36E8-4BE6-A945-31762C29B441}" type="pres">
      <dgm:prSet presAssocID="{C6E97C5C-1DC0-43B8-B548-E629CC2545C8}" presName="desTx" presStyleLbl="alignAccFollowNode1" presStyleIdx="0" presStyleCnt="1">
        <dgm:presLayoutVars>
          <dgm:bulletEnabled val="1"/>
        </dgm:presLayoutVars>
      </dgm:prSet>
      <dgm:spPr/>
      <dgm:t>
        <a:bodyPr/>
        <a:lstStyle/>
        <a:p>
          <a:endParaRPr lang="es-CO"/>
        </a:p>
      </dgm:t>
    </dgm:pt>
  </dgm:ptLst>
  <dgm:cxnLst>
    <dgm:cxn modelId="{91F0451E-4969-4EC6-A7C9-58C8F447CFC3}" srcId="{C6E97C5C-1DC0-43B8-B548-E629CC2545C8}" destId="{A6BC94B1-2094-47FD-B1AD-3BDF1CF72EEF}" srcOrd="0" destOrd="0" parTransId="{254EE79E-9239-4D35-A6D9-995EEA3F65F5}" sibTransId="{9F49B6D3-7BC5-4BC0-B167-29A4E9B40672}"/>
    <dgm:cxn modelId="{EA9F91EA-7F0F-4629-B9AD-B639C665A954}" type="presOf" srcId="{A6BC94B1-2094-47FD-B1AD-3BDF1CF72EEF}" destId="{48A06200-36E8-4BE6-A945-31762C29B441}" srcOrd="0" destOrd="0" presId="urn:microsoft.com/office/officeart/2005/8/layout/hList1"/>
    <dgm:cxn modelId="{DD03DF96-4DF4-458B-B53F-9D90D98505CE}" srcId="{B127C13D-7957-4732-820D-7D91D9A3F217}" destId="{C6E97C5C-1DC0-43B8-B548-E629CC2545C8}" srcOrd="0" destOrd="0" parTransId="{1530AD5D-D8CC-4DEA-95AE-F4F197408623}" sibTransId="{CD386E14-D7F3-4D58-A8A0-BD965B464192}"/>
    <dgm:cxn modelId="{176ABEF0-4F23-4101-83B6-79285D5B4F40}" type="presOf" srcId="{C6E97C5C-1DC0-43B8-B548-E629CC2545C8}" destId="{4CF173C5-EF92-4003-971A-0CA93CFBF494}" srcOrd="0" destOrd="0" presId="urn:microsoft.com/office/officeart/2005/8/layout/hList1"/>
    <dgm:cxn modelId="{B2AB2A02-422B-4A48-BE96-E4A6B9FA77B6}" type="presOf" srcId="{B127C13D-7957-4732-820D-7D91D9A3F217}" destId="{17EEC66D-C93C-4D46-A37B-17ACE176F5C8}" srcOrd="0" destOrd="0" presId="urn:microsoft.com/office/officeart/2005/8/layout/hList1"/>
    <dgm:cxn modelId="{B69219E1-59F7-478C-82B9-25ECC044D6D5}" type="presParOf" srcId="{17EEC66D-C93C-4D46-A37B-17ACE176F5C8}" destId="{A669A91C-009A-477C-B9BD-A628573542AF}" srcOrd="0" destOrd="0" presId="urn:microsoft.com/office/officeart/2005/8/layout/hList1"/>
    <dgm:cxn modelId="{CAB0BAA2-D727-4104-8097-09499137897C}" type="presParOf" srcId="{A669A91C-009A-477C-B9BD-A628573542AF}" destId="{4CF173C5-EF92-4003-971A-0CA93CFBF494}" srcOrd="0" destOrd="0" presId="urn:microsoft.com/office/officeart/2005/8/layout/hList1"/>
    <dgm:cxn modelId="{60A1D4A2-A343-44C0-B782-9E39ACDEE849}" type="presParOf" srcId="{A669A91C-009A-477C-B9BD-A628573542AF}" destId="{48A06200-36E8-4BE6-A945-31762C29B441}"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1E220A-E350-48F7-A6CB-2586DC04CBBA}" type="doc">
      <dgm:prSet loTypeId="urn:microsoft.com/office/officeart/2005/8/layout/bList2#8" loCatId="list" qsTypeId="urn:microsoft.com/office/officeart/2005/8/quickstyle/simple1" qsCatId="simple" csTypeId="urn:microsoft.com/office/officeart/2005/8/colors/accent6_2" csCatId="accent6" phldr="1"/>
      <dgm:spPr/>
    </dgm:pt>
    <dgm:pt modelId="{7EFEE9DB-159B-470F-BC60-60EA6CAF826D}">
      <dgm:prSet phldrT="[Texto]" phldr="1"/>
      <dgm:spPr/>
      <dgm:t>
        <a:bodyPr/>
        <a:lstStyle/>
        <a:p>
          <a:endParaRPr lang="es-CO"/>
        </a:p>
      </dgm:t>
    </dgm:pt>
    <dgm:pt modelId="{2DB3F5E5-886A-4A19-875A-C94D8B06EEA0}" type="parTrans" cxnId="{E41BC367-A948-4A65-A981-1FF959D4E668}">
      <dgm:prSet/>
      <dgm:spPr/>
      <dgm:t>
        <a:bodyPr/>
        <a:lstStyle/>
        <a:p>
          <a:endParaRPr lang="es-CO"/>
        </a:p>
      </dgm:t>
    </dgm:pt>
    <dgm:pt modelId="{9B05178D-7CFE-46A2-BBA4-343E214E2497}" type="sibTrans" cxnId="{E41BC367-A948-4A65-A981-1FF959D4E668}">
      <dgm:prSet/>
      <dgm:spPr/>
      <dgm:t>
        <a:bodyPr/>
        <a:lstStyle/>
        <a:p>
          <a:endParaRPr lang="es-CO"/>
        </a:p>
      </dgm:t>
    </dgm:pt>
    <dgm:pt modelId="{64FB7CFC-50FB-4DF2-9964-09B794C33948}">
      <dgm:prSet/>
      <dgm:spPr/>
      <dgm:t>
        <a:bodyPr/>
        <a:lstStyle/>
        <a:p>
          <a:pPr algn="just"/>
          <a:r>
            <a:rPr lang="es-MX" b="0" dirty="0" smtClean="0">
              <a:latin typeface="+mn-lt"/>
              <a:ea typeface="+mn-ea"/>
              <a:cs typeface="+mn-cs"/>
            </a:rPr>
            <a:t>El seguimiento en campo del plan de mejoramiento, será incluido en el plan de trabajo de la siguiente visita ordinaria.</a:t>
          </a:r>
          <a:endParaRPr lang="es-CO" dirty="0"/>
        </a:p>
      </dgm:t>
    </dgm:pt>
    <dgm:pt modelId="{F211CF59-65DA-4AAF-BA56-BFC82375A7CD}" type="parTrans" cxnId="{F7921C90-BB7B-405E-A792-51C5A000D069}">
      <dgm:prSet/>
      <dgm:spPr/>
      <dgm:t>
        <a:bodyPr/>
        <a:lstStyle/>
        <a:p>
          <a:endParaRPr lang="es-CO"/>
        </a:p>
      </dgm:t>
    </dgm:pt>
    <dgm:pt modelId="{049418D4-2C34-4C9C-B99B-329889AA6B34}" type="sibTrans" cxnId="{F7921C90-BB7B-405E-A792-51C5A000D069}">
      <dgm:prSet/>
      <dgm:spPr/>
      <dgm:t>
        <a:bodyPr/>
        <a:lstStyle/>
        <a:p>
          <a:endParaRPr lang="es-CO"/>
        </a:p>
      </dgm:t>
    </dgm:pt>
    <dgm:pt modelId="{123579B3-B521-41DA-BB8D-063ABCA872ED}" type="pres">
      <dgm:prSet presAssocID="{371E220A-E350-48F7-A6CB-2586DC04CBBA}" presName="diagram" presStyleCnt="0">
        <dgm:presLayoutVars>
          <dgm:dir/>
          <dgm:animLvl val="lvl"/>
          <dgm:resizeHandles val="exact"/>
        </dgm:presLayoutVars>
      </dgm:prSet>
      <dgm:spPr/>
    </dgm:pt>
    <dgm:pt modelId="{C6391A51-537E-4B36-8D31-2246FC5C3A2A}" type="pres">
      <dgm:prSet presAssocID="{7EFEE9DB-159B-470F-BC60-60EA6CAF826D}" presName="compNode" presStyleCnt="0"/>
      <dgm:spPr/>
    </dgm:pt>
    <dgm:pt modelId="{F8FEAE76-7DB5-4DFC-95E3-72E6166AB607}" type="pres">
      <dgm:prSet presAssocID="{7EFEE9DB-159B-470F-BC60-60EA6CAF826D}" presName="childRect" presStyleLbl="bgAcc1" presStyleIdx="0" presStyleCnt="1">
        <dgm:presLayoutVars>
          <dgm:bulletEnabled val="1"/>
        </dgm:presLayoutVars>
      </dgm:prSet>
      <dgm:spPr/>
      <dgm:t>
        <a:bodyPr/>
        <a:lstStyle/>
        <a:p>
          <a:endParaRPr lang="es-ES"/>
        </a:p>
      </dgm:t>
    </dgm:pt>
    <dgm:pt modelId="{2A228F45-5318-40DC-8E1E-F9FB642DC747}" type="pres">
      <dgm:prSet presAssocID="{7EFEE9DB-159B-470F-BC60-60EA6CAF826D}" presName="parentText" presStyleLbl="node1" presStyleIdx="0" presStyleCnt="0">
        <dgm:presLayoutVars>
          <dgm:chMax val="0"/>
          <dgm:bulletEnabled val="1"/>
        </dgm:presLayoutVars>
      </dgm:prSet>
      <dgm:spPr/>
      <dgm:t>
        <a:bodyPr/>
        <a:lstStyle/>
        <a:p>
          <a:endParaRPr lang="es-ES"/>
        </a:p>
      </dgm:t>
    </dgm:pt>
    <dgm:pt modelId="{4DB1130E-4828-423C-B740-05ACFEEF6858}" type="pres">
      <dgm:prSet presAssocID="{7EFEE9DB-159B-470F-BC60-60EA6CAF826D}" presName="parentRect" presStyleLbl="alignNode1" presStyleIdx="0" presStyleCnt="1"/>
      <dgm:spPr/>
      <dgm:t>
        <a:bodyPr/>
        <a:lstStyle/>
        <a:p>
          <a:endParaRPr lang="es-ES"/>
        </a:p>
      </dgm:t>
    </dgm:pt>
    <dgm:pt modelId="{4AB21ECE-BCA2-4264-8C4D-A9F120E02D3F}" type="pres">
      <dgm:prSet presAssocID="{7EFEE9DB-159B-470F-BC60-60EA6CAF826D}" presName="adorn" presStyleLbl="fgAccFollowNode1" presStyleIdx="0" presStyleCnt="1"/>
      <dgm:spPr>
        <a:blipFill rotWithShape="0">
          <a:blip xmlns:r="http://schemas.openxmlformats.org/officeDocument/2006/relationships" r:embed="rId1"/>
          <a:stretch>
            <a:fillRect/>
          </a:stretch>
        </a:blipFill>
      </dgm:spPr>
    </dgm:pt>
  </dgm:ptLst>
  <dgm:cxnLst>
    <dgm:cxn modelId="{F7921C90-BB7B-405E-A792-51C5A000D069}" srcId="{7EFEE9DB-159B-470F-BC60-60EA6CAF826D}" destId="{64FB7CFC-50FB-4DF2-9964-09B794C33948}" srcOrd="0" destOrd="0" parTransId="{F211CF59-65DA-4AAF-BA56-BFC82375A7CD}" sibTransId="{049418D4-2C34-4C9C-B99B-329889AA6B34}"/>
    <dgm:cxn modelId="{B2E4ECA2-63B1-4561-94FA-55083A9331A6}" type="presOf" srcId="{7EFEE9DB-159B-470F-BC60-60EA6CAF826D}" destId="{2A228F45-5318-40DC-8E1E-F9FB642DC747}" srcOrd="0" destOrd="0" presId="urn:microsoft.com/office/officeart/2005/8/layout/bList2#8"/>
    <dgm:cxn modelId="{31504B50-DF9D-4E76-8211-ADCCF9846BB5}" type="presOf" srcId="{371E220A-E350-48F7-A6CB-2586DC04CBBA}" destId="{123579B3-B521-41DA-BB8D-063ABCA872ED}" srcOrd="0" destOrd="0" presId="urn:microsoft.com/office/officeart/2005/8/layout/bList2#8"/>
    <dgm:cxn modelId="{E41BC367-A948-4A65-A981-1FF959D4E668}" srcId="{371E220A-E350-48F7-A6CB-2586DC04CBBA}" destId="{7EFEE9DB-159B-470F-BC60-60EA6CAF826D}" srcOrd="0" destOrd="0" parTransId="{2DB3F5E5-886A-4A19-875A-C94D8B06EEA0}" sibTransId="{9B05178D-7CFE-46A2-BBA4-343E214E2497}"/>
    <dgm:cxn modelId="{0B89D3C2-8065-48A0-811D-6F23EE0A2A27}" type="presOf" srcId="{64FB7CFC-50FB-4DF2-9964-09B794C33948}" destId="{F8FEAE76-7DB5-4DFC-95E3-72E6166AB607}" srcOrd="0" destOrd="0" presId="urn:microsoft.com/office/officeart/2005/8/layout/bList2#8"/>
    <dgm:cxn modelId="{1D61D2A6-A22D-45DA-AA6F-555649AAC786}" type="presOf" srcId="{7EFEE9DB-159B-470F-BC60-60EA6CAF826D}" destId="{4DB1130E-4828-423C-B740-05ACFEEF6858}" srcOrd="1" destOrd="0" presId="urn:microsoft.com/office/officeart/2005/8/layout/bList2#8"/>
    <dgm:cxn modelId="{2D9B8415-5398-4475-BB53-5E8B935A3F50}" type="presParOf" srcId="{123579B3-B521-41DA-BB8D-063ABCA872ED}" destId="{C6391A51-537E-4B36-8D31-2246FC5C3A2A}" srcOrd="0" destOrd="0" presId="urn:microsoft.com/office/officeart/2005/8/layout/bList2#8"/>
    <dgm:cxn modelId="{E9E24A73-A059-448C-A8FA-C707BB1670BE}" type="presParOf" srcId="{C6391A51-537E-4B36-8D31-2246FC5C3A2A}" destId="{F8FEAE76-7DB5-4DFC-95E3-72E6166AB607}" srcOrd="0" destOrd="0" presId="urn:microsoft.com/office/officeart/2005/8/layout/bList2#8"/>
    <dgm:cxn modelId="{562927FA-B764-4CAD-AFB4-82B8EF2D86F9}" type="presParOf" srcId="{C6391A51-537E-4B36-8D31-2246FC5C3A2A}" destId="{2A228F45-5318-40DC-8E1E-F9FB642DC747}" srcOrd="1" destOrd="0" presId="urn:microsoft.com/office/officeart/2005/8/layout/bList2#8"/>
    <dgm:cxn modelId="{E087D807-8E0D-4D70-8347-CE198253AEC4}" type="presParOf" srcId="{C6391A51-537E-4B36-8D31-2246FC5C3A2A}" destId="{4DB1130E-4828-423C-B740-05ACFEEF6858}" srcOrd="2" destOrd="0" presId="urn:microsoft.com/office/officeart/2005/8/layout/bList2#8"/>
    <dgm:cxn modelId="{E9A0B316-6328-4492-9503-6DE829C5047C}" type="presParOf" srcId="{C6391A51-537E-4B36-8D31-2246FC5C3A2A}" destId="{4AB21ECE-BCA2-4264-8C4D-A9F120E02D3F}" srcOrd="3" destOrd="0" presId="urn:microsoft.com/office/officeart/2005/8/layout/bList2#8"/>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F7A58E8-A543-4B25-A844-D31D65FBF4DD}" type="doc">
      <dgm:prSet loTypeId="urn:microsoft.com/office/officeart/2005/8/layout/vList5" loCatId="list" qsTypeId="urn:microsoft.com/office/officeart/2005/8/quickstyle/simple1" qsCatId="simple" csTypeId="urn:microsoft.com/office/officeart/2005/8/colors/colorful1#5" csCatId="colorful" phldr="1"/>
      <dgm:spPr/>
      <dgm:t>
        <a:bodyPr/>
        <a:lstStyle/>
        <a:p>
          <a:endParaRPr lang="es-CO"/>
        </a:p>
      </dgm:t>
    </dgm:pt>
    <dgm:pt modelId="{0DDAA33A-1040-4BB8-9ADA-FF727E407FEC}">
      <dgm:prSet phldrT="[Texto]" custT="1"/>
      <dgm:spPr/>
      <dgm:t>
        <a:bodyPr/>
        <a:lstStyle/>
        <a:p>
          <a:r>
            <a:rPr lang="es-CO" sz="1600" b="1" dirty="0" smtClean="0"/>
            <a:t>Las Cajas de Compensación se comprometen a:</a:t>
          </a:r>
          <a:endParaRPr lang="es-CO" sz="1600" b="1" dirty="0"/>
        </a:p>
      </dgm:t>
    </dgm:pt>
    <dgm:pt modelId="{CC18CF41-B861-4E43-9C8C-2F6FBFBCFC20}" type="parTrans" cxnId="{C05F5729-5C39-4BD9-BE0D-BC0A8C1CDFA5}">
      <dgm:prSet/>
      <dgm:spPr/>
      <dgm:t>
        <a:bodyPr/>
        <a:lstStyle/>
        <a:p>
          <a:endParaRPr lang="es-CO" sz="1000"/>
        </a:p>
      </dgm:t>
    </dgm:pt>
    <dgm:pt modelId="{8BC69664-EB8D-4835-8DFD-4CDFEB6E84A1}" type="sibTrans" cxnId="{C05F5729-5C39-4BD9-BE0D-BC0A8C1CDFA5}">
      <dgm:prSet/>
      <dgm:spPr/>
      <dgm:t>
        <a:bodyPr/>
        <a:lstStyle/>
        <a:p>
          <a:endParaRPr lang="es-CO" sz="1000"/>
        </a:p>
      </dgm:t>
    </dgm:pt>
    <dgm:pt modelId="{CC2CD071-EC3A-429B-919F-54B682B6957B}">
      <dgm:prSet phldrT="[Texto]" custT="1"/>
      <dgm:spPr/>
      <dgm:t>
        <a:bodyPr/>
        <a:lstStyle/>
        <a:p>
          <a:pPr algn="just"/>
          <a:r>
            <a:rPr lang="es-CO" sz="1000" dirty="0" smtClean="0"/>
            <a:t>Revisar códigos de buen gobierno y las normas sobre gobierno corporativo con el fin que se controlen adecuadamente y eviten conflictos de interés e inhabilidades e incompatibilidades </a:t>
          </a:r>
          <a:endParaRPr lang="es-CO" sz="1000" dirty="0"/>
        </a:p>
      </dgm:t>
    </dgm:pt>
    <dgm:pt modelId="{E46492FB-8D33-4FBB-B0AE-3B85FF55056B}" type="parTrans" cxnId="{715A6F80-6A96-4433-91C5-F3896DBB21E1}">
      <dgm:prSet/>
      <dgm:spPr/>
      <dgm:t>
        <a:bodyPr/>
        <a:lstStyle/>
        <a:p>
          <a:endParaRPr lang="es-CO" sz="1000"/>
        </a:p>
      </dgm:t>
    </dgm:pt>
    <dgm:pt modelId="{5F91784D-859C-4A88-BA7E-A2538C77E743}" type="sibTrans" cxnId="{715A6F80-6A96-4433-91C5-F3896DBB21E1}">
      <dgm:prSet/>
      <dgm:spPr/>
      <dgm:t>
        <a:bodyPr/>
        <a:lstStyle/>
        <a:p>
          <a:endParaRPr lang="es-CO" sz="1000"/>
        </a:p>
      </dgm:t>
    </dgm:pt>
    <dgm:pt modelId="{5AE9B677-EC5D-4097-8AE0-74AE6DCF2600}">
      <dgm:prSet phldrT="[Texto]" phldr="1" custT="1"/>
      <dgm:spPr/>
      <dgm:t>
        <a:bodyPr/>
        <a:lstStyle/>
        <a:p>
          <a:endParaRPr lang="es-CO" sz="1000"/>
        </a:p>
      </dgm:t>
    </dgm:pt>
    <dgm:pt modelId="{0F1A5834-B8AA-404C-B47B-E5D1CD61F045}" type="parTrans" cxnId="{92B7BD0B-3265-46E1-A922-382C82B894D2}">
      <dgm:prSet/>
      <dgm:spPr/>
      <dgm:t>
        <a:bodyPr/>
        <a:lstStyle/>
        <a:p>
          <a:endParaRPr lang="es-CO" sz="1000"/>
        </a:p>
      </dgm:t>
    </dgm:pt>
    <dgm:pt modelId="{88342F33-EC5B-46D8-A9F9-8EBE5F57AACF}" type="sibTrans" cxnId="{92B7BD0B-3265-46E1-A922-382C82B894D2}">
      <dgm:prSet/>
      <dgm:spPr/>
      <dgm:t>
        <a:bodyPr/>
        <a:lstStyle/>
        <a:p>
          <a:endParaRPr lang="es-CO" sz="1000"/>
        </a:p>
      </dgm:t>
    </dgm:pt>
    <dgm:pt modelId="{A95EB7F2-297A-4FB5-B846-286265A92C2B}">
      <dgm:prSet phldrT="[Texto]" custT="1"/>
      <dgm:spPr/>
      <dgm:t>
        <a:bodyPr/>
        <a:lstStyle/>
        <a:p>
          <a:pPr algn="just"/>
          <a:r>
            <a:rPr lang="es-CO" sz="1000" dirty="0" smtClean="0"/>
            <a:t>Verificar que los programas y planes de inversión consulten las necesidades de su población afiliada </a:t>
          </a:r>
          <a:endParaRPr lang="es-CO" sz="1000" dirty="0"/>
        </a:p>
      </dgm:t>
    </dgm:pt>
    <dgm:pt modelId="{531E51DF-4B3D-4AF2-9053-D6A56BF9D315}" type="parTrans" cxnId="{7A0B8E29-5F49-4816-967D-1ABB416FA752}">
      <dgm:prSet/>
      <dgm:spPr/>
      <dgm:t>
        <a:bodyPr/>
        <a:lstStyle/>
        <a:p>
          <a:endParaRPr lang="es-CO" sz="1000"/>
        </a:p>
      </dgm:t>
    </dgm:pt>
    <dgm:pt modelId="{18DF5871-0E5E-47A9-A67B-DD8661EFD84C}" type="sibTrans" cxnId="{7A0B8E29-5F49-4816-967D-1ABB416FA752}">
      <dgm:prSet/>
      <dgm:spPr/>
      <dgm:t>
        <a:bodyPr/>
        <a:lstStyle/>
        <a:p>
          <a:endParaRPr lang="es-CO" sz="1000"/>
        </a:p>
      </dgm:t>
    </dgm:pt>
    <dgm:pt modelId="{E59B699B-4A58-4469-A9DF-B3549A417B0E}">
      <dgm:prSet phldrT="[Texto]" phldr="1" custT="1"/>
      <dgm:spPr/>
      <dgm:t>
        <a:bodyPr/>
        <a:lstStyle/>
        <a:p>
          <a:endParaRPr lang="es-CO" sz="1000"/>
        </a:p>
      </dgm:t>
    </dgm:pt>
    <dgm:pt modelId="{37D79F19-7A03-489D-9016-A51AF63D9A8F}" type="parTrans" cxnId="{ECB1ADD0-B280-4BCC-AAAD-B5B67D8639EB}">
      <dgm:prSet/>
      <dgm:spPr/>
      <dgm:t>
        <a:bodyPr/>
        <a:lstStyle/>
        <a:p>
          <a:endParaRPr lang="es-CO" sz="1000"/>
        </a:p>
      </dgm:t>
    </dgm:pt>
    <dgm:pt modelId="{97BE03A4-24BF-4BDA-824C-F2C8F69F99F3}" type="sibTrans" cxnId="{ECB1ADD0-B280-4BCC-AAAD-B5B67D8639EB}">
      <dgm:prSet/>
      <dgm:spPr/>
      <dgm:t>
        <a:bodyPr/>
        <a:lstStyle/>
        <a:p>
          <a:endParaRPr lang="es-CO" sz="1000"/>
        </a:p>
      </dgm:t>
    </dgm:pt>
    <dgm:pt modelId="{BC619AD8-6169-48EE-9E5B-AA7FBC5DD501}">
      <dgm:prSet phldrT="[Texto]" custT="1"/>
      <dgm:spPr/>
      <dgm:t>
        <a:bodyPr/>
        <a:lstStyle/>
        <a:p>
          <a:pPr algn="just"/>
          <a:r>
            <a:rPr lang="es-CO" sz="900" dirty="0" smtClean="0"/>
            <a:t> Revisar el esquema tarifario de servicios  y su reducción como estrategia para incrementar la demanda de los mismos por parte de los afiliados a y b, sin perjuicio del equilibrio financiero que debe tener la caja de compensación familiar para su normal operación y prestación de servicios sociales.</a:t>
          </a:r>
          <a:endParaRPr lang="es-CO" sz="900" dirty="0"/>
        </a:p>
      </dgm:t>
    </dgm:pt>
    <dgm:pt modelId="{B22DF721-8F5D-4DE3-96F0-F2AD914EAE90}" type="parTrans" cxnId="{C6AD2B9A-88D0-43FF-BEF5-D70A989D51C8}">
      <dgm:prSet/>
      <dgm:spPr/>
      <dgm:t>
        <a:bodyPr/>
        <a:lstStyle/>
        <a:p>
          <a:endParaRPr lang="es-CO" sz="1000"/>
        </a:p>
      </dgm:t>
    </dgm:pt>
    <dgm:pt modelId="{F7766009-8982-4FC0-95C3-98AFFB0AEAF0}" type="sibTrans" cxnId="{C6AD2B9A-88D0-43FF-BEF5-D70A989D51C8}">
      <dgm:prSet/>
      <dgm:spPr/>
      <dgm:t>
        <a:bodyPr/>
        <a:lstStyle/>
        <a:p>
          <a:endParaRPr lang="es-CO" sz="1000"/>
        </a:p>
      </dgm:t>
    </dgm:pt>
    <dgm:pt modelId="{9F47A9A2-94C9-4C66-B6C0-7B4DB08D5AC9}">
      <dgm:prSet phldrT="[Texto]" custT="1"/>
      <dgm:spPr/>
      <dgm:t>
        <a:bodyPr/>
        <a:lstStyle/>
        <a:p>
          <a:pPr algn="just"/>
          <a:r>
            <a:rPr lang="es-CO" sz="1000" dirty="0" smtClean="0"/>
            <a:t>Fortalecer mecanismos de control del gasto y manejo eficiente de los recursos</a:t>
          </a:r>
          <a:endParaRPr lang="es-CO" sz="1000" dirty="0"/>
        </a:p>
      </dgm:t>
    </dgm:pt>
    <dgm:pt modelId="{6FD12A20-A2DE-45B7-BB6E-74FA60305B28}" type="parTrans" cxnId="{55A71E56-F7C8-49F1-B256-20BBC52528F7}">
      <dgm:prSet/>
      <dgm:spPr/>
      <dgm:t>
        <a:bodyPr/>
        <a:lstStyle/>
        <a:p>
          <a:endParaRPr lang="es-CO" sz="1000"/>
        </a:p>
      </dgm:t>
    </dgm:pt>
    <dgm:pt modelId="{0CE0D754-70C1-4E85-BB8B-51475EC89F07}" type="sibTrans" cxnId="{55A71E56-F7C8-49F1-B256-20BBC52528F7}">
      <dgm:prSet/>
      <dgm:spPr/>
      <dgm:t>
        <a:bodyPr/>
        <a:lstStyle/>
        <a:p>
          <a:endParaRPr lang="es-CO" sz="1000"/>
        </a:p>
      </dgm:t>
    </dgm:pt>
    <dgm:pt modelId="{ACF7D64E-93F1-415D-81C8-D9BA3636509A}">
      <dgm:prSet phldrT="[Texto]" custT="1"/>
      <dgm:spPr/>
      <dgm:t>
        <a:bodyPr/>
        <a:lstStyle/>
        <a:p>
          <a:pPr algn="just"/>
          <a:r>
            <a:rPr lang="es-CO" sz="1000" dirty="0" smtClean="0"/>
            <a:t>Establecer  estrategias tendientes a ampliar la cobertura en servicios y regiones procurando el mayor acceso a la población beneficiaria y de forma especial la ubicada en el sector rural</a:t>
          </a:r>
          <a:endParaRPr lang="es-CO" sz="1000" dirty="0"/>
        </a:p>
      </dgm:t>
    </dgm:pt>
    <dgm:pt modelId="{176BE9BF-6666-4BA3-86C4-8520FDA14BB7}" type="parTrans" cxnId="{83AE62B9-7C5D-4F0A-A75F-BD9946E94649}">
      <dgm:prSet/>
      <dgm:spPr/>
      <dgm:t>
        <a:bodyPr/>
        <a:lstStyle/>
        <a:p>
          <a:endParaRPr lang="es-CO" sz="1000"/>
        </a:p>
      </dgm:t>
    </dgm:pt>
    <dgm:pt modelId="{C4BB8FD7-C786-48A3-92C6-327EE0DFF78D}" type="sibTrans" cxnId="{83AE62B9-7C5D-4F0A-A75F-BD9946E94649}">
      <dgm:prSet/>
      <dgm:spPr/>
      <dgm:t>
        <a:bodyPr/>
        <a:lstStyle/>
        <a:p>
          <a:endParaRPr lang="es-CO" sz="1000"/>
        </a:p>
      </dgm:t>
    </dgm:pt>
    <dgm:pt modelId="{887A5A06-E3C9-4272-992A-10B840295491}">
      <dgm:prSet custT="1"/>
      <dgm:spPr/>
      <dgm:t>
        <a:bodyPr/>
        <a:lstStyle/>
        <a:p>
          <a:pPr algn="l"/>
          <a:r>
            <a:rPr lang="es-CO" sz="900" dirty="0" smtClean="0"/>
            <a:t>Estructurar políticas y manuales de procedimientos con el fin de mejorar la eficiencia y eficacia de sus operaciones en la elaboración de los manuales de contratación, incluir la aplicación de los principios de transparencia, moralidad, economía, planeación y selección objetiva</a:t>
          </a:r>
          <a:endParaRPr lang="es-CO" sz="900" dirty="0"/>
        </a:p>
      </dgm:t>
    </dgm:pt>
    <dgm:pt modelId="{241AB2C3-21F8-4438-ACEE-2A04E25DD67F}" type="parTrans" cxnId="{67C664A1-8016-4683-B8D4-0751C38A3FE6}">
      <dgm:prSet/>
      <dgm:spPr/>
      <dgm:t>
        <a:bodyPr/>
        <a:lstStyle/>
        <a:p>
          <a:endParaRPr lang="es-CO" sz="1000"/>
        </a:p>
      </dgm:t>
    </dgm:pt>
    <dgm:pt modelId="{E27D27B1-93A6-4B50-BE37-2003E26C9E7A}" type="sibTrans" cxnId="{67C664A1-8016-4683-B8D4-0751C38A3FE6}">
      <dgm:prSet/>
      <dgm:spPr/>
      <dgm:t>
        <a:bodyPr/>
        <a:lstStyle/>
        <a:p>
          <a:endParaRPr lang="es-CO" sz="1000"/>
        </a:p>
      </dgm:t>
    </dgm:pt>
    <dgm:pt modelId="{2D2AB2FE-2AAF-46B4-8615-DDD559187ABA}">
      <dgm:prSet phldrT="[Texto]" custT="1"/>
      <dgm:spPr/>
      <dgm:t>
        <a:bodyPr/>
        <a:lstStyle/>
        <a:p>
          <a:pPr algn="just"/>
          <a:r>
            <a:rPr lang="es-CO" sz="900" dirty="0" smtClean="0"/>
            <a:t>Fortalecer mecanismos de control para prevenir y evitar la ocurrencia de fraudes</a:t>
          </a:r>
          <a:endParaRPr lang="es-CO" sz="900" dirty="0"/>
        </a:p>
      </dgm:t>
    </dgm:pt>
    <dgm:pt modelId="{70EB0B29-1020-4FF2-B3F3-C752ADE501BA}" type="parTrans" cxnId="{F1EA01D3-B7C1-44AA-9630-D77F6BB6BEF6}">
      <dgm:prSet/>
      <dgm:spPr/>
      <dgm:t>
        <a:bodyPr/>
        <a:lstStyle/>
        <a:p>
          <a:endParaRPr lang="es-CO" sz="1000"/>
        </a:p>
      </dgm:t>
    </dgm:pt>
    <dgm:pt modelId="{F83E30A3-5876-4F34-BE01-D557D10902E8}" type="sibTrans" cxnId="{F1EA01D3-B7C1-44AA-9630-D77F6BB6BEF6}">
      <dgm:prSet/>
      <dgm:spPr/>
      <dgm:t>
        <a:bodyPr/>
        <a:lstStyle/>
        <a:p>
          <a:endParaRPr lang="es-CO" sz="1000"/>
        </a:p>
      </dgm:t>
    </dgm:pt>
    <dgm:pt modelId="{C60B81C1-0373-4D1B-B26F-EFE1E65D8AC0}" type="pres">
      <dgm:prSet presAssocID="{3F7A58E8-A543-4B25-A844-D31D65FBF4DD}" presName="Name0" presStyleCnt="0">
        <dgm:presLayoutVars>
          <dgm:dir/>
          <dgm:animLvl val="lvl"/>
          <dgm:resizeHandles val="exact"/>
        </dgm:presLayoutVars>
      </dgm:prSet>
      <dgm:spPr/>
      <dgm:t>
        <a:bodyPr/>
        <a:lstStyle/>
        <a:p>
          <a:endParaRPr lang="es-ES"/>
        </a:p>
      </dgm:t>
    </dgm:pt>
    <dgm:pt modelId="{641F3FB4-F4A0-48E6-A589-A28208221751}" type="pres">
      <dgm:prSet presAssocID="{0DDAA33A-1040-4BB8-9ADA-FF727E407FEC}" presName="linNode" presStyleCnt="0"/>
      <dgm:spPr/>
    </dgm:pt>
    <dgm:pt modelId="{AE240CE4-0119-4B59-9BC4-833467CEF880}" type="pres">
      <dgm:prSet presAssocID="{0DDAA33A-1040-4BB8-9ADA-FF727E407FEC}" presName="parentText" presStyleLbl="node1" presStyleIdx="0" presStyleCnt="3">
        <dgm:presLayoutVars>
          <dgm:chMax val="1"/>
          <dgm:bulletEnabled val="1"/>
        </dgm:presLayoutVars>
      </dgm:prSet>
      <dgm:spPr/>
      <dgm:t>
        <a:bodyPr/>
        <a:lstStyle/>
        <a:p>
          <a:endParaRPr lang="es-CO"/>
        </a:p>
      </dgm:t>
    </dgm:pt>
    <dgm:pt modelId="{4C58429D-B83B-4740-84F9-9352FC50CE61}" type="pres">
      <dgm:prSet presAssocID="{0DDAA33A-1040-4BB8-9ADA-FF727E407FEC}" presName="descendantText" presStyleLbl="alignAccFollowNode1" presStyleIdx="0" presStyleCnt="3">
        <dgm:presLayoutVars>
          <dgm:bulletEnabled val="1"/>
        </dgm:presLayoutVars>
      </dgm:prSet>
      <dgm:spPr/>
      <dgm:t>
        <a:bodyPr/>
        <a:lstStyle/>
        <a:p>
          <a:endParaRPr lang="es-CO"/>
        </a:p>
      </dgm:t>
    </dgm:pt>
    <dgm:pt modelId="{4F410975-DB94-496B-B146-754D1ED8C6F1}" type="pres">
      <dgm:prSet presAssocID="{8BC69664-EB8D-4835-8DFD-4CDFEB6E84A1}" presName="sp" presStyleCnt="0"/>
      <dgm:spPr/>
    </dgm:pt>
    <dgm:pt modelId="{94280E5C-B83E-4D1F-9AD9-948C0A788C61}" type="pres">
      <dgm:prSet presAssocID="{5AE9B677-EC5D-4097-8AE0-74AE6DCF2600}" presName="linNode" presStyleCnt="0"/>
      <dgm:spPr/>
    </dgm:pt>
    <dgm:pt modelId="{9FFBCC3A-0AEF-4D0E-8A03-44A2F67851B2}" type="pres">
      <dgm:prSet presAssocID="{5AE9B677-EC5D-4097-8AE0-74AE6DCF2600}" presName="parentText" presStyleLbl="node1" presStyleIdx="1" presStyleCnt="3">
        <dgm:presLayoutVars>
          <dgm:chMax val="1"/>
          <dgm:bulletEnabled val="1"/>
        </dgm:presLayoutVars>
      </dgm:prSet>
      <dgm:spPr/>
      <dgm:t>
        <a:bodyPr/>
        <a:lstStyle/>
        <a:p>
          <a:endParaRPr lang="es-ES"/>
        </a:p>
      </dgm:t>
    </dgm:pt>
    <dgm:pt modelId="{BBF1B188-CA7E-4B36-9B12-85FE1B78F2E7}" type="pres">
      <dgm:prSet presAssocID="{5AE9B677-EC5D-4097-8AE0-74AE6DCF2600}" presName="descendantText" presStyleLbl="alignAccFollowNode1" presStyleIdx="1" presStyleCnt="3">
        <dgm:presLayoutVars>
          <dgm:bulletEnabled val="1"/>
        </dgm:presLayoutVars>
      </dgm:prSet>
      <dgm:spPr/>
      <dgm:t>
        <a:bodyPr/>
        <a:lstStyle/>
        <a:p>
          <a:endParaRPr lang="es-CO"/>
        </a:p>
      </dgm:t>
    </dgm:pt>
    <dgm:pt modelId="{03C535C4-1EBD-4A86-A12F-B6215FA9BDCA}" type="pres">
      <dgm:prSet presAssocID="{88342F33-EC5B-46D8-A9F9-8EBE5F57AACF}" presName="sp" presStyleCnt="0"/>
      <dgm:spPr/>
    </dgm:pt>
    <dgm:pt modelId="{113F0DD2-92B8-45F1-9082-CA35A7F8125D}" type="pres">
      <dgm:prSet presAssocID="{E59B699B-4A58-4469-A9DF-B3549A417B0E}" presName="linNode" presStyleCnt="0"/>
      <dgm:spPr/>
    </dgm:pt>
    <dgm:pt modelId="{BAE4DEFC-812C-4B59-969F-5AB89EA42A16}" type="pres">
      <dgm:prSet presAssocID="{E59B699B-4A58-4469-A9DF-B3549A417B0E}" presName="parentText" presStyleLbl="node1" presStyleIdx="2" presStyleCnt="3">
        <dgm:presLayoutVars>
          <dgm:chMax val="1"/>
          <dgm:bulletEnabled val="1"/>
        </dgm:presLayoutVars>
      </dgm:prSet>
      <dgm:spPr/>
      <dgm:t>
        <a:bodyPr/>
        <a:lstStyle/>
        <a:p>
          <a:endParaRPr lang="es-ES"/>
        </a:p>
      </dgm:t>
    </dgm:pt>
    <dgm:pt modelId="{E060019F-95A0-4A07-9F9B-FC3BFF1E9B6B}" type="pres">
      <dgm:prSet presAssocID="{E59B699B-4A58-4469-A9DF-B3549A417B0E}" presName="descendantText" presStyleLbl="alignAccFollowNode1" presStyleIdx="2" presStyleCnt="3">
        <dgm:presLayoutVars>
          <dgm:bulletEnabled val="1"/>
        </dgm:presLayoutVars>
      </dgm:prSet>
      <dgm:spPr/>
      <dgm:t>
        <a:bodyPr/>
        <a:lstStyle/>
        <a:p>
          <a:endParaRPr lang="es-CO"/>
        </a:p>
      </dgm:t>
    </dgm:pt>
  </dgm:ptLst>
  <dgm:cxnLst>
    <dgm:cxn modelId="{AE91897C-8D6B-4631-A7E6-F19A4329C7CE}" type="presOf" srcId="{5AE9B677-EC5D-4097-8AE0-74AE6DCF2600}" destId="{9FFBCC3A-0AEF-4D0E-8A03-44A2F67851B2}" srcOrd="0" destOrd="0" presId="urn:microsoft.com/office/officeart/2005/8/layout/vList5"/>
    <dgm:cxn modelId="{7A0B8E29-5F49-4816-967D-1ABB416FA752}" srcId="{5AE9B677-EC5D-4097-8AE0-74AE6DCF2600}" destId="{A95EB7F2-297A-4FB5-B846-286265A92C2B}" srcOrd="0" destOrd="0" parTransId="{531E51DF-4B3D-4AF2-9053-D6A56BF9D315}" sibTransId="{18DF5871-0E5E-47A9-A67B-DD8661EFD84C}"/>
    <dgm:cxn modelId="{ECB1ADD0-B280-4BCC-AAAD-B5B67D8639EB}" srcId="{3F7A58E8-A543-4B25-A844-D31D65FBF4DD}" destId="{E59B699B-4A58-4469-A9DF-B3549A417B0E}" srcOrd="2" destOrd="0" parTransId="{37D79F19-7A03-489D-9016-A51AF63D9A8F}" sibTransId="{97BE03A4-24BF-4BDA-824C-F2C8F69F99F3}"/>
    <dgm:cxn modelId="{DA3CAC1F-657F-419B-855B-922368E92D17}" type="presOf" srcId="{2D2AB2FE-2AAF-46B4-8615-DDD559187ABA}" destId="{E060019F-95A0-4A07-9F9B-FC3BFF1E9B6B}" srcOrd="0" destOrd="2" presId="urn:microsoft.com/office/officeart/2005/8/layout/vList5"/>
    <dgm:cxn modelId="{F1EA01D3-B7C1-44AA-9630-D77F6BB6BEF6}" srcId="{E59B699B-4A58-4469-A9DF-B3549A417B0E}" destId="{2D2AB2FE-2AAF-46B4-8615-DDD559187ABA}" srcOrd="2" destOrd="0" parTransId="{70EB0B29-1020-4FF2-B3F3-C752ADE501BA}" sibTransId="{F83E30A3-5876-4F34-BE01-D557D10902E8}"/>
    <dgm:cxn modelId="{1B700CBE-F40F-43B0-817D-386DB5FE442D}" type="presOf" srcId="{0DDAA33A-1040-4BB8-9ADA-FF727E407FEC}" destId="{AE240CE4-0119-4B59-9BC4-833467CEF880}" srcOrd="0" destOrd="0" presId="urn:microsoft.com/office/officeart/2005/8/layout/vList5"/>
    <dgm:cxn modelId="{7E660FEA-013B-4A9E-B2A6-26FE8ECEA6AE}" type="presOf" srcId="{BC619AD8-6169-48EE-9E5B-AA7FBC5DD501}" destId="{E060019F-95A0-4A07-9F9B-FC3BFF1E9B6B}" srcOrd="0" destOrd="0" presId="urn:microsoft.com/office/officeart/2005/8/layout/vList5"/>
    <dgm:cxn modelId="{2BC60378-8BE8-4BDC-B7C8-4F3DD240109F}" type="presOf" srcId="{3F7A58E8-A543-4B25-A844-D31D65FBF4DD}" destId="{C60B81C1-0373-4D1B-B26F-EFE1E65D8AC0}" srcOrd="0" destOrd="0" presId="urn:microsoft.com/office/officeart/2005/8/layout/vList5"/>
    <dgm:cxn modelId="{67C664A1-8016-4683-B8D4-0751C38A3FE6}" srcId="{E59B699B-4A58-4469-A9DF-B3549A417B0E}" destId="{887A5A06-E3C9-4272-992A-10B840295491}" srcOrd="1" destOrd="0" parTransId="{241AB2C3-21F8-4438-ACEE-2A04E25DD67F}" sibTransId="{E27D27B1-93A6-4B50-BE37-2003E26C9E7A}"/>
    <dgm:cxn modelId="{C6AD2B9A-88D0-43FF-BEF5-D70A989D51C8}" srcId="{E59B699B-4A58-4469-A9DF-B3549A417B0E}" destId="{BC619AD8-6169-48EE-9E5B-AA7FBC5DD501}" srcOrd="0" destOrd="0" parTransId="{B22DF721-8F5D-4DE3-96F0-F2AD914EAE90}" sibTransId="{F7766009-8982-4FC0-95C3-98AFFB0AEAF0}"/>
    <dgm:cxn modelId="{5DB1C095-8330-4F92-988D-86088508CB7A}" type="presOf" srcId="{E59B699B-4A58-4469-A9DF-B3549A417B0E}" destId="{BAE4DEFC-812C-4B59-969F-5AB89EA42A16}" srcOrd="0" destOrd="0" presId="urn:microsoft.com/office/officeart/2005/8/layout/vList5"/>
    <dgm:cxn modelId="{E8E86498-225F-4346-8D75-380875A7A975}" type="presOf" srcId="{ACF7D64E-93F1-415D-81C8-D9BA3636509A}" destId="{BBF1B188-CA7E-4B36-9B12-85FE1B78F2E7}" srcOrd="0" destOrd="1" presId="urn:microsoft.com/office/officeart/2005/8/layout/vList5"/>
    <dgm:cxn modelId="{E6111F9D-3AEA-4047-B395-FC97694AD5C2}" type="presOf" srcId="{9F47A9A2-94C9-4C66-B6C0-7B4DB08D5AC9}" destId="{4C58429D-B83B-4740-84F9-9352FC50CE61}" srcOrd="0" destOrd="1" presId="urn:microsoft.com/office/officeart/2005/8/layout/vList5"/>
    <dgm:cxn modelId="{46D62419-C7E1-424B-B985-E46B46D3FCCA}" type="presOf" srcId="{A95EB7F2-297A-4FB5-B846-286265A92C2B}" destId="{BBF1B188-CA7E-4B36-9B12-85FE1B78F2E7}" srcOrd="0" destOrd="0" presId="urn:microsoft.com/office/officeart/2005/8/layout/vList5"/>
    <dgm:cxn modelId="{92B7BD0B-3265-46E1-A922-382C82B894D2}" srcId="{3F7A58E8-A543-4B25-A844-D31D65FBF4DD}" destId="{5AE9B677-EC5D-4097-8AE0-74AE6DCF2600}" srcOrd="1" destOrd="0" parTransId="{0F1A5834-B8AA-404C-B47B-E5D1CD61F045}" sibTransId="{88342F33-EC5B-46D8-A9F9-8EBE5F57AACF}"/>
    <dgm:cxn modelId="{B27E39D0-6A54-4D7A-A0CA-B2DAE38D016F}" type="presOf" srcId="{CC2CD071-EC3A-429B-919F-54B682B6957B}" destId="{4C58429D-B83B-4740-84F9-9352FC50CE61}" srcOrd="0" destOrd="0" presId="urn:microsoft.com/office/officeart/2005/8/layout/vList5"/>
    <dgm:cxn modelId="{715A6F80-6A96-4433-91C5-F3896DBB21E1}" srcId="{0DDAA33A-1040-4BB8-9ADA-FF727E407FEC}" destId="{CC2CD071-EC3A-429B-919F-54B682B6957B}" srcOrd="0" destOrd="0" parTransId="{E46492FB-8D33-4FBB-B0AE-3B85FF55056B}" sibTransId="{5F91784D-859C-4A88-BA7E-A2538C77E743}"/>
    <dgm:cxn modelId="{9541C7E6-1720-4F21-95EB-0D24D41C4E65}" type="presOf" srcId="{887A5A06-E3C9-4272-992A-10B840295491}" destId="{E060019F-95A0-4A07-9F9B-FC3BFF1E9B6B}" srcOrd="0" destOrd="1" presId="urn:microsoft.com/office/officeart/2005/8/layout/vList5"/>
    <dgm:cxn modelId="{C05F5729-5C39-4BD9-BE0D-BC0A8C1CDFA5}" srcId="{3F7A58E8-A543-4B25-A844-D31D65FBF4DD}" destId="{0DDAA33A-1040-4BB8-9ADA-FF727E407FEC}" srcOrd="0" destOrd="0" parTransId="{CC18CF41-B861-4E43-9C8C-2F6FBFBCFC20}" sibTransId="{8BC69664-EB8D-4835-8DFD-4CDFEB6E84A1}"/>
    <dgm:cxn modelId="{55A71E56-F7C8-49F1-B256-20BBC52528F7}" srcId="{0DDAA33A-1040-4BB8-9ADA-FF727E407FEC}" destId="{9F47A9A2-94C9-4C66-B6C0-7B4DB08D5AC9}" srcOrd="1" destOrd="0" parTransId="{6FD12A20-A2DE-45B7-BB6E-74FA60305B28}" sibTransId="{0CE0D754-70C1-4E85-BB8B-51475EC89F07}"/>
    <dgm:cxn modelId="{83AE62B9-7C5D-4F0A-A75F-BD9946E94649}" srcId="{5AE9B677-EC5D-4097-8AE0-74AE6DCF2600}" destId="{ACF7D64E-93F1-415D-81C8-D9BA3636509A}" srcOrd="1" destOrd="0" parTransId="{176BE9BF-6666-4BA3-86C4-8520FDA14BB7}" sibTransId="{C4BB8FD7-C786-48A3-92C6-327EE0DFF78D}"/>
    <dgm:cxn modelId="{6FA27C30-49F9-4A8C-8BE7-BF746E9C0257}" type="presParOf" srcId="{C60B81C1-0373-4D1B-B26F-EFE1E65D8AC0}" destId="{641F3FB4-F4A0-48E6-A589-A28208221751}" srcOrd="0" destOrd="0" presId="urn:microsoft.com/office/officeart/2005/8/layout/vList5"/>
    <dgm:cxn modelId="{B4B160B6-5513-4B62-B765-C1AB9F7791EE}" type="presParOf" srcId="{641F3FB4-F4A0-48E6-A589-A28208221751}" destId="{AE240CE4-0119-4B59-9BC4-833467CEF880}" srcOrd="0" destOrd="0" presId="urn:microsoft.com/office/officeart/2005/8/layout/vList5"/>
    <dgm:cxn modelId="{208BD958-B09B-4573-A501-3D05443ECEB1}" type="presParOf" srcId="{641F3FB4-F4A0-48E6-A589-A28208221751}" destId="{4C58429D-B83B-4740-84F9-9352FC50CE61}" srcOrd="1" destOrd="0" presId="urn:microsoft.com/office/officeart/2005/8/layout/vList5"/>
    <dgm:cxn modelId="{1490AF45-9BAA-40DD-999A-3234A3B7E707}" type="presParOf" srcId="{C60B81C1-0373-4D1B-B26F-EFE1E65D8AC0}" destId="{4F410975-DB94-496B-B146-754D1ED8C6F1}" srcOrd="1" destOrd="0" presId="urn:microsoft.com/office/officeart/2005/8/layout/vList5"/>
    <dgm:cxn modelId="{3EA811F7-B8D7-47F4-BF86-D4FB78DA2DA3}" type="presParOf" srcId="{C60B81C1-0373-4D1B-B26F-EFE1E65D8AC0}" destId="{94280E5C-B83E-4D1F-9AD9-948C0A788C61}" srcOrd="2" destOrd="0" presId="urn:microsoft.com/office/officeart/2005/8/layout/vList5"/>
    <dgm:cxn modelId="{B92FB1A2-87A9-4B31-8440-2E540AF231E2}" type="presParOf" srcId="{94280E5C-B83E-4D1F-9AD9-948C0A788C61}" destId="{9FFBCC3A-0AEF-4D0E-8A03-44A2F67851B2}" srcOrd="0" destOrd="0" presId="urn:microsoft.com/office/officeart/2005/8/layout/vList5"/>
    <dgm:cxn modelId="{3210E9CE-66B2-462D-814C-CE7ED9A52169}" type="presParOf" srcId="{94280E5C-B83E-4D1F-9AD9-948C0A788C61}" destId="{BBF1B188-CA7E-4B36-9B12-85FE1B78F2E7}" srcOrd="1" destOrd="0" presId="urn:microsoft.com/office/officeart/2005/8/layout/vList5"/>
    <dgm:cxn modelId="{6B86331D-E80B-4B3A-B316-A5F284DC1D58}" type="presParOf" srcId="{C60B81C1-0373-4D1B-B26F-EFE1E65D8AC0}" destId="{03C535C4-1EBD-4A86-A12F-B6215FA9BDCA}" srcOrd="3" destOrd="0" presId="urn:microsoft.com/office/officeart/2005/8/layout/vList5"/>
    <dgm:cxn modelId="{496AAACB-B68E-4E24-B96C-FBC6A71022ED}" type="presParOf" srcId="{C60B81C1-0373-4D1B-B26F-EFE1E65D8AC0}" destId="{113F0DD2-92B8-45F1-9082-CA35A7F8125D}" srcOrd="4" destOrd="0" presId="urn:microsoft.com/office/officeart/2005/8/layout/vList5"/>
    <dgm:cxn modelId="{37FC65FF-9830-4C3E-817F-28FFEECC59CE}" type="presParOf" srcId="{113F0DD2-92B8-45F1-9082-CA35A7F8125D}" destId="{BAE4DEFC-812C-4B59-969F-5AB89EA42A16}" srcOrd="0" destOrd="0" presId="urn:microsoft.com/office/officeart/2005/8/layout/vList5"/>
    <dgm:cxn modelId="{6AB40505-842C-4C34-85A5-5689B47FCF07}" type="presParOf" srcId="{113F0DD2-92B8-45F1-9082-CA35A7F8125D}" destId="{E060019F-95A0-4A07-9F9B-FC3BFF1E9B6B}" srcOrd="1" destOrd="0" presId="urn:microsoft.com/office/officeart/2005/8/layout/vList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6A5E6C9-77E4-4588-91F9-160028C3A356}" type="doc">
      <dgm:prSet loTypeId="urn:microsoft.com/office/officeart/2005/8/layout/process5" loCatId="process" qsTypeId="urn:microsoft.com/office/officeart/2005/8/quickstyle/simple1" qsCatId="simple" csTypeId="urn:microsoft.com/office/officeart/2005/8/colors/colorful1#7" csCatId="colorful" phldr="1"/>
      <dgm:spPr/>
      <dgm:t>
        <a:bodyPr/>
        <a:lstStyle/>
        <a:p>
          <a:endParaRPr lang="es-CO"/>
        </a:p>
      </dgm:t>
    </dgm:pt>
    <dgm:pt modelId="{5E507047-DAA0-48D9-87A2-6D64D75D149B}">
      <dgm:prSet phldrT="[Texto]" custT="1"/>
      <dgm:spPr/>
      <dgm:t>
        <a:bodyPr/>
        <a:lstStyle/>
        <a:p>
          <a:pPr algn="just"/>
          <a:r>
            <a:rPr lang="es-CO" sz="1600" dirty="0" smtClean="0"/>
            <a:t>4-087 Contratos y/</a:t>
          </a:r>
          <a:r>
            <a:rPr lang="es-CO" sz="1600" baseline="0" dirty="0" smtClean="0"/>
            <a:t> convenios </a:t>
          </a:r>
          <a:endParaRPr lang="es-CO" sz="1600" dirty="0"/>
        </a:p>
      </dgm:t>
    </dgm:pt>
    <dgm:pt modelId="{F7EF7ECF-3CA2-419B-AAFB-5A7488171573}" type="parTrans" cxnId="{3F9F5F62-5A89-478B-A5D6-B3CCF50F930E}">
      <dgm:prSet/>
      <dgm:spPr/>
      <dgm:t>
        <a:bodyPr/>
        <a:lstStyle/>
        <a:p>
          <a:endParaRPr lang="es-CO" sz="1600"/>
        </a:p>
      </dgm:t>
    </dgm:pt>
    <dgm:pt modelId="{B4C98AD8-8A30-44D9-8FCE-C92338A8B0E3}" type="sibTrans" cxnId="{3F9F5F62-5A89-478B-A5D6-B3CCF50F930E}">
      <dgm:prSet custT="1"/>
      <dgm:spPr>
        <a:noFill/>
      </dgm:spPr>
      <dgm:t>
        <a:bodyPr/>
        <a:lstStyle/>
        <a:p>
          <a:endParaRPr lang="es-CO" sz="1600"/>
        </a:p>
      </dgm:t>
    </dgm:pt>
    <dgm:pt modelId="{9C41F3EA-7ACF-4C63-A92E-D076E2EB81C0}">
      <dgm:prSet phldrT="[Texto]" custT="1"/>
      <dgm:spPr/>
      <dgm:t>
        <a:bodyPr/>
        <a:lstStyle/>
        <a:p>
          <a:pPr algn="just"/>
          <a:r>
            <a:rPr lang="es-CO" sz="1600" baseline="0" dirty="0" smtClean="0"/>
            <a:t>4-088 Recaudos por multas SSF</a:t>
          </a:r>
          <a:endParaRPr lang="es-CO" sz="1600" dirty="0"/>
        </a:p>
      </dgm:t>
    </dgm:pt>
    <dgm:pt modelId="{ED0A29EB-8D11-49DD-9F58-634E4D2FC9CF}" type="parTrans" cxnId="{EB956BA2-165F-4B20-B567-BABB4980EFDB}">
      <dgm:prSet/>
      <dgm:spPr/>
      <dgm:t>
        <a:bodyPr/>
        <a:lstStyle/>
        <a:p>
          <a:endParaRPr lang="es-CO" sz="1600"/>
        </a:p>
      </dgm:t>
    </dgm:pt>
    <dgm:pt modelId="{CD0245D4-B383-41BC-9942-C7265BA95039}" type="sibTrans" cxnId="{EB956BA2-165F-4B20-B567-BABB4980EFDB}">
      <dgm:prSet custT="1"/>
      <dgm:spPr>
        <a:noFill/>
      </dgm:spPr>
      <dgm:t>
        <a:bodyPr/>
        <a:lstStyle/>
        <a:p>
          <a:endParaRPr lang="es-CO" sz="1600"/>
        </a:p>
      </dgm:t>
    </dgm:pt>
    <dgm:pt modelId="{5A55CFE1-4A8F-4472-95B0-6A247832154C}">
      <dgm:prSet phldrT="[Texto]" custT="1"/>
      <dgm:spPr/>
      <dgm:t>
        <a:bodyPr/>
        <a:lstStyle/>
        <a:p>
          <a:r>
            <a:rPr lang="es-CO" sz="1600" baseline="0" dirty="0" smtClean="0"/>
            <a:t>4-089 Acta POA</a:t>
          </a:r>
          <a:endParaRPr lang="es-CO" sz="1600" dirty="0"/>
        </a:p>
      </dgm:t>
    </dgm:pt>
    <dgm:pt modelId="{F54F2ECB-2C7E-4B49-9850-E647BE1BDD0D}" type="parTrans" cxnId="{52D3F94F-37C9-4DBC-8499-DAE78E212F6A}">
      <dgm:prSet/>
      <dgm:spPr/>
      <dgm:t>
        <a:bodyPr/>
        <a:lstStyle/>
        <a:p>
          <a:endParaRPr lang="es-CO" sz="1600"/>
        </a:p>
      </dgm:t>
    </dgm:pt>
    <dgm:pt modelId="{1B63A50B-7625-42C1-97D4-16E12BC7F4A4}" type="sibTrans" cxnId="{52D3F94F-37C9-4DBC-8499-DAE78E212F6A}">
      <dgm:prSet custT="1"/>
      <dgm:spPr>
        <a:noFill/>
      </dgm:spPr>
      <dgm:t>
        <a:bodyPr/>
        <a:lstStyle/>
        <a:p>
          <a:endParaRPr lang="es-CO" sz="1600"/>
        </a:p>
      </dgm:t>
    </dgm:pt>
    <dgm:pt modelId="{EBCF5D9B-200B-4895-975D-41483C6119B6}">
      <dgm:prSet phldrT="[Texto]" custT="1"/>
      <dgm:spPr/>
      <dgm:t>
        <a:bodyPr/>
        <a:lstStyle/>
        <a:p>
          <a:r>
            <a:rPr lang="es-CO" sz="1600" baseline="0" dirty="0" smtClean="0"/>
            <a:t>4-090 Acta aprobación tarifas</a:t>
          </a:r>
          <a:endParaRPr lang="es-CO" sz="1600" dirty="0"/>
        </a:p>
      </dgm:t>
    </dgm:pt>
    <dgm:pt modelId="{1BFB3B70-326E-418F-A4D5-4F22883695D6}" type="parTrans" cxnId="{741B7C1C-FB53-4B6D-8523-085E525C1C0A}">
      <dgm:prSet/>
      <dgm:spPr/>
      <dgm:t>
        <a:bodyPr/>
        <a:lstStyle/>
        <a:p>
          <a:endParaRPr lang="es-CO" sz="1600"/>
        </a:p>
      </dgm:t>
    </dgm:pt>
    <dgm:pt modelId="{70135015-2698-40B3-90DA-0D9EE25F5C3B}" type="sibTrans" cxnId="{741B7C1C-FB53-4B6D-8523-085E525C1C0A}">
      <dgm:prSet custT="1"/>
      <dgm:spPr>
        <a:noFill/>
      </dgm:spPr>
      <dgm:t>
        <a:bodyPr/>
        <a:lstStyle/>
        <a:p>
          <a:endParaRPr lang="es-CO" sz="1600"/>
        </a:p>
      </dgm:t>
    </dgm:pt>
    <dgm:pt modelId="{7E116134-BA83-4C79-8E42-53E792B45135}">
      <dgm:prSet phldrT="[Texto]" custT="1"/>
      <dgm:spPr/>
      <dgm:t>
        <a:bodyPr/>
        <a:lstStyle/>
        <a:p>
          <a:r>
            <a:rPr lang="es-CO" sz="1600" baseline="0" dirty="0" smtClean="0"/>
            <a:t>4-091 Acta Consejo Directivo Límite Máximo</a:t>
          </a:r>
          <a:endParaRPr lang="es-CO" sz="1600" dirty="0"/>
        </a:p>
      </dgm:t>
    </dgm:pt>
    <dgm:pt modelId="{9EA76AF6-B094-4480-9800-72BC9F06A51B}" type="parTrans" cxnId="{C500A5C2-A7AE-4523-8D91-E572F43AC309}">
      <dgm:prSet/>
      <dgm:spPr/>
      <dgm:t>
        <a:bodyPr/>
        <a:lstStyle/>
        <a:p>
          <a:endParaRPr lang="es-CO" sz="1600"/>
        </a:p>
      </dgm:t>
    </dgm:pt>
    <dgm:pt modelId="{D346EA92-3323-4500-A570-350A95EEDB6E}" type="sibTrans" cxnId="{C500A5C2-A7AE-4523-8D91-E572F43AC309}">
      <dgm:prSet custT="1"/>
      <dgm:spPr>
        <a:noFill/>
      </dgm:spPr>
      <dgm:t>
        <a:bodyPr/>
        <a:lstStyle/>
        <a:p>
          <a:endParaRPr lang="es-CO" sz="1600"/>
        </a:p>
      </dgm:t>
    </dgm:pt>
    <dgm:pt modelId="{1459564A-8FBB-45CC-91F3-E253EB48F499}">
      <dgm:prSet custT="1"/>
      <dgm:spPr/>
      <dgm:t>
        <a:bodyPr/>
        <a:lstStyle/>
        <a:p>
          <a:pPr algn="just"/>
          <a:r>
            <a:rPr lang="es-CO" sz="1600" baseline="0" dirty="0" smtClean="0"/>
            <a:t>4-092 Convenios Cooperación Internacional</a:t>
          </a:r>
          <a:endParaRPr lang="es-CO" sz="1600" dirty="0"/>
        </a:p>
      </dgm:t>
    </dgm:pt>
    <dgm:pt modelId="{33350A6F-946C-4504-BB37-2A7013B533EF}" type="parTrans" cxnId="{35803613-A5B2-456B-BEA6-03EF093E3327}">
      <dgm:prSet/>
      <dgm:spPr/>
      <dgm:t>
        <a:bodyPr/>
        <a:lstStyle/>
        <a:p>
          <a:endParaRPr lang="es-CO" sz="1600"/>
        </a:p>
      </dgm:t>
    </dgm:pt>
    <dgm:pt modelId="{E96A78BE-665C-4B74-AE1C-5F3F7392B05F}" type="sibTrans" cxnId="{35803613-A5B2-456B-BEA6-03EF093E3327}">
      <dgm:prSet custT="1"/>
      <dgm:spPr>
        <a:noFill/>
      </dgm:spPr>
      <dgm:t>
        <a:bodyPr/>
        <a:lstStyle/>
        <a:p>
          <a:endParaRPr lang="es-CO" sz="1600"/>
        </a:p>
      </dgm:t>
    </dgm:pt>
    <dgm:pt modelId="{6B3EDF9C-838C-455F-B842-2DE7B5C55478}">
      <dgm:prSet custT="1"/>
      <dgm:spPr/>
      <dgm:t>
        <a:bodyPr/>
        <a:lstStyle/>
        <a:p>
          <a:pPr algn="just"/>
          <a:r>
            <a:rPr lang="es-CO" sz="1600" baseline="0" dirty="0" smtClean="0"/>
            <a:t>4-093 Acta aprobación convenios</a:t>
          </a:r>
          <a:endParaRPr lang="es-CO" sz="1600" dirty="0"/>
        </a:p>
      </dgm:t>
    </dgm:pt>
    <dgm:pt modelId="{3B9FE453-CB94-48B1-8777-CB89C1DE6534}" type="parTrans" cxnId="{6DC399FE-BB21-40DD-958B-8D655C385662}">
      <dgm:prSet/>
      <dgm:spPr/>
      <dgm:t>
        <a:bodyPr/>
        <a:lstStyle/>
        <a:p>
          <a:endParaRPr lang="es-CO" sz="1600"/>
        </a:p>
      </dgm:t>
    </dgm:pt>
    <dgm:pt modelId="{12DE9B03-2A2C-482A-9AC3-A9132CFFFBBE}" type="sibTrans" cxnId="{6DC399FE-BB21-40DD-958B-8D655C385662}">
      <dgm:prSet custT="1"/>
      <dgm:spPr>
        <a:noFill/>
      </dgm:spPr>
      <dgm:t>
        <a:bodyPr/>
        <a:lstStyle/>
        <a:p>
          <a:endParaRPr lang="es-CO" sz="1600"/>
        </a:p>
      </dgm:t>
    </dgm:pt>
    <dgm:pt modelId="{47AFB00C-9F16-45E9-9701-BF28B00898BA}">
      <dgm:prSet custT="1"/>
      <dgm:spPr/>
      <dgm:t>
        <a:bodyPr/>
        <a:lstStyle/>
        <a:p>
          <a:pPr algn="just"/>
          <a:r>
            <a:rPr lang="es-CO" sz="1600" baseline="0" dirty="0" smtClean="0"/>
            <a:t>4-096 Acta Consejo Directivo Informe de Gestión</a:t>
          </a:r>
          <a:endParaRPr lang="es-CO" sz="1600" dirty="0"/>
        </a:p>
      </dgm:t>
    </dgm:pt>
    <dgm:pt modelId="{FAF94382-6476-4374-AE90-B5FFE8A0676B}" type="parTrans" cxnId="{0577A861-A4C5-4FDB-B6E7-C9B4A1C3C91B}">
      <dgm:prSet/>
      <dgm:spPr/>
      <dgm:t>
        <a:bodyPr/>
        <a:lstStyle/>
        <a:p>
          <a:endParaRPr lang="es-CO" sz="1600"/>
        </a:p>
      </dgm:t>
    </dgm:pt>
    <dgm:pt modelId="{4B12FC6C-5035-44E1-8EFB-4A31002A1EB1}" type="sibTrans" cxnId="{0577A861-A4C5-4FDB-B6E7-C9B4A1C3C91B}">
      <dgm:prSet custT="1"/>
      <dgm:spPr>
        <a:noFill/>
      </dgm:spPr>
      <dgm:t>
        <a:bodyPr/>
        <a:lstStyle/>
        <a:p>
          <a:endParaRPr lang="es-CO" sz="1600" dirty="0"/>
        </a:p>
      </dgm:t>
    </dgm:pt>
    <dgm:pt modelId="{A59EEEBA-862C-4DF5-ADE6-654F0A538B22}">
      <dgm:prSet custT="1"/>
      <dgm:spPr/>
      <dgm:t>
        <a:bodyPr/>
        <a:lstStyle/>
        <a:p>
          <a:pPr algn="just"/>
          <a:r>
            <a:rPr lang="es-CO" sz="1600" baseline="0" dirty="0" smtClean="0"/>
            <a:t>4-099 Procesos judiciales</a:t>
          </a:r>
          <a:endParaRPr lang="es-CO" sz="1600" dirty="0"/>
        </a:p>
      </dgm:t>
    </dgm:pt>
    <dgm:pt modelId="{E7274C8C-108A-42BE-84F4-12411BD23D5C}" type="parTrans" cxnId="{47F192EC-C2DD-4E84-8C61-7C3D4BA2EA36}">
      <dgm:prSet/>
      <dgm:spPr/>
      <dgm:t>
        <a:bodyPr/>
        <a:lstStyle/>
        <a:p>
          <a:endParaRPr lang="es-CO" sz="1600"/>
        </a:p>
      </dgm:t>
    </dgm:pt>
    <dgm:pt modelId="{EB1CF321-8506-4C1D-BE3B-E3375F49A410}" type="sibTrans" cxnId="{47F192EC-C2DD-4E84-8C61-7C3D4BA2EA36}">
      <dgm:prSet custT="1"/>
      <dgm:spPr>
        <a:noFill/>
      </dgm:spPr>
      <dgm:t>
        <a:bodyPr/>
        <a:lstStyle/>
        <a:p>
          <a:endParaRPr lang="es-CO" sz="1600"/>
        </a:p>
      </dgm:t>
    </dgm:pt>
    <dgm:pt modelId="{349C0A50-2978-4BDF-979B-E1ED4B4E04AE}">
      <dgm:prSet custT="1"/>
      <dgm:spPr/>
      <dgm:t>
        <a:bodyPr/>
        <a:lstStyle/>
        <a:p>
          <a:r>
            <a:rPr lang="es-CO" sz="1600" baseline="0" dirty="0" smtClean="0"/>
            <a:t>4-103 Legalización anticipos</a:t>
          </a:r>
          <a:endParaRPr lang="es-CO" sz="1600" dirty="0"/>
        </a:p>
      </dgm:t>
    </dgm:pt>
    <dgm:pt modelId="{89E37F76-627E-4661-953A-50D246298216}" type="parTrans" cxnId="{8532A5CA-24FC-4723-8570-BEB1602E1D28}">
      <dgm:prSet/>
      <dgm:spPr/>
      <dgm:t>
        <a:bodyPr/>
        <a:lstStyle/>
        <a:p>
          <a:endParaRPr lang="es-CO" sz="1600"/>
        </a:p>
      </dgm:t>
    </dgm:pt>
    <dgm:pt modelId="{6E79DA7D-9B5A-4119-8AA7-29A917AA626A}" type="sibTrans" cxnId="{8532A5CA-24FC-4723-8570-BEB1602E1D28}">
      <dgm:prSet/>
      <dgm:spPr/>
      <dgm:t>
        <a:bodyPr/>
        <a:lstStyle/>
        <a:p>
          <a:endParaRPr lang="es-CO" sz="1600"/>
        </a:p>
      </dgm:t>
    </dgm:pt>
    <dgm:pt modelId="{F0389644-280F-4D8E-AE0E-01DD1719F80E}" type="pres">
      <dgm:prSet presAssocID="{C6A5E6C9-77E4-4588-91F9-160028C3A356}" presName="diagram" presStyleCnt="0">
        <dgm:presLayoutVars>
          <dgm:dir/>
          <dgm:resizeHandles val="exact"/>
        </dgm:presLayoutVars>
      </dgm:prSet>
      <dgm:spPr/>
      <dgm:t>
        <a:bodyPr/>
        <a:lstStyle/>
        <a:p>
          <a:endParaRPr lang="es-ES"/>
        </a:p>
      </dgm:t>
    </dgm:pt>
    <dgm:pt modelId="{771C994E-148E-4764-8FD5-48498196E319}" type="pres">
      <dgm:prSet presAssocID="{5E507047-DAA0-48D9-87A2-6D64D75D149B}" presName="node" presStyleLbl="node1" presStyleIdx="0" presStyleCnt="10">
        <dgm:presLayoutVars>
          <dgm:bulletEnabled val="1"/>
        </dgm:presLayoutVars>
      </dgm:prSet>
      <dgm:spPr/>
      <dgm:t>
        <a:bodyPr/>
        <a:lstStyle/>
        <a:p>
          <a:endParaRPr lang="es-CO"/>
        </a:p>
      </dgm:t>
    </dgm:pt>
    <dgm:pt modelId="{CB63C6CE-991F-45CE-8818-34AF6D04BC5C}" type="pres">
      <dgm:prSet presAssocID="{B4C98AD8-8A30-44D9-8FCE-C92338A8B0E3}" presName="sibTrans" presStyleLbl="sibTrans2D1" presStyleIdx="0" presStyleCnt="9" custLinFactNeighborX="22098" custLinFactNeighborY="65246"/>
      <dgm:spPr/>
      <dgm:t>
        <a:bodyPr/>
        <a:lstStyle/>
        <a:p>
          <a:endParaRPr lang="es-ES"/>
        </a:p>
      </dgm:t>
    </dgm:pt>
    <dgm:pt modelId="{654CF007-3D66-4A63-8125-C2363176B67C}" type="pres">
      <dgm:prSet presAssocID="{B4C98AD8-8A30-44D9-8FCE-C92338A8B0E3}" presName="connectorText" presStyleLbl="sibTrans2D1" presStyleIdx="0" presStyleCnt="9"/>
      <dgm:spPr/>
      <dgm:t>
        <a:bodyPr/>
        <a:lstStyle/>
        <a:p>
          <a:endParaRPr lang="es-ES"/>
        </a:p>
      </dgm:t>
    </dgm:pt>
    <dgm:pt modelId="{D01AAE4A-3413-4D88-96DD-2B0F60041F49}" type="pres">
      <dgm:prSet presAssocID="{9C41F3EA-7ACF-4C63-A92E-D076E2EB81C0}" presName="node" presStyleLbl="node1" presStyleIdx="1" presStyleCnt="10">
        <dgm:presLayoutVars>
          <dgm:bulletEnabled val="1"/>
        </dgm:presLayoutVars>
      </dgm:prSet>
      <dgm:spPr/>
      <dgm:t>
        <a:bodyPr/>
        <a:lstStyle/>
        <a:p>
          <a:endParaRPr lang="es-CO"/>
        </a:p>
      </dgm:t>
    </dgm:pt>
    <dgm:pt modelId="{38BCD594-1D16-47CD-8542-A43711CEFC77}" type="pres">
      <dgm:prSet presAssocID="{CD0245D4-B383-41BC-9942-C7265BA95039}" presName="sibTrans" presStyleLbl="sibTrans2D1" presStyleIdx="1" presStyleCnt="9" custLinFactNeighborX="1255" custLinFactNeighborY="-5296"/>
      <dgm:spPr/>
      <dgm:t>
        <a:bodyPr/>
        <a:lstStyle/>
        <a:p>
          <a:endParaRPr lang="es-ES"/>
        </a:p>
      </dgm:t>
    </dgm:pt>
    <dgm:pt modelId="{F8C81927-F452-49E0-BB5C-2A4DA3DCC94A}" type="pres">
      <dgm:prSet presAssocID="{CD0245D4-B383-41BC-9942-C7265BA95039}" presName="connectorText" presStyleLbl="sibTrans2D1" presStyleIdx="1" presStyleCnt="9"/>
      <dgm:spPr/>
      <dgm:t>
        <a:bodyPr/>
        <a:lstStyle/>
        <a:p>
          <a:endParaRPr lang="es-ES"/>
        </a:p>
      </dgm:t>
    </dgm:pt>
    <dgm:pt modelId="{7A257769-F801-4E34-83F8-BC0F68C2AEE7}" type="pres">
      <dgm:prSet presAssocID="{5A55CFE1-4A8F-4472-95B0-6A247832154C}" presName="node" presStyleLbl="node1" presStyleIdx="2" presStyleCnt="10">
        <dgm:presLayoutVars>
          <dgm:bulletEnabled val="1"/>
        </dgm:presLayoutVars>
      </dgm:prSet>
      <dgm:spPr/>
      <dgm:t>
        <a:bodyPr/>
        <a:lstStyle/>
        <a:p>
          <a:endParaRPr lang="es-CO"/>
        </a:p>
      </dgm:t>
    </dgm:pt>
    <dgm:pt modelId="{782E4D69-56EB-42D4-B1E3-3771343385C5}" type="pres">
      <dgm:prSet presAssocID="{1B63A50B-7625-42C1-97D4-16E12BC7F4A4}" presName="sibTrans" presStyleLbl="sibTrans2D1" presStyleIdx="2" presStyleCnt="9" custLinFactNeighborX="-19588" custLinFactNeighborY="-5296"/>
      <dgm:spPr/>
      <dgm:t>
        <a:bodyPr/>
        <a:lstStyle/>
        <a:p>
          <a:endParaRPr lang="es-ES"/>
        </a:p>
      </dgm:t>
    </dgm:pt>
    <dgm:pt modelId="{104A6E55-8E52-4CB4-8BEF-1DED3E0E56BC}" type="pres">
      <dgm:prSet presAssocID="{1B63A50B-7625-42C1-97D4-16E12BC7F4A4}" presName="connectorText" presStyleLbl="sibTrans2D1" presStyleIdx="2" presStyleCnt="9"/>
      <dgm:spPr/>
      <dgm:t>
        <a:bodyPr/>
        <a:lstStyle/>
        <a:p>
          <a:endParaRPr lang="es-ES"/>
        </a:p>
      </dgm:t>
    </dgm:pt>
    <dgm:pt modelId="{FF527247-EEC9-4BB7-9BA4-F509D813641D}" type="pres">
      <dgm:prSet presAssocID="{EBCF5D9B-200B-4895-975D-41483C6119B6}" presName="node" presStyleLbl="node1" presStyleIdx="3" presStyleCnt="10">
        <dgm:presLayoutVars>
          <dgm:bulletEnabled val="1"/>
        </dgm:presLayoutVars>
      </dgm:prSet>
      <dgm:spPr/>
      <dgm:t>
        <a:bodyPr/>
        <a:lstStyle/>
        <a:p>
          <a:endParaRPr lang="es-CO"/>
        </a:p>
      </dgm:t>
    </dgm:pt>
    <dgm:pt modelId="{664B6FF5-A96A-4C79-A8B1-B880F5C1CEA5}" type="pres">
      <dgm:prSet presAssocID="{70135015-2698-40B3-90DA-0D9EE25F5C3B}" presName="sibTrans" presStyleLbl="sibTrans2D1" presStyleIdx="3" presStyleCnt="9" custLinFactNeighborX="-14034" custLinFactNeighborY="-17757"/>
      <dgm:spPr/>
      <dgm:t>
        <a:bodyPr/>
        <a:lstStyle/>
        <a:p>
          <a:endParaRPr lang="es-ES"/>
        </a:p>
      </dgm:t>
    </dgm:pt>
    <dgm:pt modelId="{2FA0509D-42C5-4F9B-9B1B-47126E008612}" type="pres">
      <dgm:prSet presAssocID="{70135015-2698-40B3-90DA-0D9EE25F5C3B}" presName="connectorText" presStyleLbl="sibTrans2D1" presStyleIdx="3" presStyleCnt="9"/>
      <dgm:spPr/>
      <dgm:t>
        <a:bodyPr/>
        <a:lstStyle/>
        <a:p>
          <a:endParaRPr lang="es-ES"/>
        </a:p>
      </dgm:t>
    </dgm:pt>
    <dgm:pt modelId="{2C3B4B29-7B49-4DF8-99D6-F69986963208}" type="pres">
      <dgm:prSet presAssocID="{7E116134-BA83-4C79-8E42-53E792B45135}" presName="node" presStyleLbl="node1" presStyleIdx="4" presStyleCnt="10">
        <dgm:presLayoutVars>
          <dgm:bulletEnabled val="1"/>
        </dgm:presLayoutVars>
      </dgm:prSet>
      <dgm:spPr/>
      <dgm:t>
        <a:bodyPr/>
        <a:lstStyle/>
        <a:p>
          <a:endParaRPr lang="es-CO"/>
        </a:p>
      </dgm:t>
    </dgm:pt>
    <dgm:pt modelId="{94F3E237-9DB4-4982-8BF3-678884C0BBE5}" type="pres">
      <dgm:prSet presAssocID="{D346EA92-3323-4500-A570-350A95EEDB6E}" presName="sibTrans" presStyleLbl="sibTrans2D1" presStyleIdx="4" presStyleCnt="9" custLinFactNeighborX="8846" custLinFactNeighborY="4415"/>
      <dgm:spPr/>
      <dgm:t>
        <a:bodyPr/>
        <a:lstStyle/>
        <a:p>
          <a:endParaRPr lang="es-ES"/>
        </a:p>
      </dgm:t>
    </dgm:pt>
    <dgm:pt modelId="{B00E4884-FCB2-42EF-8A9E-93872A61001A}" type="pres">
      <dgm:prSet presAssocID="{D346EA92-3323-4500-A570-350A95EEDB6E}" presName="connectorText" presStyleLbl="sibTrans2D1" presStyleIdx="4" presStyleCnt="9"/>
      <dgm:spPr/>
      <dgm:t>
        <a:bodyPr/>
        <a:lstStyle/>
        <a:p>
          <a:endParaRPr lang="es-ES"/>
        </a:p>
      </dgm:t>
    </dgm:pt>
    <dgm:pt modelId="{FFB259FA-B003-4829-8FD0-528846C023FC}" type="pres">
      <dgm:prSet presAssocID="{1459564A-8FBB-45CC-91F3-E253EB48F499}" presName="node" presStyleLbl="node1" presStyleIdx="5" presStyleCnt="10" custLinFactNeighborX="2571" custLinFactNeighborY="-5337">
        <dgm:presLayoutVars>
          <dgm:bulletEnabled val="1"/>
        </dgm:presLayoutVars>
      </dgm:prSet>
      <dgm:spPr/>
      <dgm:t>
        <a:bodyPr/>
        <a:lstStyle/>
        <a:p>
          <a:endParaRPr lang="es-CO"/>
        </a:p>
      </dgm:t>
    </dgm:pt>
    <dgm:pt modelId="{40345974-1E28-4D30-9E8D-B82E0AB7C3CD}" type="pres">
      <dgm:prSet presAssocID="{E96A78BE-665C-4B74-AE1C-5F3F7392B05F}" presName="sibTrans" presStyleLbl="sibTrans2D1" presStyleIdx="5" presStyleCnt="9" custLinFactNeighborX="13627" custLinFactNeighborY="-13019"/>
      <dgm:spPr/>
      <dgm:t>
        <a:bodyPr/>
        <a:lstStyle/>
        <a:p>
          <a:endParaRPr lang="es-ES"/>
        </a:p>
      </dgm:t>
    </dgm:pt>
    <dgm:pt modelId="{2A2CD5D4-9957-4CD8-922A-EB0DA57815EF}" type="pres">
      <dgm:prSet presAssocID="{E96A78BE-665C-4B74-AE1C-5F3F7392B05F}" presName="connectorText" presStyleLbl="sibTrans2D1" presStyleIdx="5" presStyleCnt="9"/>
      <dgm:spPr/>
      <dgm:t>
        <a:bodyPr/>
        <a:lstStyle/>
        <a:p>
          <a:endParaRPr lang="es-ES"/>
        </a:p>
      </dgm:t>
    </dgm:pt>
    <dgm:pt modelId="{44910A65-BD93-4F31-AB1C-B359DD2EFE5B}" type="pres">
      <dgm:prSet presAssocID="{6B3EDF9C-838C-455F-B842-2DE7B5C55478}" presName="node" presStyleLbl="node1" presStyleIdx="6" presStyleCnt="10">
        <dgm:presLayoutVars>
          <dgm:bulletEnabled val="1"/>
        </dgm:presLayoutVars>
      </dgm:prSet>
      <dgm:spPr/>
      <dgm:t>
        <a:bodyPr/>
        <a:lstStyle/>
        <a:p>
          <a:endParaRPr lang="es-CO"/>
        </a:p>
      </dgm:t>
    </dgm:pt>
    <dgm:pt modelId="{762744AF-1017-435D-8C41-7060089DD70B}" type="pres">
      <dgm:prSet presAssocID="{12DE9B03-2A2C-482A-9AC3-A9132CFFFBBE}" presName="sibTrans" presStyleLbl="sibTrans2D1" presStyleIdx="6" presStyleCnt="9" custScaleX="97916" custLinFactX="43547" custLinFactNeighborX="100000" custLinFactNeighborY="-2906"/>
      <dgm:spPr/>
      <dgm:t>
        <a:bodyPr/>
        <a:lstStyle/>
        <a:p>
          <a:endParaRPr lang="es-ES"/>
        </a:p>
      </dgm:t>
    </dgm:pt>
    <dgm:pt modelId="{D8D131D3-0554-4C74-91EC-9ABC004A44CC}" type="pres">
      <dgm:prSet presAssocID="{12DE9B03-2A2C-482A-9AC3-A9132CFFFBBE}" presName="connectorText" presStyleLbl="sibTrans2D1" presStyleIdx="6" presStyleCnt="9"/>
      <dgm:spPr/>
      <dgm:t>
        <a:bodyPr/>
        <a:lstStyle/>
        <a:p>
          <a:endParaRPr lang="es-ES"/>
        </a:p>
      </dgm:t>
    </dgm:pt>
    <dgm:pt modelId="{94B42F50-CC17-4238-A0FE-F11936DAC4C1}" type="pres">
      <dgm:prSet presAssocID="{47AFB00C-9F16-45E9-9701-BF28B00898BA}" presName="node" presStyleLbl="node1" presStyleIdx="7" presStyleCnt="10">
        <dgm:presLayoutVars>
          <dgm:bulletEnabled val="1"/>
        </dgm:presLayoutVars>
      </dgm:prSet>
      <dgm:spPr/>
      <dgm:t>
        <a:bodyPr/>
        <a:lstStyle/>
        <a:p>
          <a:endParaRPr lang="es-CO"/>
        </a:p>
      </dgm:t>
    </dgm:pt>
    <dgm:pt modelId="{54DAAD82-14D4-4ABE-8F06-CF1AEF581311}" type="pres">
      <dgm:prSet presAssocID="{4B12FC6C-5035-44E1-8EFB-4A31002A1EB1}" presName="sibTrans" presStyleLbl="sibTrans2D1" presStyleIdx="7" presStyleCnt="9" custLinFactNeighborX="7633" custLinFactNeighborY="1217"/>
      <dgm:spPr/>
      <dgm:t>
        <a:bodyPr/>
        <a:lstStyle/>
        <a:p>
          <a:endParaRPr lang="es-ES"/>
        </a:p>
      </dgm:t>
    </dgm:pt>
    <dgm:pt modelId="{CB3F7BFC-BC2B-421C-93DC-5B164CE3C9C8}" type="pres">
      <dgm:prSet presAssocID="{4B12FC6C-5035-44E1-8EFB-4A31002A1EB1}" presName="connectorText" presStyleLbl="sibTrans2D1" presStyleIdx="7" presStyleCnt="9"/>
      <dgm:spPr/>
      <dgm:t>
        <a:bodyPr/>
        <a:lstStyle/>
        <a:p>
          <a:endParaRPr lang="es-ES"/>
        </a:p>
      </dgm:t>
    </dgm:pt>
    <dgm:pt modelId="{5B01C282-9661-4568-8BDE-0554EA23CCF5}" type="pres">
      <dgm:prSet presAssocID="{A59EEEBA-862C-4DF5-ADE6-654F0A538B22}" presName="node" presStyleLbl="node1" presStyleIdx="8" presStyleCnt="10" custLinFactNeighborX="-229" custLinFactNeighborY="2185">
        <dgm:presLayoutVars>
          <dgm:bulletEnabled val="1"/>
        </dgm:presLayoutVars>
      </dgm:prSet>
      <dgm:spPr/>
      <dgm:t>
        <a:bodyPr/>
        <a:lstStyle/>
        <a:p>
          <a:endParaRPr lang="es-CO"/>
        </a:p>
      </dgm:t>
    </dgm:pt>
    <dgm:pt modelId="{17898709-A70D-4693-B72C-020E92B44953}" type="pres">
      <dgm:prSet presAssocID="{EB1CF321-8506-4C1D-BE3B-E3375F49A410}" presName="sibTrans" presStyleLbl="sibTrans2D1" presStyleIdx="8" presStyleCnt="9" custLinFactNeighborX="-11902" custLinFactNeighborY="8156"/>
      <dgm:spPr/>
      <dgm:t>
        <a:bodyPr/>
        <a:lstStyle/>
        <a:p>
          <a:endParaRPr lang="es-ES"/>
        </a:p>
      </dgm:t>
    </dgm:pt>
    <dgm:pt modelId="{36405713-45AB-4B18-BE93-8F7578995580}" type="pres">
      <dgm:prSet presAssocID="{EB1CF321-8506-4C1D-BE3B-E3375F49A410}" presName="connectorText" presStyleLbl="sibTrans2D1" presStyleIdx="8" presStyleCnt="9"/>
      <dgm:spPr/>
      <dgm:t>
        <a:bodyPr/>
        <a:lstStyle/>
        <a:p>
          <a:endParaRPr lang="es-ES"/>
        </a:p>
      </dgm:t>
    </dgm:pt>
    <dgm:pt modelId="{9257E138-AE1C-4F4D-9178-EFCD6C782585}" type="pres">
      <dgm:prSet presAssocID="{349C0A50-2978-4BDF-979B-E1ED4B4E04AE}" presName="node" presStyleLbl="node1" presStyleIdx="9" presStyleCnt="10" custLinFactNeighborX="-4977" custLinFactNeighborY="-8062">
        <dgm:presLayoutVars>
          <dgm:bulletEnabled val="1"/>
        </dgm:presLayoutVars>
      </dgm:prSet>
      <dgm:spPr/>
      <dgm:t>
        <a:bodyPr/>
        <a:lstStyle/>
        <a:p>
          <a:endParaRPr lang="es-CO"/>
        </a:p>
      </dgm:t>
    </dgm:pt>
  </dgm:ptLst>
  <dgm:cxnLst>
    <dgm:cxn modelId="{C283F994-C59F-C245-832C-F43EACBF7D70}" type="presOf" srcId="{EB1CF321-8506-4C1D-BE3B-E3375F49A410}" destId="{36405713-45AB-4B18-BE93-8F7578995580}" srcOrd="1" destOrd="0" presId="urn:microsoft.com/office/officeart/2005/8/layout/process5"/>
    <dgm:cxn modelId="{741B7C1C-FB53-4B6D-8523-085E525C1C0A}" srcId="{C6A5E6C9-77E4-4588-91F9-160028C3A356}" destId="{EBCF5D9B-200B-4895-975D-41483C6119B6}" srcOrd="3" destOrd="0" parTransId="{1BFB3B70-326E-418F-A4D5-4F22883695D6}" sibTransId="{70135015-2698-40B3-90DA-0D9EE25F5C3B}"/>
    <dgm:cxn modelId="{EB956BA2-165F-4B20-B567-BABB4980EFDB}" srcId="{C6A5E6C9-77E4-4588-91F9-160028C3A356}" destId="{9C41F3EA-7ACF-4C63-A92E-D076E2EB81C0}" srcOrd="1" destOrd="0" parTransId="{ED0A29EB-8D11-49DD-9F58-634E4D2FC9CF}" sibTransId="{CD0245D4-B383-41BC-9942-C7265BA95039}"/>
    <dgm:cxn modelId="{2720D39C-BD58-4448-B733-D72A7A34D680}" type="presOf" srcId="{C6A5E6C9-77E4-4588-91F9-160028C3A356}" destId="{F0389644-280F-4D8E-AE0E-01DD1719F80E}" srcOrd="0" destOrd="0" presId="urn:microsoft.com/office/officeart/2005/8/layout/process5"/>
    <dgm:cxn modelId="{C35CB712-745A-5F4F-907F-F58C5D074048}" type="presOf" srcId="{EB1CF321-8506-4C1D-BE3B-E3375F49A410}" destId="{17898709-A70D-4693-B72C-020E92B44953}" srcOrd="0" destOrd="0" presId="urn:microsoft.com/office/officeart/2005/8/layout/process5"/>
    <dgm:cxn modelId="{A8987157-E245-2246-8214-DD16D17C57FF}" type="presOf" srcId="{E96A78BE-665C-4B74-AE1C-5F3F7392B05F}" destId="{40345974-1E28-4D30-9E8D-B82E0AB7C3CD}" srcOrd="0" destOrd="0" presId="urn:microsoft.com/office/officeart/2005/8/layout/process5"/>
    <dgm:cxn modelId="{D2A27C11-E095-3949-ACAF-FC0D02966681}" type="presOf" srcId="{47AFB00C-9F16-45E9-9701-BF28B00898BA}" destId="{94B42F50-CC17-4238-A0FE-F11936DAC4C1}" srcOrd="0" destOrd="0" presId="urn:microsoft.com/office/officeart/2005/8/layout/process5"/>
    <dgm:cxn modelId="{5D99B7BF-BF44-2C4D-9C53-B7F76D62C697}" type="presOf" srcId="{5E507047-DAA0-48D9-87A2-6D64D75D149B}" destId="{771C994E-148E-4764-8FD5-48498196E319}" srcOrd="0" destOrd="0" presId="urn:microsoft.com/office/officeart/2005/8/layout/process5"/>
    <dgm:cxn modelId="{8532A5CA-24FC-4723-8570-BEB1602E1D28}" srcId="{C6A5E6C9-77E4-4588-91F9-160028C3A356}" destId="{349C0A50-2978-4BDF-979B-E1ED4B4E04AE}" srcOrd="9" destOrd="0" parTransId="{89E37F76-627E-4661-953A-50D246298216}" sibTransId="{6E79DA7D-9B5A-4119-8AA7-29A917AA626A}"/>
    <dgm:cxn modelId="{CD9A8D93-8664-C043-B7E1-9DC14B744C64}" type="presOf" srcId="{6B3EDF9C-838C-455F-B842-2DE7B5C55478}" destId="{44910A65-BD93-4F31-AB1C-B359DD2EFE5B}" srcOrd="0" destOrd="0" presId="urn:microsoft.com/office/officeart/2005/8/layout/process5"/>
    <dgm:cxn modelId="{A6F32F94-EF06-4B4A-8C37-1307DB33329D}" type="presOf" srcId="{70135015-2698-40B3-90DA-0D9EE25F5C3B}" destId="{2FA0509D-42C5-4F9B-9B1B-47126E008612}" srcOrd="1" destOrd="0" presId="urn:microsoft.com/office/officeart/2005/8/layout/process5"/>
    <dgm:cxn modelId="{72A84105-E96D-D84C-B53B-C07DCC0BB5B2}" type="presOf" srcId="{D346EA92-3323-4500-A570-350A95EEDB6E}" destId="{B00E4884-FCB2-42EF-8A9E-93872A61001A}" srcOrd="1" destOrd="0" presId="urn:microsoft.com/office/officeart/2005/8/layout/process5"/>
    <dgm:cxn modelId="{C500A5C2-A7AE-4523-8D91-E572F43AC309}" srcId="{C6A5E6C9-77E4-4588-91F9-160028C3A356}" destId="{7E116134-BA83-4C79-8E42-53E792B45135}" srcOrd="4" destOrd="0" parTransId="{9EA76AF6-B094-4480-9800-72BC9F06A51B}" sibTransId="{D346EA92-3323-4500-A570-350A95EEDB6E}"/>
    <dgm:cxn modelId="{5AAC7912-E5C8-2F4A-88E7-0B4DB3143718}" type="presOf" srcId="{349C0A50-2978-4BDF-979B-E1ED4B4E04AE}" destId="{9257E138-AE1C-4F4D-9178-EFCD6C782585}" srcOrd="0" destOrd="0" presId="urn:microsoft.com/office/officeart/2005/8/layout/process5"/>
    <dgm:cxn modelId="{A80C6AE3-8026-D340-BB02-D00B3BDD35E1}" type="presOf" srcId="{EBCF5D9B-200B-4895-975D-41483C6119B6}" destId="{FF527247-EEC9-4BB7-9BA4-F509D813641D}" srcOrd="0" destOrd="0" presId="urn:microsoft.com/office/officeart/2005/8/layout/process5"/>
    <dgm:cxn modelId="{FEFF66D3-E8FF-604C-8D89-2D7BBC53B5AE}" type="presOf" srcId="{D346EA92-3323-4500-A570-350A95EEDB6E}" destId="{94F3E237-9DB4-4982-8BF3-678884C0BBE5}" srcOrd="0" destOrd="0" presId="urn:microsoft.com/office/officeart/2005/8/layout/process5"/>
    <dgm:cxn modelId="{719B8912-0CFB-9644-AF0F-990505AFE103}" type="presOf" srcId="{4B12FC6C-5035-44E1-8EFB-4A31002A1EB1}" destId="{54DAAD82-14D4-4ABE-8F06-CF1AEF581311}" srcOrd="0" destOrd="0" presId="urn:microsoft.com/office/officeart/2005/8/layout/process5"/>
    <dgm:cxn modelId="{8A1D5370-FEC0-5048-B83A-226F22E36FA8}" type="presOf" srcId="{4B12FC6C-5035-44E1-8EFB-4A31002A1EB1}" destId="{CB3F7BFC-BC2B-421C-93DC-5B164CE3C9C8}" srcOrd="1" destOrd="0" presId="urn:microsoft.com/office/officeart/2005/8/layout/process5"/>
    <dgm:cxn modelId="{4F6CF011-BB34-4248-97BE-D538BCD95469}" type="presOf" srcId="{5A55CFE1-4A8F-4472-95B0-6A247832154C}" destId="{7A257769-F801-4E34-83F8-BC0F68C2AEE7}" srcOrd="0" destOrd="0" presId="urn:microsoft.com/office/officeart/2005/8/layout/process5"/>
    <dgm:cxn modelId="{3F9F5F62-5A89-478B-A5D6-B3CCF50F930E}" srcId="{C6A5E6C9-77E4-4588-91F9-160028C3A356}" destId="{5E507047-DAA0-48D9-87A2-6D64D75D149B}" srcOrd="0" destOrd="0" parTransId="{F7EF7ECF-3CA2-419B-AAFB-5A7488171573}" sibTransId="{B4C98AD8-8A30-44D9-8FCE-C92338A8B0E3}"/>
    <dgm:cxn modelId="{0577A861-A4C5-4FDB-B6E7-C9B4A1C3C91B}" srcId="{C6A5E6C9-77E4-4588-91F9-160028C3A356}" destId="{47AFB00C-9F16-45E9-9701-BF28B00898BA}" srcOrd="7" destOrd="0" parTransId="{FAF94382-6476-4374-AE90-B5FFE8A0676B}" sibTransId="{4B12FC6C-5035-44E1-8EFB-4A31002A1EB1}"/>
    <dgm:cxn modelId="{52D3F94F-37C9-4DBC-8499-DAE78E212F6A}" srcId="{C6A5E6C9-77E4-4588-91F9-160028C3A356}" destId="{5A55CFE1-4A8F-4472-95B0-6A247832154C}" srcOrd="2" destOrd="0" parTransId="{F54F2ECB-2C7E-4B49-9850-E647BE1BDD0D}" sibTransId="{1B63A50B-7625-42C1-97D4-16E12BC7F4A4}"/>
    <dgm:cxn modelId="{B0393F0A-2E51-3D4F-9E63-C0934C2177C4}" type="presOf" srcId="{B4C98AD8-8A30-44D9-8FCE-C92338A8B0E3}" destId="{654CF007-3D66-4A63-8125-C2363176B67C}" srcOrd="1" destOrd="0" presId="urn:microsoft.com/office/officeart/2005/8/layout/process5"/>
    <dgm:cxn modelId="{850B0DD9-07AC-3545-AD4D-A5B25BE4CCD6}" type="presOf" srcId="{12DE9B03-2A2C-482A-9AC3-A9132CFFFBBE}" destId="{762744AF-1017-435D-8C41-7060089DD70B}" srcOrd="0" destOrd="0" presId="urn:microsoft.com/office/officeart/2005/8/layout/process5"/>
    <dgm:cxn modelId="{A3CA86FE-C29A-074B-9AEE-5C01608862D7}" type="presOf" srcId="{A59EEEBA-862C-4DF5-ADE6-654F0A538B22}" destId="{5B01C282-9661-4568-8BDE-0554EA23CCF5}" srcOrd="0" destOrd="0" presId="urn:microsoft.com/office/officeart/2005/8/layout/process5"/>
    <dgm:cxn modelId="{AC025DCE-4B2B-DB4D-AAB1-8B2B1F6D5E58}" type="presOf" srcId="{E96A78BE-665C-4B74-AE1C-5F3F7392B05F}" destId="{2A2CD5D4-9957-4CD8-922A-EB0DA57815EF}" srcOrd="1" destOrd="0" presId="urn:microsoft.com/office/officeart/2005/8/layout/process5"/>
    <dgm:cxn modelId="{57811EBD-7518-7047-8102-4148B61BEE5C}" type="presOf" srcId="{CD0245D4-B383-41BC-9942-C7265BA95039}" destId="{38BCD594-1D16-47CD-8542-A43711CEFC77}" srcOrd="0" destOrd="0" presId="urn:microsoft.com/office/officeart/2005/8/layout/process5"/>
    <dgm:cxn modelId="{3B419E5A-FCDD-7B49-80DB-33804E35B935}" type="presOf" srcId="{9C41F3EA-7ACF-4C63-A92E-D076E2EB81C0}" destId="{D01AAE4A-3413-4D88-96DD-2B0F60041F49}" srcOrd="0" destOrd="0" presId="urn:microsoft.com/office/officeart/2005/8/layout/process5"/>
    <dgm:cxn modelId="{27CB26E2-3F29-124D-9F4D-6B86A0BBDBD0}" type="presOf" srcId="{1459564A-8FBB-45CC-91F3-E253EB48F499}" destId="{FFB259FA-B003-4829-8FD0-528846C023FC}" srcOrd="0" destOrd="0" presId="urn:microsoft.com/office/officeart/2005/8/layout/process5"/>
    <dgm:cxn modelId="{35803613-A5B2-456B-BEA6-03EF093E3327}" srcId="{C6A5E6C9-77E4-4588-91F9-160028C3A356}" destId="{1459564A-8FBB-45CC-91F3-E253EB48F499}" srcOrd="5" destOrd="0" parTransId="{33350A6F-946C-4504-BB37-2A7013B533EF}" sibTransId="{E96A78BE-665C-4B74-AE1C-5F3F7392B05F}"/>
    <dgm:cxn modelId="{A958C55F-5898-A14F-8EA7-96BED9CE301E}" type="presOf" srcId="{1B63A50B-7625-42C1-97D4-16E12BC7F4A4}" destId="{782E4D69-56EB-42D4-B1E3-3771343385C5}" srcOrd="0" destOrd="0" presId="urn:microsoft.com/office/officeart/2005/8/layout/process5"/>
    <dgm:cxn modelId="{6DC399FE-BB21-40DD-958B-8D655C385662}" srcId="{C6A5E6C9-77E4-4588-91F9-160028C3A356}" destId="{6B3EDF9C-838C-455F-B842-2DE7B5C55478}" srcOrd="6" destOrd="0" parTransId="{3B9FE453-CB94-48B1-8777-CB89C1DE6534}" sibTransId="{12DE9B03-2A2C-482A-9AC3-A9132CFFFBBE}"/>
    <dgm:cxn modelId="{47F192EC-C2DD-4E84-8C61-7C3D4BA2EA36}" srcId="{C6A5E6C9-77E4-4588-91F9-160028C3A356}" destId="{A59EEEBA-862C-4DF5-ADE6-654F0A538B22}" srcOrd="8" destOrd="0" parTransId="{E7274C8C-108A-42BE-84F4-12411BD23D5C}" sibTransId="{EB1CF321-8506-4C1D-BE3B-E3375F49A410}"/>
    <dgm:cxn modelId="{0A56F98B-951C-0244-9181-542C391FDDD7}" type="presOf" srcId="{12DE9B03-2A2C-482A-9AC3-A9132CFFFBBE}" destId="{D8D131D3-0554-4C74-91EC-9ABC004A44CC}" srcOrd="1" destOrd="0" presId="urn:microsoft.com/office/officeart/2005/8/layout/process5"/>
    <dgm:cxn modelId="{FEEF4C74-122C-2744-A0EA-2D91491606E1}" type="presOf" srcId="{7E116134-BA83-4C79-8E42-53E792B45135}" destId="{2C3B4B29-7B49-4DF8-99D6-F69986963208}" srcOrd="0" destOrd="0" presId="urn:microsoft.com/office/officeart/2005/8/layout/process5"/>
    <dgm:cxn modelId="{07CFDE42-477E-BB4A-A88D-3B5BB683E735}" type="presOf" srcId="{B4C98AD8-8A30-44D9-8FCE-C92338A8B0E3}" destId="{CB63C6CE-991F-45CE-8818-34AF6D04BC5C}" srcOrd="0" destOrd="0" presId="urn:microsoft.com/office/officeart/2005/8/layout/process5"/>
    <dgm:cxn modelId="{CAC85AAA-4E6E-C649-834B-45EA038BFE1C}" type="presOf" srcId="{CD0245D4-B383-41BC-9942-C7265BA95039}" destId="{F8C81927-F452-49E0-BB5C-2A4DA3DCC94A}" srcOrd="1" destOrd="0" presId="urn:microsoft.com/office/officeart/2005/8/layout/process5"/>
    <dgm:cxn modelId="{293A6E88-C989-1744-821C-B1575BB058D6}" type="presOf" srcId="{70135015-2698-40B3-90DA-0D9EE25F5C3B}" destId="{664B6FF5-A96A-4C79-A8B1-B880F5C1CEA5}" srcOrd="0" destOrd="0" presId="urn:microsoft.com/office/officeart/2005/8/layout/process5"/>
    <dgm:cxn modelId="{33B511DE-D404-6945-8A70-580CD263AF07}" type="presOf" srcId="{1B63A50B-7625-42C1-97D4-16E12BC7F4A4}" destId="{104A6E55-8E52-4CB4-8BEF-1DED3E0E56BC}" srcOrd="1" destOrd="0" presId="urn:microsoft.com/office/officeart/2005/8/layout/process5"/>
    <dgm:cxn modelId="{71079E3A-59BF-6642-963B-D84481928E42}" type="presParOf" srcId="{F0389644-280F-4D8E-AE0E-01DD1719F80E}" destId="{771C994E-148E-4764-8FD5-48498196E319}" srcOrd="0" destOrd="0" presId="urn:microsoft.com/office/officeart/2005/8/layout/process5"/>
    <dgm:cxn modelId="{A495B6B4-AFF5-FD40-9EDE-BE041DE451E6}" type="presParOf" srcId="{F0389644-280F-4D8E-AE0E-01DD1719F80E}" destId="{CB63C6CE-991F-45CE-8818-34AF6D04BC5C}" srcOrd="1" destOrd="0" presId="urn:microsoft.com/office/officeart/2005/8/layout/process5"/>
    <dgm:cxn modelId="{771ED56E-7E27-984E-8509-30A566196C30}" type="presParOf" srcId="{CB63C6CE-991F-45CE-8818-34AF6D04BC5C}" destId="{654CF007-3D66-4A63-8125-C2363176B67C}" srcOrd="0" destOrd="0" presId="urn:microsoft.com/office/officeart/2005/8/layout/process5"/>
    <dgm:cxn modelId="{918744D7-C353-3440-9B43-6C1B1C4DA3B9}" type="presParOf" srcId="{F0389644-280F-4D8E-AE0E-01DD1719F80E}" destId="{D01AAE4A-3413-4D88-96DD-2B0F60041F49}" srcOrd="2" destOrd="0" presId="urn:microsoft.com/office/officeart/2005/8/layout/process5"/>
    <dgm:cxn modelId="{AEAC8B0B-8819-8B4A-BF2D-CE941F9A9898}" type="presParOf" srcId="{F0389644-280F-4D8E-AE0E-01DD1719F80E}" destId="{38BCD594-1D16-47CD-8542-A43711CEFC77}" srcOrd="3" destOrd="0" presId="urn:microsoft.com/office/officeart/2005/8/layout/process5"/>
    <dgm:cxn modelId="{32FDA25D-8ACB-744F-916B-13106979E2B9}" type="presParOf" srcId="{38BCD594-1D16-47CD-8542-A43711CEFC77}" destId="{F8C81927-F452-49E0-BB5C-2A4DA3DCC94A}" srcOrd="0" destOrd="0" presId="urn:microsoft.com/office/officeart/2005/8/layout/process5"/>
    <dgm:cxn modelId="{B7543F22-79A2-7349-901C-9C4679F4C924}" type="presParOf" srcId="{F0389644-280F-4D8E-AE0E-01DD1719F80E}" destId="{7A257769-F801-4E34-83F8-BC0F68C2AEE7}" srcOrd="4" destOrd="0" presId="urn:microsoft.com/office/officeart/2005/8/layout/process5"/>
    <dgm:cxn modelId="{31C46B5C-2D41-E04C-8D6B-E0FEF2C82B0B}" type="presParOf" srcId="{F0389644-280F-4D8E-AE0E-01DD1719F80E}" destId="{782E4D69-56EB-42D4-B1E3-3771343385C5}" srcOrd="5" destOrd="0" presId="urn:microsoft.com/office/officeart/2005/8/layout/process5"/>
    <dgm:cxn modelId="{62BC6464-0B26-9343-8CD0-7405FFB2E0B0}" type="presParOf" srcId="{782E4D69-56EB-42D4-B1E3-3771343385C5}" destId="{104A6E55-8E52-4CB4-8BEF-1DED3E0E56BC}" srcOrd="0" destOrd="0" presId="urn:microsoft.com/office/officeart/2005/8/layout/process5"/>
    <dgm:cxn modelId="{1CC4659F-E67F-9D46-BA3E-1B41D9F688CE}" type="presParOf" srcId="{F0389644-280F-4D8E-AE0E-01DD1719F80E}" destId="{FF527247-EEC9-4BB7-9BA4-F509D813641D}" srcOrd="6" destOrd="0" presId="urn:microsoft.com/office/officeart/2005/8/layout/process5"/>
    <dgm:cxn modelId="{29325BB9-B2DF-EA47-9143-7485E3AE7FAB}" type="presParOf" srcId="{F0389644-280F-4D8E-AE0E-01DD1719F80E}" destId="{664B6FF5-A96A-4C79-A8B1-B880F5C1CEA5}" srcOrd="7" destOrd="0" presId="urn:microsoft.com/office/officeart/2005/8/layout/process5"/>
    <dgm:cxn modelId="{AB02DFEB-352D-CB45-AC68-7068E38A23ED}" type="presParOf" srcId="{664B6FF5-A96A-4C79-A8B1-B880F5C1CEA5}" destId="{2FA0509D-42C5-4F9B-9B1B-47126E008612}" srcOrd="0" destOrd="0" presId="urn:microsoft.com/office/officeart/2005/8/layout/process5"/>
    <dgm:cxn modelId="{0C362E97-373A-C747-9F80-24BB7D1B14F4}" type="presParOf" srcId="{F0389644-280F-4D8E-AE0E-01DD1719F80E}" destId="{2C3B4B29-7B49-4DF8-99D6-F69986963208}" srcOrd="8" destOrd="0" presId="urn:microsoft.com/office/officeart/2005/8/layout/process5"/>
    <dgm:cxn modelId="{BC43AF0E-27B0-E940-8AE6-1D3761AAD570}" type="presParOf" srcId="{F0389644-280F-4D8E-AE0E-01DD1719F80E}" destId="{94F3E237-9DB4-4982-8BF3-678884C0BBE5}" srcOrd="9" destOrd="0" presId="urn:microsoft.com/office/officeart/2005/8/layout/process5"/>
    <dgm:cxn modelId="{DF1AB0CA-45EE-6B49-BBA8-F797377CE769}" type="presParOf" srcId="{94F3E237-9DB4-4982-8BF3-678884C0BBE5}" destId="{B00E4884-FCB2-42EF-8A9E-93872A61001A}" srcOrd="0" destOrd="0" presId="urn:microsoft.com/office/officeart/2005/8/layout/process5"/>
    <dgm:cxn modelId="{F60A4860-F2CA-CC40-ABFE-D3888BECA7DF}" type="presParOf" srcId="{F0389644-280F-4D8E-AE0E-01DD1719F80E}" destId="{FFB259FA-B003-4829-8FD0-528846C023FC}" srcOrd="10" destOrd="0" presId="urn:microsoft.com/office/officeart/2005/8/layout/process5"/>
    <dgm:cxn modelId="{4B187223-DFD6-8A44-B649-22FA5D55875D}" type="presParOf" srcId="{F0389644-280F-4D8E-AE0E-01DD1719F80E}" destId="{40345974-1E28-4D30-9E8D-B82E0AB7C3CD}" srcOrd="11" destOrd="0" presId="urn:microsoft.com/office/officeart/2005/8/layout/process5"/>
    <dgm:cxn modelId="{BDD18E7E-9B6F-0F4D-8AA8-F2F234A721EF}" type="presParOf" srcId="{40345974-1E28-4D30-9E8D-B82E0AB7C3CD}" destId="{2A2CD5D4-9957-4CD8-922A-EB0DA57815EF}" srcOrd="0" destOrd="0" presId="urn:microsoft.com/office/officeart/2005/8/layout/process5"/>
    <dgm:cxn modelId="{8789D3FC-262D-D24E-B851-124E7F5BC653}" type="presParOf" srcId="{F0389644-280F-4D8E-AE0E-01DD1719F80E}" destId="{44910A65-BD93-4F31-AB1C-B359DD2EFE5B}" srcOrd="12" destOrd="0" presId="urn:microsoft.com/office/officeart/2005/8/layout/process5"/>
    <dgm:cxn modelId="{5A741A4F-7B53-3E4D-B863-6E5520B66ADD}" type="presParOf" srcId="{F0389644-280F-4D8E-AE0E-01DD1719F80E}" destId="{762744AF-1017-435D-8C41-7060089DD70B}" srcOrd="13" destOrd="0" presId="urn:microsoft.com/office/officeart/2005/8/layout/process5"/>
    <dgm:cxn modelId="{4CF1EB1F-8E91-8B45-9012-B8A07C376E8D}" type="presParOf" srcId="{762744AF-1017-435D-8C41-7060089DD70B}" destId="{D8D131D3-0554-4C74-91EC-9ABC004A44CC}" srcOrd="0" destOrd="0" presId="urn:microsoft.com/office/officeart/2005/8/layout/process5"/>
    <dgm:cxn modelId="{929D5160-E855-A145-8961-A969F20FF2ED}" type="presParOf" srcId="{F0389644-280F-4D8E-AE0E-01DD1719F80E}" destId="{94B42F50-CC17-4238-A0FE-F11936DAC4C1}" srcOrd="14" destOrd="0" presId="urn:microsoft.com/office/officeart/2005/8/layout/process5"/>
    <dgm:cxn modelId="{409B6C9B-4491-694D-AADE-C51630B374E8}" type="presParOf" srcId="{F0389644-280F-4D8E-AE0E-01DD1719F80E}" destId="{54DAAD82-14D4-4ABE-8F06-CF1AEF581311}" srcOrd="15" destOrd="0" presId="urn:microsoft.com/office/officeart/2005/8/layout/process5"/>
    <dgm:cxn modelId="{166648C0-79A9-BC43-B034-6D6089D1F6D7}" type="presParOf" srcId="{54DAAD82-14D4-4ABE-8F06-CF1AEF581311}" destId="{CB3F7BFC-BC2B-421C-93DC-5B164CE3C9C8}" srcOrd="0" destOrd="0" presId="urn:microsoft.com/office/officeart/2005/8/layout/process5"/>
    <dgm:cxn modelId="{179D1A68-8A84-9C42-9D73-5AD2D9FDB7B2}" type="presParOf" srcId="{F0389644-280F-4D8E-AE0E-01DD1719F80E}" destId="{5B01C282-9661-4568-8BDE-0554EA23CCF5}" srcOrd="16" destOrd="0" presId="urn:microsoft.com/office/officeart/2005/8/layout/process5"/>
    <dgm:cxn modelId="{1C5A8AE3-CA64-D045-91DD-9825FEF0875D}" type="presParOf" srcId="{F0389644-280F-4D8E-AE0E-01DD1719F80E}" destId="{17898709-A70D-4693-B72C-020E92B44953}" srcOrd="17" destOrd="0" presId="urn:microsoft.com/office/officeart/2005/8/layout/process5"/>
    <dgm:cxn modelId="{C5AAAA94-5A5F-D042-9144-1AC4E74728C8}" type="presParOf" srcId="{17898709-A70D-4693-B72C-020E92B44953}" destId="{36405713-45AB-4B18-BE93-8F7578995580}" srcOrd="0" destOrd="0" presId="urn:microsoft.com/office/officeart/2005/8/layout/process5"/>
    <dgm:cxn modelId="{7D2036EF-3936-254C-A55F-78CD9B79FEB8}" type="presParOf" srcId="{F0389644-280F-4D8E-AE0E-01DD1719F80E}" destId="{9257E138-AE1C-4F4D-9178-EFCD6C782585}" srcOrd="18" destOrd="0" presId="urn:microsoft.com/office/officeart/2005/8/layout/process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5FAAD-D147-467A-8C33-9D140F497802}" type="doc">
      <dgm:prSet loTypeId="urn:microsoft.com/office/officeart/2005/8/layout/default#2" loCatId="list" qsTypeId="urn:microsoft.com/office/officeart/2005/8/quickstyle/simple1" qsCatId="simple" csTypeId="urn:microsoft.com/office/officeart/2005/8/colors/colorful5" csCatId="colorful" phldr="1"/>
      <dgm:spPr/>
      <dgm:t>
        <a:bodyPr/>
        <a:lstStyle/>
        <a:p>
          <a:endParaRPr lang="es-CO"/>
        </a:p>
      </dgm:t>
    </dgm:pt>
    <dgm:pt modelId="{30B43931-C35E-48DB-8951-8111E9E4B274}">
      <dgm:prSet phldrT="[Texto]"/>
      <dgm:spPr/>
      <dgm:t>
        <a:bodyPr/>
        <a:lstStyle/>
        <a:p>
          <a:pPr algn="just"/>
          <a:r>
            <a:rPr lang="es-CO" dirty="0" smtClean="0"/>
            <a:t>P</a:t>
          </a:r>
          <a:r>
            <a:rPr lang="es-ES" dirty="0" smtClean="0"/>
            <a:t>ara la práctica de una visita,</a:t>
          </a:r>
          <a:r>
            <a:rPr lang="es-CO" dirty="0" smtClean="0"/>
            <a:t> el Superintendente Dele</a:t>
          </a:r>
          <a:r>
            <a:rPr lang="es-ES" dirty="0" smtClean="0"/>
            <a:t>gado para la Gestión, solicitará autorización al Superintendente del Subsidio Familiar.</a:t>
          </a:r>
          <a:endParaRPr lang="es-CO" dirty="0"/>
        </a:p>
      </dgm:t>
    </dgm:pt>
    <dgm:pt modelId="{3EE7BD24-6E0C-46D1-B194-BC7ADB6E3E31}" type="parTrans" cxnId="{DDEC4DBD-666F-4D1E-BE10-ADE25A6941B9}">
      <dgm:prSet/>
      <dgm:spPr/>
      <dgm:t>
        <a:bodyPr/>
        <a:lstStyle/>
        <a:p>
          <a:endParaRPr lang="es-CO"/>
        </a:p>
      </dgm:t>
    </dgm:pt>
    <dgm:pt modelId="{3D618071-BB4A-48C9-8E9E-C065656B1A10}" type="sibTrans" cxnId="{DDEC4DBD-666F-4D1E-BE10-ADE25A6941B9}">
      <dgm:prSet/>
      <dgm:spPr/>
      <dgm:t>
        <a:bodyPr/>
        <a:lstStyle/>
        <a:p>
          <a:endParaRPr lang="es-CO"/>
        </a:p>
      </dgm:t>
    </dgm:pt>
    <dgm:pt modelId="{367AB090-4EA1-4170-8708-96D5F6858F79}">
      <dgm:prSet phldrT="[Texto]"/>
      <dgm:spPr/>
      <dgm:t>
        <a:bodyPr/>
        <a:lstStyle/>
        <a:p>
          <a:pPr algn="just"/>
          <a:r>
            <a:rPr lang="es-ES" dirty="0" smtClean="0"/>
            <a:t>Una vez autorizada la visita por parte del Superintendente del Subsidio Familiar, </a:t>
          </a:r>
          <a:r>
            <a:rPr lang="es-CO" dirty="0" smtClean="0"/>
            <a:t>el Superintendente Dele</a:t>
          </a:r>
          <a:r>
            <a:rPr lang="es-ES" dirty="0" smtClean="0"/>
            <a:t>gado para la Gestión le comunicará a los comisionados y a </a:t>
          </a:r>
          <a:r>
            <a:rPr lang="es-CO" dirty="0" smtClean="0"/>
            <a:t>la Secretaría General tal autorización, para los trámites administrativos correspondientes.</a:t>
          </a:r>
          <a:endParaRPr lang="es-CO" dirty="0"/>
        </a:p>
      </dgm:t>
    </dgm:pt>
    <dgm:pt modelId="{78182079-40DA-4838-A232-1FFE8CDC49A2}" type="sibTrans" cxnId="{37988E6D-FFBE-4E0B-8E8D-8891531875A4}">
      <dgm:prSet/>
      <dgm:spPr/>
      <dgm:t>
        <a:bodyPr/>
        <a:lstStyle/>
        <a:p>
          <a:endParaRPr lang="es-CO"/>
        </a:p>
      </dgm:t>
    </dgm:pt>
    <dgm:pt modelId="{6013ACE3-BBF9-4F69-9841-0871757A6ACC}" type="parTrans" cxnId="{37988E6D-FFBE-4E0B-8E8D-8891531875A4}">
      <dgm:prSet/>
      <dgm:spPr/>
      <dgm:t>
        <a:bodyPr/>
        <a:lstStyle/>
        <a:p>
          <a:endParaRPr lang="es-CO"/>
        </a:p>
      </dgm:t>
    </dgm:pt>
    <dgm:pt modelId="{2E7581B6-BD7D-493B-9958-50E96B87CED9}" type="pres">
      <dgm:prSet presAssocID="{D925FAAD-D147-467A-8C33-9D140F497802}" presName="diagram" presStyleCnt="0">
        <dgm:presLayoutVars>
          <dgm:dir/>
          <dgm:resizeHandles val="exact"/>
        </dgm:presLayoutVars>
      </dgm:prSet>
      <dgm:spPr/>
      <dgm:t>
        <a:bodyPr/>
        <a:lstStyle/>
        <a:p>
          <a:endParaRPr lang="es-ES"/>
        </a:p>
      </dgm:t>
    </dgm:pt>
    <dgm:pt modelId="{E060804D-4195-4C65-951F-5BC5FB3771F1}" type="pres">
      <dgm:prSet presAssocID="{30B43931-C35E-48DB-8951-8111E9E4B274}" presName="node" presStyleLbl="node1" presStyleIdx="0" presStyleCnt="2">
        <dgm:presLayoutVars>
          <dgm:bulletEnabled val="1"/>
        </dgm:presLayoutVars>
      </dgm:prSet>
      <dgm:spPr/>
      <dgm:t>
        <a:bodyPr/>
        <a:lstStyle/>
        <a:p>
          <a:endParaRPr lang="es-CO"/>
        </a:p>
      </dgm:t>
    </dgm:pt>
    <dgm:pt modelId="{8A5886D4-16B9-48CE-A8A2-6CB595333EB8}" type="pres">
      <dgm:prSet presAssocID="{3D618071-BB4A-48C9-8E9E-C065656B1A10}" presName="sibTrans" presStyleCnt="0"/>
      <dgm:spPr/>
    </dgm:pt>
    <dgm:pt modelId="{01AE4107-DC6D-4511-84D5-B4010F28D8CC}" type="pres">
      <dgm:prSet presAssocID="{367AB090-4EA1-4170-8708-96D5F6858F79}" presName="node" presStyleLbl="node1" presStyleIdx="1" presStyleCnt="2">
        <dgm:presLayoutVars>
          <dgm:bulletEnabled val="1"/>
        </dgm:presLayoutVars>
      </dgm:prSet>
      <dgm:spPr/>
      <dgm:t>
        <a:bodyPr/>
        <a:lstStyle/>
        <a:p>
          <a:endParaRPr lang="es-CO"/>
        </a:p>
      </dgm:t>
    </dgm:pt>
  </dgm:ptLst>
  <dgm:cxnLst>
    <dgm:cxn modelId="{DDEC4DBD-666F-4D1E-BE10-ADE25A6941B9}" srcId="{D925FAAD-D147-467A-8C33-9D140F497802}" destId="{30B43931-C35E-48DB-8951-8111E9E4B274}" srcOrd="0" destOrd="0" parTransId="{3EE7BD24-6E0C-46D1-B194-BC7ADB6E3E31}" sibTransId="{3D618071-BB4A-48C9-8E9E-C065656B1A10}"/>
    <dgm:cxn modelId="{053A9675-8CDE-49CE-9F47-743144E1F3F2}" type="presOf" srcId="{367AB090-4EA1-4170-8708-96D5F6858F79}" destId="{01AE4107-DC6D-4511-84D5-B4010F28D8CC}" srcOrd="0" destOrd="0" presId="urn:microsoft.com/office/officeart/2005/8/layout/default#2"/>
    <dgm:cxn modelId="{37988E6D-FFBE-4E0B-8E8D-8891531875A4}" srcId="{D925FAAD-D147-467A-8C33-9D140F497802}" destId="{367AB090-4EA1-4170-8708-96D5F6858F79}" srcOrd="1" destOrd="0" parTransId="{6013ACE3-BBF9-4F69-9841-0871757A6ACC}" sibTransId="{78182079-40DA-4838-A232-1FFE8CDC49A2}"/>
    <dgm:cxn modelId="{9AB0C1DE-FBD9-4401-A68A-3951E6351D14}" type="presOf" srcId="{D925FAAD-D147-467A-8C33-9D140F497802}" destId="{2E7581B6-BD7D-493B-9958-50E96B87CED9}" srcOrd="0" destOrd="0" presId="urn:microsoft.com/office/officeart/2005/8/layout/default#2"/>
    <dgm:cxn modelId="{9E547744-73DC-424B-9250-D1A89EC7DF2B}" type="presOf" srcId="{30B43931-C35E-48DB-8951-8111E9E4B274}" destId="{E060804D-4195-4C65-951F-5BC5FB3771F1}" srcOrd="0" destOrd="0" presId="urn:microsoft.com/office/officeart/2005/8/layout/default#2"/>
    <dgm:cxn modelId="{2795353C-8D30-4D2B-87C8-A9CFF8DACEE3}" type="presParOf" srcId="{2E7581B6-BD7D-493B-9958-50E96B87CED9}" destId="{E060804D-4195-4C65-951F-5BC5FB3771F1}" srcOrd="0" destOrd="0" presId="urn:microsoft.com/office/officeart/2005/8/layout/default#2"/>
    <dgm:cxn modelId="{66A60AC9-6A4B-4ECF-9E08-BA2F98A5BE4A}" type="presParOf" srcId="{2E7581B6-BD7D-493B-9958-50E96B87CED9}" destId="{8A5886D4-16B9-48CE-A8A2-6CB595333EB8}" srcOrd="1" destOrd="0" presId="urn:microsoft.com/office/officeart/2005/8/layout/default#2"/>
    <dgm:cxn modelId="{6B35DC5A-D4F1-4476-8C5F-77302C323491}" type="presParOf" srcId="{2E7581B6-BD7D-493B-9958-50E96B87CED9}" destId="{01AE4107-DC6D-4511-84D5-B4010F28D8CC}" srcOrd="2" destOrd="0" presId="urn:microsoft.com/office/officeart/2005/8/layout/defaul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27C13D-7957-4732-820D-7D91D9A3F217}"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CO"/>
        </a:p>
      </dgm:t>
    </dgm:pt>
    <dgm:pt modelId="{C6E97C5C-1DC0-43B8-B548-E629CC2545C8}">
      <dgm:prSet phldrT="[Texto]" custT="1"/>
      <dgm:spPr/>
      <dgm:t>
        <a:bodyPr/>
        <a:lstStyle/>
        <a:p>
          <a:r>
            <a:rPr lang="es-CO" sz="2400" b="1" dirty="0" smtClean="0"/>
            <a:t>PAV</a:t>
          </a:r>
          <a:endParaRPr lang="es-CO" sz="2400" b="1" dirty="0"/>
        </a:p>
      </dgm:t>
    </dgm:pt>
    <dgm:pt modelId="{1530AD5D-D8CC-4DEA-95AE-F4F197408623}" type="parTrans" cxnId="{DD03DF96-4DF4-458B-B53F-9D90D98505CE}">
      <dgm:prSet/>
      <dgm:spPr/>
      <dgm:t>
        <a:bodyPr/>
        <a:lstStyle/>
        <a:p>
          <a:endParaRPr lang="es-CO"/>
        </a:p>
      </dgm:t>
    </dgm:pt>
    <dgm:pt modelId="{CD386E14-D7F3-4D58-A8A0-BD965B464192}" type="sibTrans" cxnId="{DD03DF96-4DF4-458B-B53F-9D90D98505CE}">
      <dgm:prSet/>
      <dgm:spPr/>
      <dgm:t>
        <a:bodyPr/>
        <a:lstStyle/>
        <a:p>
          <a:endParaRPr lang="es-CO"/>
        </a:p>
      </dgm:t>
    </dgm:pt>
    <dgm:pt modelId="{A6BC94B1-2094-47FD-B1AD-3BDF1CF72EEF}">
      <dgm:prSet phldrT="[Texto]"/>
      <dgm:spPr/>
      <dgm:t>
        <a:bodyPr/>
        <a:lstStyle/>
        <a:p>
          <a:pPr algn="just"/>
          <a:r>
            <a:rPr lang="es-CO" dirty="0" smtClean="0"/>
            <a:t>El Director para la Gestión de las Cajas de Compensación, el Director para la Gestión Financiera y Contable, el coordinador de la visita y los integrantes del equipo comisionado, se reunirán y elaborarán el Plan de Trabajo de la visita, en el que se defina el alcance y la estrategia de visita.</a:t>
          </a:r>
          <a:endParaRPr lang="es-CO" dirty="0"/>
        </a:p>
      </dgm:t>
    </dgm:pt>
    <dgm:pt modelId="{254EE79E-9239-4D35-A6D9-995EEA3F65F5}" type="parTrans" cxnId="{91F0451E-4969-4EC6-A7C9-58C8F447CFC3}">
      <dgm:prSet/>
      <dgm:spPr/>
      <dgm:t>
        <a:bodyPr/>
        <a:lstStyle/>
        <a:p>
          <a:endParaRPr lang="es-CO"/>
        </a:p>
      </dgm:t>
    </dgm:pt>
    <dgm:pt modelId="{9F49B6D3-7BC5-4BC0-B167-29A4E9B40672}" type="sibTrans" cxnId="{91F0451E-4969-4EC6-A7C9-58C8F447CFC3}">
      <dgm:prSet/>
      <dgm:spPr/>
      <dgm:t>
        <a:bodyPr/>
        <a:lstStyle/>
        <a:p>
          <a:endParaRPr lang="es-CO"/>
        </a:p>
      </dgm:t>
    </dgm:pt>
    <dgm:pt modelId="{17EEC66D-C93C-4D46-A37B-17ACE176F5C8}" type="pres">
      <dgm:prSet presAssocID="{B127C13D-7957-4732-820D-7D91D9A3F217}" presName="Name0" presStyleCnt="0">
        <dgm:presLayoutVars>
          <dgm:dir/>
          <dgm:animLvl val="lvl"/>
          <dgm:resizeHandles val="exact"/>
        </dgm:presLayoutVars>
      </dgm:prSet>
      <dgm:spPr/>
      <dgm:t>
        <a:bodyPr/>
        <a:lstStyle/>
        <a:p>
          <a:endParaRPr lang="es-ES"/>
        </a:p>
      </dgm:t>
    </dgm:pt>
    <dgm:pt modelId="{A669A91C-009A-477C-B9BD-A628573542AF}" type="pres">
      <dgm:prSet presAssocID="{C6E97C5C-1DC0-43B8-B548-E629CC2545C8}" presName="composite" presStyleCnt="0"/>
      <dgm:spPr/>
    </dgm:pt>
    <dgm:pt modelId="{4CF173C5-EF92-4003-971A-0CA93CFBF494}" type="pres">
      <dgm:prSet presAssocID="{C6E97C5C-1DC0-43B8-B548-E629CC2545C8}" presName="parTx" presStyleLbl="alignNode1" presStyleIdx="0" presStyleCnt="1">
        <dgm:presLayoutVars>
          <dgm:chMax val="0"/>
          <dgm:chPref val="0"/>
          <dgm:bulletEnabled val="1"/>
        </dgm:presLayoutVars>
      </dgm:prSet>
      <dgm:spPr/>
      <dgm:t>
        <a:bodyPr/>
        <a:lstStyle/>
        <a:p>
          <a:endParaRPr lang="es-ES"/>
        </a:p>
      </dgm:t>
    </dgm:pt>
    <dgm:pt modelId="{48A06200-36E8-4BE6-A945-31762C29B441}" type="pres">
      <dgm:prSet presAssocID="{C6E97C5C-1DC0-43B8-B548-E629CC2545C8}" presName="desTx" presStyleLbl="alignAccFollowNode1" presStyleIdx="0" presStyleCnt="1">
        <dgm:presLayoutVars>
          <dgm:bulletEnabled val="1"/>
        </dgm:presLayoutVars>
      </dgm:prSet>
      <dgm:spPr/>
      <dgm:t>
        <a:bodyPr/>
        <a:lstStyle/>
        <a:p>
          <a:endParaRPr lang="es-CO"/>
        </a:p>
      </dgm:t>
    </dgm:pt>
  </dgm:ptLst>
  <dgm:cxnLst>
    <dgm:cxn modelId="{91F0451E-4969-4EC6-A7C9-58C8F447CFC3}" srcId="{C6E97C5C-1DC0-43B8-B548-E629CC2545C8}" destId="{A6BC94B1-2094-47FD-B1AD-3BDF1CF72EEF}" srcOrd="0" destOrd="0" parTransId="{254EE79E-9239-4D35-A6D9-995EEA3F65F5}" sibTransId="{9F49B6D3-7BC5-4BC0-B167-29A4E9B40672}"/>
    <dgm:cxn modelId="{DD03DF96-4DF4-458B-B53F-9D90D98505CE}" srcId="{B127C13D-7957-4732-820D-7D91D9A3F217}" destId="{C6E97C5C-1DC0-43B8-B548-E629CC2545C8}" srcOrd="0" destOrd="0" parTransId="{1530AD5D-D8CC-4DEA-95AE-F4F197408623}" sibTransId="{CD386E14-D7F3-4D58-A8A0-BD965B464192}"/>
    <dgm:cxn modelId="{44B070AA-489D-4FA3-AA63-0B12CD4745A5}" type="presOf" srcId="{A6BC94B1-2094-47FD-B1AD-3BDF1CF72EEF}" destId="{48A06200-36E8-4BE6-A945-31762C29B441}" srcOrd="0" destOrd="0" presId="urn:microsoft.com/office/officeart/2005/8/layout/hList1"/>
    <dgm:cxn modelId="{48AB2F1F-9554-4171-8B7F-3E6C045E9E21}" type="presOf" srcId="{C6E97C5C-1DC0-43B8-B548-E629CC2545C8}" destId="{4CF173C5-EF92-4003-971A-0CA93CFBF494}" srcOrd="0" destOrd="0" presId="urn:microsoft.com/office/officeart/2005/8/layout/hList1"/>
    <dgm:cxn modelId="{88830DC1-02E1-4652-A799-15F41E9D3CCC}" type="presOf" srcId="{B127C13D-7957-4732-820D-7D91D9A3F217}" destId="{17EEC66D-C93C-4D46-A37B-17ACE176F5C8}" srcOrd="0" destOrd="0" presId="urn:microsoft.com/office/officeart/2005/8/layout/hList1"/>
    <dgm:cxn modelId="{AFE79C10-7908-4B12-BEE4-29452FD14AD7}" type="presParOf" srcId="{17EEC66D-C93C-4D46-A37B-17ACE176F5C8}" destId="{A669A91C-009A-477C-B9BD-A628573542AF}" srcOrd="0" destOrd="0" presId="urn:microsoft.com/office/officeart/2005/8/layout/hList1"/>
    <dgm:cxn modelId="{1A40F700-C104-4739-98BA-C68A84B0AA7B}" type="presParOf" srcId="{A669A91C-009A-477C-B9BD-A628573542AF}" destId="{4CF173C5-EF92-4003-971A-0CA93CFBF494}" srcOrd="0" destOrd="0" presId="urn:microsoft.com/office/officeart/2005/8/layout/hList1"/>
    <dgm:cxn modelId="{1554B103-2C87-4FF6-8F88-C5DC797DF0C3}" type="presParOf" srcId="{A669A91C-009A-477C-B9BD-A628573542AF}" destId="{48A06200-36E8-4BE6-A945-31762C29B441}"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F693C-8A91-475E-A130-F8BD8FC23F55}" type="doc">
      <dgm:prSet loTypeId="urn:microsoft.com/office/officeart/2005/8/layout/process1" loCatId="process" qsTypeId="urn:microsoft.com/office/officeart/2005/8/quickstyle/simple1" qsCatId="simple" csTypeId="urn:microsoft.com/office/officeart/2005/8/colors/colorful4" csCatId="colorful" phldr="1"/>
      <dgm:spPr/>
    </dgm:pt>
    <dgm:pt modelId="{417D7A7E-F642-42F9-9040-FE0626C327F1}">
      <dgm:prSet phldrT="[Texto]"/>
      <dgm:spPr/>
      <dgm:t>
        <a:bodyPr/>
        <a:lstStyle/>
        <a:p>
          <a:pPr algn="just"/>
          <a:r>
            <a:rPr lang="es-CO" smtClean="0"/>
            <a:t>A partir de la comunicación de la designación de la visita, los funcionarios comisionados, contarán con un término mínimo de diez </a:t>
          </a:r>
          <a:r>
            <a:rPr lang="es-CO" b="1" smtClean="0">
              <a:effectLst>
                <a:outerShdw blurRad="38100" dist="38100" dir="2700000" algn="tl">
                  <a:srgbClr val="000000">
                    <a:alpha val="43137"/>
                  </a:srgbClr>
                </a:outerShdw>
              </a:effectLst>
            </a:rPr>
            <a:t>(10) </a:t>
          </a:r>
          <a:r>
            <a:rPr lang="es-CO" smtClean="0"/>
            <a:t>días hábiles para planear la visita, tiempo que comprende:</a:t>
          </a:r>
          <a:endParaRPr lang="es-CO" dirty="0"/>
        </a:p>
      </dgm:t>
    </dgm:pt>
    <dgm:pt modelId="{752712F7-63DC-481F-91F1-E3EA4EFD1996}" type="parTrans" cxnId="{3DA3748F-5E4E-4BDF-AFDF-21D22843652F}">
      <dgm:prSet/>
      <dgm:spPr/>
      <dgm:t>
        <a:bodyPr/>
        <a:lstStyle/>
        <a:p>
          <a:pPr algn="just"/>
          <a:endParaRPr lang="es-CO"/>
        </a:p>
      </dgm:t>
    </dgm:pt>
    <dgm:pt modelId="{4C8AAFFB-4923-4E37-BB8D-45F0628A2BB0}" type="sibTrans" cxnId="{3DA3748F-5E4E-4BDF-AFDF-21D22843652F}">
      <dgm:prSet/>
      <dgm:spPr/>
      <dgm:t>
        <a:bodyPr/>
        <a:lstStyle/>
        <a:p>
          <a:pPr algn="just"/>
          <a:endParaRPr lang="es-CO"/>
        </a:p>
      </dgm:t>
    </dgm:pt>
    <dgm:pt modelId="{4589A40C-6AF9-4C65-BCAE-8A4ED6A58F58}">
      <dgm:prSet phldrT="[Texto]"/>
      <dgm:spPr/>
      <dgm:t>
        <a:bodyPr/>
        <a:lstStyle/>
        <a:p>
          <a:pPr algn="just"/>
          <a:r>
            <a:rPr lang="es-CO" smtClean="0"/>
            <a:t>Seis </a:t>
          </a:r>
          <a:r>
            <a:rPr lang="es-CO" b="1" smtClean="0">
              <a:effectLst>
                <a:outerShdw blurRad="38100" dist="38100" dir="2700000" algn="tl">
                  <a:srgbClr val="000000">
                    <a:alpha val="43137"/>
                  </a:srgbClr>
                </a:outerShdw>
              </a:effectLst>
            </a:rPr>
            <a:t>(6) </a:t>
          </a:r>
          <a:r>
            <a:rPr lang="es-CO" smtClean="0"/>
            <a:t>días para diseñar el plan de trabajo.</a:t>
          </a:r>
          <a:endParaRPr lang="es-CO" dirty="0"/>
        </a:p>
      </dgm:t>
    </dgm:pt>
    <dgm:pt modelId="{40C4B62D-0A3C-4E33-894B-9DE7D79D72B1}" type="parTrans" cxnId="{98E20894-B050-4728-A898-62D2D51484EE}">
      <dgm:prSet/>
      <dgm:spPr/>
      <dgm:t>
        <a:bodyPr/>
        <a:lstStyle/>
        <a:p>
          <a:pPr algn="just"/>
          <a:endParaRPr lang="es-CO"/>
        </a:p>
      </dgm:t>
    </dgm:pt>
    <dgm:pt modelId="{6CCE8909-36B6-430E-8D4F-F85E365FC69C}" type="sibTrans" cxnId="{98E20894-B050-4728-A898-62D2D51484EE}">
      <dgm:prSet/>
      <dgm:spPr/>
      <dgm:t>
        <a:bodyPr/>
        <a:lstStyle/>
        <a:p>
          <a:pPr algn="just"/>
          <a:endParaRPr lang="es-CO"/>
        </a:p>
      </dgm:t>
    </dgm:pt>
    <dgm:pt modelId="{D357DDA1-174E-46E2-860C-7CFA41FE2EA9}">
      <dgm:prSet phldrT="[Texto]"/>
      <dgm:spPr/>
      <dgm:t>
        <a:bodyPr/>
        <a:lstStyle/>
        <a:p>
          <a:pPr algn="just"/>
          <a:r>
            <a:rPr lang="es-CO" smtClean="0"/>
            <a:t>Cuatro </a:t>
          </a:r>
          <a:r>
            <a:rPr lang="es-CO" b="1" smtClean="0">
              <a:effectLst>
                <a:outerShdw blurRad="38100" dist="38100" dir="2700000" algn="tl">
                  <a:srgbClr val="000000">
                    <a:alpha val="43137"/>
                  </a:srgbClr>
                </a:outerShdw>
              </a:effectLst>
            </a:rPr>
            <a:t>(4) </a:t>
          </a:r>
          <a:r>
            <a:rPr lang="es-CO" smtClean="0"/>
            <a:t>para discutir y aprobar el plan de trabajo por parte de los Directores y la Delegada para la Gestión.</a:t>
          </a:r>
          <a:endParaRPr lang="es-CO" dirty="0"/>
        </a:p>
      </dgm:t>
    </dgm:pt>
    <dgm:pt modelId="{9AD4C68D-3473-4DB5-AD7B-14138EB8129A}" type="parTrans" cxnId="{C7E2CDD5-158D-4A1D-94E7-B16E35264E6E}">
      <dgm:prSet/>
      <dgm:spPr/>
      <dgm:t>
        <a:bodyPr/>
        <a:lstStyle/>
        <a:p>
          <a:pPr algn="just"/>
          <a:endParaRPr lang="es-CO"/>
        </a:p>
      </dgm:t>
    </dgm:pt>
    <dgm:pt modelId="{EA145229-A960-4EC5-9E03-8EBDACA8ADE5}" type="sibTrans" cxnId="{C7E2CDD5-158D-4A1D-94E7-B16E35264E6E}">
      <dgm:prSet/>
      <dgm:spPr/>
      <dgm:t>
        <a:bodyPr/>
        <a:lstStyle/>
        <a:p>
          <a:pPr algn="just"/>
          <a:endParaRPr lang="es-CO"/>
        </a:p>
      </dgm:t>
    </dgm:pt>
    <dgm:pt modelId="{1EAAB74A-B4A6-4DC6-B068-801E4B0F9C35}" type="pres">
      <dgm:prSet presAssocID="{A32F693C-8A91-475E-A130-F8BD8FC23F55}" presName="Name0" presStyleCnt="0">
        <dgm:presLayoutVars>
          <dgm:dir/>
          <dgm:resizeHandles val="exact"/>
        </dgm:presLayoutVars>
      </dgm:prSet>
      <dgm:spPr/>
    </dgm:pt>
    <dgm:pt modelId="{BFFAFF3D-6A55-4FC0-96C8-4AEFCAF6ED41}" type="pres">
      <dgm:prSet presAssocID="{417D7A7E-F642-42F9-9040-FE0626C327F1}" presName="node" presStyleLbl="node1" presStyleIdx="0" presStyleCnt="3">
        <dgm:presLayoutVars>
          <dgm:bulletEnabled val="1"/>
        </dgm:presLayoutVars>
      </dgm:prSet>
      <dgm:spPr/>
      <dgm:t>
        <a:bodyPr/>
        <a:lstStyle/>
        <a:p>
          <a:endParaRPr lang="es-CO"/>
        </a:p>
      </dgm:t>
    </dgm:pt>
    <dgm:pt modelId="{18DEAD71-27CB-4C33-8957-18A2D8BEBCEB}" type="pres">
      <dgm:prSet presAssocID="{4C8AAFFB-4923-4E37-BB8D-45F0628A2BB0}" presName="sibTrans" presStyleLbl="sibTrans2D1" presStyleIdx="0" presStyleCnt="2"/>
      <dgm:spPr/>
      <dgm:t>
        <a:bodyPr/>
        <a:lstStyle/>
        <a:p>
          <a:endParaRPr lang="es-ES"/>
        </a:p>
      </dgm:t>
    </dgm:pt>
    <dgm:pt modelId="{FB7DDC64-DE90-49A4-82A9-141D21F4749D}" type="pres">
      <dgm:prSet presAssocID="{4C8AAFFB-4923-4E37-BB8D-45F0628A2BB0}" presName="connectorText" presStyleLbl="sibTrans2D1" presStyleIdx="0" presStyleCnt="2"/>
      <dgm:spPr/>
      <dgm:t>
        <a:bodyPr/>
        <a:lstStyle/>
        <a:p>
          <a:endParaRPr lang="es-ES"/>
        </a:p>
      </dgm:t>
    </dgm:pt>
    <dgm:pt modelId="{AD058524-4E27-498D-B675-C4A368321C1C}" type="pres">
      <dgm:prSet presAssocID="{4589A40C-6AF9-4C65-BCAE-8A4ED6A58F58}" presName="node" presStyleLbl="node1" presStyleIdx="1" presStyleCnt="3">
        <dgm:presLayoutVars>
          <dgm:bulletEnabled val="1"/>
        </dgm:presLayoutVars>
      </dgm:prSet>
      <dgm:spPr/>
      <dgm:t>
        <a:bodyPr/>
        <a:lstStyle/>
        <a:p>
          <a:endParaRPr lang="es-CO"/>
        </a:p>
      </dgm:t>
    </dgm:pt>
    <dgm:pt modelId="{B4BEB72C-2CD4-4D23-9900-BD5F9E271E44}" type="pres">
      <dgm:prSet presAssocID="{6CCE8909-36B6-430E-8D4F-F85E365FC69C}" presName="sibTrans" presStyleLbl="sibTrans2D1" presStyleIdx="1" presStyleCnt="2"/>
      <dgm:spPr/>
      <dgm:t>
        <a:bodyPr/>
        <a:lstStyle/>
        <a:p>
          <a:endParaRPr lang="es-ES"/>
        </a:p>
      </dgm:t>
    </dgm:pt>
    <dgm:pt modelId="{5E1E2357-A1D2-4A19-B0CE-60190010D89E}" type="pres">
      <dgm:prSet presAssocID="{6CCE8909-36B6-430E-8D4F-F85E365FC69C}" presName="connectorText" presStyleLbl="sibTrans2D1" presStyleIdx="1" presStyleCnt="2"/>
      <dgm:spPr/>
      <dgm:t>
        <a:bodyPr/>
        <a:lstStyle/>
        <a:p>
          <a:endParaRPr lang="es-ES"/>
        </a:p>
      </dgm:t>
    </dgm:pt>
    <dgm:pt modelId="{92617C5E-60F1-4355-B486-E6C9FDB73D75}" type="pres">
      <dgm:prSet presAssocID="{D357DDA1-174E-46E2-860C-7CFA41FE2EA9}" presName="node" presStyleLbl="node1" presStyleIdx="2" presStyleCnt="3">
        <dgm:presLayoutVars>
          <dgm:bulletEnabled val="1"/>
        </dgm:presLayoutVars>
      </dgm:prSet>
      <dgm:spPr/>
      <dgm:t>
        <a:bodyPr/>
        <a:lstStyle/>
        <a:p>
          <a:endParaRPr lang="es-CO"/>
        </a:p>
      </dgm:t>
    </dgm:pt>
  </dgm:ptLst>
  <dgm:cxnLst>
    <dgm:cxn modelId="{CB76ACD2-9F5F-43A9-83CB-65F260546C6A}" type="presOf" srcId="{4C8AAFFB-4923-4E37-BB8D-45F0628A2BB0}" destId="{FB7DDC64-DE90-49A4-82A9-141D21F4749D}" srcOrd="1" destOrd="0" presId="urn:microsoft.com/office/officeart/2005/8/layout/process1"/>
    <dgm:cxn modelId="{C7E2CDD5-158D-4A1D-94E7-B16E35264E6E}" srcId="{A32F693C-8A91-475E-A130-F8BD8FC23F55}" destId="{D357DDA1-174E-46E2-860C-7CFA41FE2EA9}" srcOrd="2" destOrd="0" parTransId="{9AD4C68D-3473-4DB5-AD7B-14138EB8129A}" sibTransId="{EA145229-A960-4EC5-9E03-8EBDACA8ADE5}"/>
    <dgm:cxn modelId="{70524F33-0649-4BE9-8A20-65E86AEC1CF1}" type="presOf" srcId="{4589A40C-6AF9-4C65-BCAE-8A4ED6A58F58}" destId="{AD058524-4E27-498D-B675-C4A368321C1C}" srcOrd="0" destOrd="0" presId="urn:microsoft.com/office/officeart/2005/8/layout/process1"/>
    <dgm:cxn modelId="{4887C394-5DC9-4F6E-AA05-1399A2EA1302}" type="presOf" srcId="{D357DDA1-174E-46E2-860C-7CFA41FE2EA9}" destId="{92617C5E-60F1-4355-B486-E6C9FDB73D75}" srcOrd="0" destOrd="0" presId="urn:microsoft.com/office/officeart/2005/8/layout/process1"/>
    <dgm:cxn modelId="{98E20894-B050-4728-A898-62D2D51484EE}" srcId="{A32F693C-8A91-475E-A130-F8BD8FC23F55}" destId="{4589A40C-6AF9-4C65-BCAE-8A4ED6A58F58}" srcOrd="1" destOrd="0" parTransId="{40C4B62D-0A3C-4E33-894B-9DE7D79D72B1}" sibTransId="{6CCE8909-36B6-430E-8D4F-F85E365FC69C}"/>
    <dgm:cxn modelId="{3ECC165A-5553-4341-AD69-EE48217863A1}" type="presOf" srcId="{A32F693C-8A91-475E-A130-F8BD8FC23F55}" destId="{1EAAB74A-B4A6-4DC6-B068-801E4B0F9C35}" srcOrd="0" destOrd="0" presId="urn:microsoft.com/office/officeart/2005/8/layout/process1"/>
    <dgm:cxn modelId="{16F4A77D-EBE7-4BBE-A12B-96AFE0900A45}" type="presOf" srcId="{4C8AAFFB-4923-4E37-BB8D-45F0628A2BB0}" destId="{18DEAD71-27CB-4C33-8957-18A2D8BEBCEB}" srcOrd="0" destOrd="0" presId="urn:microsoft.com/office/officeart/2005/8/layout/process1"/>
    <dgm:cxn modelId="{8F1D191A-52A5-4EF6-AC90-7357468B68F9}" type="presOf" srcId="{6CCE8909-36B6-430E-8D4F-F85E365FC69C}" destId="{B4BEB72C-2CD4-4D23-9900-BD5F9E271E44}" srcOrd="0" destOrd="0" presId="urn:microsoft.com/office/officeart/2005/8/layout/process1"/>
    <dgm:cxn modelId="{F1917BA0-CADA-435F-BA1A-E41D5CEF3871}" type="presOf" srcId="{6CCE8909-36B6-430E-8D4F-F85E365FC69C}" destId="{5E1E2357-A1D2-4A19-B0CE-60190010D89E}" srcOrd="1" destOrd="0" presId="urn:microsoft.com/office/officeart/2005/8/layout/process1"/>
    <dgm:cxn modelId="{3DA3748F-5E4E-4BDF-AFDF-21D22843652F}" srcId="{A32F693C-8A91-475E-A130-F8BD8FC23F55}" destId="{417D7A7E-F642-42F9-9040-FE0626C327F1}" srcOrd="0" destOrd="0" parTransId="{752712F7-63DC-481F-91F1-E3EA4EFD1996}" sibTransId="{4C8AAFFB-4923-4E37-BB8D-45F0628A2BB0}"/>
    <dgm:cxn modelId="{535344E5-523C-4D36-929C-E1BC0D29192E}" type="presOf" srcId="{417D7A7E-F642-42F9-9040-FE0626C327F1}" destId="{BFFAFF3D-6A55-4FC0-96C8-4AEFCAF6ED41}" srcOrd="0" destOrd="0" presId="urn:microsoft.com/office/officeart/2005/8/layout/process1"/>
    <dgm:cxn modelId="{C23A84A2-3043-4FFB-B61B-7685CCC52080}" type="presParOf" srcId="{1EAAB74A-B4A6-4DC6-B068-801E4B0F9C35}" destId="{BFFAFF3D-6A55-4FC0-96C8-4AEFCAF6ED41}" srcOrd="0" destOrd="0" presId="urn:microsoft.com/office/officeart/2005/8/layout/process1"/>
    <dgm:cxn modelId="{5206D550-9136-4991-AFD7-B01C00CF488D}" type="presParOf" srcId="{1EAAB74A-B4A6-4DC6-B068-801E4B0F9C35}" destId="{18DEAD71-27CB-4C33-8957-18A2D8BEBCEB}" srcOrd="1" destOrd="0" presId="urn:microsoft.com/office/officeart/2005/8/layout/process1"/>
    <dgm:cxn modelId="{812B7382-CE13-41DE-8EF4-73DFD576906D}" type="presParOf" srcId="{18DEAD71-27CB-4C33-8957-18A2D8BEBCEB}" destId="{FB7DDC64-DE90-49A4-82A9-141D21F4749D}" srcOrd="0" destOrd="0" presId="urn:microsoft.com/office/officeart/2005/8/layout/process1"/>
    <dgm:cxn modelId="{8839CFAD-0C1F-4C3B-81B9-18CE076A422D}" type="presParOf" srcId="{1EAAB74A-B4A6-4DC6-B068-801E4B0F9C35}" destId="{AD058524-4E27-498D-B675-C4A368321C1C}" srcOrd="2" destOrd="0" presId="urn:microsoft.com/office/officeart/2005/8/layout/process1"/>
    <dgm:cxn modelId="{E9613F20-0FA8-4679-ABA9-88E2758C8685}" type="presParOf" srcId="{1EAAB74A-B4A6-4DC6-B068-801E4B0F9C35}" destId="{B4BEB72C-2CD4-4D23-9900-BD5F9E271E44}" srcOrd="3" destOrd="0" presId="urn:microsoft.com/office/officeart/2005/8/layout/process1"/>
    <dgm:cxn modelId="{2DCCD6B7-DAD8-4061-9AD3-83FC1E4EA547}" type="presParOf" srcId="{B4BEB72C-2CD4-4D23-9900-BD5F9E271E44}" destId="{5E1E2357-A1D2-4A19-B0CE-60190010D89E}" srcOrd="0" destOrd="0" presId="urn:microsoft.com/office/officeart/2005/8/layout/process1"/>
    <dgm:cxn modelId="{B4E3DDA2-9791-415F-8A79-81A6BB33CB5B}" type="presParOf" srcId="{1EAAB74A-B4A6-4DC6-B068-801E4B0F9C35}" destId="{92617C5E-60F1-4355-B486-E6C9FDB73D75}" srcOrd="4"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4C8D40-4531-41AD-AA72-5BD84244E882}" type="doc">
      <dgm:prSet loTypeId="urn:microsoft.com/office/officeart/2005/8/layout/bList2#5" loCatId="list" qsTypeId="urn:microsoft.com/office/officeart/2005/8/quickstyle/simple1" qsCatId="simple" csTypeId="urn:microsoft.com/office/officeart/2005/8/colors/accent2_1" csCatId="accent2" phldr="1"/>
      <dgm:spPr/>
    </dgm:pt>
    <dgm:pt modelId="{A4068DD9-6FFC-405E-845B-FFB2F1759682}">
      <dgm:prSet phldrT="[Texto]" phldr="1"/>
      <dgm:spPr/>
      <dgm:t>
        <a:bodyPr/>
        <a:lstStyle/>
        <a:p>
          <a:endParaRPr lang="es-CO" dirty="0"/>
        </a:p>
      </dgm:t>
    </dgm:pt>
    <dgm:pt modelId="{5E9E6862-0A6B-43AC-BA68-C61BC81484DE}" type="parTrans" cxnId="{5DF44EA7-DBA0-49A3-B38C-5CE0D70F6D8E}">
      <dgm:prSet/>
      <dgm:spPr/>
      <dgm:t>
        <a:bodyPr/>
        <a:lstStyle/>
        <a:p>
          <a:endParaRPr lang="es-CO"/>
        </a:p>
      </dgm:t>
    </dgm:pt>
    <dgm:pt modelId="{066B7C8B-9F84-438D-A1CD-49E05A89A701}" type="sibTrans" cxnId="{5DF44EA7-DBA0-49A3-B38C-5CE0D70F6D8E}">
      <dgm:prSet/>
      <dgm:spPr/>
      <dgm:t>
        <a:bodyPr/>
        <a:lstStyle/>
        <a:p>
          <a:endParaRPr lang="es-CO"/>
        </a:p>
      </dgm:t>
    </dgm:pt>
    <dgm:pt modelId="{AF70D250-9DBB-4518-B20C-ABD523A0015C}">
      <dgm:prSet/>
      <dgm:spPr/>
      <dgm:t>
        <a:bodyPr/>
        <a:lstStyle/>
        <a:p>
          <a:pPr algn="just"/>
          <a:r>
            <a:rPr lang="es-CO" dirty="0" smtClean="0"/>
            <a:t>El Superintendente Delegado para la Gestión, remitirá un oficio al representante legal de la Caja de Compensación Familiar, con copia al Revisor Fiscal, con mínimo tres </a:t>
          </a:r>
          <a:r>
            <a:rPr lang="es-CO" b="1" dirty="0" smtClean="0">
              <a:effectLst>
                <a:outerShdw blurRad="38100" dist="38100" dir="2700000" algn="tl">
                  <a:srgbClr val="000000">
                    <a:alpha val="43137"/>
                  </a:srgbClr>
                </a:outerShdw>
              </a:effectLst>
            </a:rPr>
            <a:t>(3) </a:t>
          </a:r>
          <a:r>
            <a:rPr lang="es-CO" dirty="0" smtClean="0"/>
            <a:t>días de antelación, en el que informará el tipo de visita que se adelantará, periodo de la comisión, nombres de los funcionarios comisionados, coordinador, y la información que se requerirá para su ejecución.</a:t>
          </a:r>
          <a:endParaRPr lang="es-CO" dirty="0"/>
        </a:p>
      </dgm:t>
    </dgm:pt>
    <dgm:pt modelId="{DF849C98-E8D9-43EE-A26B-5A65F5DCE1E6}" type="parTrans" cxnId="{92A38E89-F120-4EED-8084-90132CB0E329}">
      <dgm:prSet/>
      <dgm:spPr/>
      <dgm:t>
        <a:bodyPr/>
        <a:lstStyle/>
        <a:p>
          <a:endParaRPr lang="es-CO"/>
        </a:p>
      </dgm:t>
    </dgm:pt>
    <dgm:pt modelId="{3121C706-35D4-4D98-B8D8-3D9D73EA6E95}" type="sibTrans" cxnId="{92A38E89-F120-4EED-8084-90132CB0E329}">
      <dgm:prSet/>
      <dgm:spPr/>
      <dgm:t>
        <a:bodyPr/>
        <a:lstStyle/>
        <a:p>
          <a:endParaRPr lang="es-CO"/>
        </a:p>
      </dgm:t>
    </dgm:pt>
    <dgm:pt modelId="{8F8E8486-694C-477C-B5A5-5D33C5FBE403}" type="pres">
      <dgm:prSet presAssocID="{784C8D40-4531-41AD-AA72-5BD84244E882}" presName="diagram" presStyleCnt="0">
        <dgm:presLayoutVars>
          <dgm:dir/>
          <dgm:animLvl val="lvl"/>
          <dgm:resizeHandles val="exact"/>
        </dgm:presLayoutVars>
      </dgm:prSet>
      <dgm:spPr/>
    </dgm:pt>
    <dgm:pt modelId="{B4A6F35E-3147-429A-89FD-B5C30D851213}" type="pres">
      <dgm:prSet presAssocID="{A4068DD9-6FFC-405E-845B-FFB2F1759682}" presName="compNode" presStyleCnt="0"/>
      <dgm:spPr/>
    </dgm:pt>
    <dgm:pt modelId="{B5C09B5C-F5BB-458A-A161-B18A27ABF98A}" type="pres">
      <dgm:prSet presAssocID="{A4068DD9-6FFC-405E-845B-FFB2F1759682}" presName="childRect" presStyleLbl="bgAcc1" presStyleIdx="0" presStyleCnt="1">
        <dgm:presLayoutVars>
          <dgm:bulletEnabled val="1"/>
        </dgm:presLayoutVars>
      </dgm:prSet>
      <dgm:spPr/>
      <dgm:t>
        <a:bodyPr/>
        <a:lstStyle/>
        <a:p>
          <a:endParaRPr lang="es-CO"/>
        </a:p>
      </dgm:t>
    </dgm:pt>
    <dgm:pt modelId="{1CA8BEE8-2E6F-4B23-BB6E-3DFABC997608}" type="pres">
      <dgm:prSet presAssocID="{A4068DD9-6FFC-405E-845B-FFB2F1759682}" presName="parentText" presStyleLbl="node1" presStyleIdx="0" presStyleCnt="0">
        <dgm:presLayoutVars>
          <dgm:chMax val="0"/>
          <dgm:bulletEnabled val="1"/>
        </dgm:presLayoutVars>
      </dgm:prSet>
      <dgm:spPr/>
      <dgm:t>
        <a:bodyPr/>
        <a:lstStyle/>
        <a:p>
          <a:endParaRPr lang="es-ES"/>
        </a:p>
      </dgm:t>
    </dgm:pt>
    <dgm:pt modelId="{779DACDB-29CB-44E2-8799-A4DBFDDE417C}" type="pres">
      <dgm:prSet presAssocID="{A4068DD9-6FFC-405E-845B-FFB2F1759682}" presName="parentRect" presStyleLbl="alignNode1" presStyleIdx="0" presStyleCnt="1"/>
      <dgm:spPr/>
      <dgm:t>
        <a:bodyPr/>
        <a:lstStyle/>
        <a:p>
          <a:endParaRPr lang="es-ES"/>
        </a:p>
      </dgm:t>
    </dgm:pt>
    <dgm:pt modelId="{F44A9414-9B03-4674-BD53-5B0DEE6D4CDA}" type="pres">
      <dgm:prSet presAssocID="{A4068DD9-6FFC-405E-845B-FFB2F1759682}" presName="adorn" presStyleLbl="fgAccFollowNode1" presStyleIdx="0" presStyleCnt="1"/>
      <dgm:spPr>
        <a:blipFill rotWithShape="0">
          <a:blip xmlns:r="http://schemas.openxmlformats.org/officeDocument/2006/relationships" r:embed="rId1"/>
          <a:stretch>
            <a:fillRect/>
          </a:stretch>
        </a:blipFill>
      </dgm:spPr>
    </dgm:pt>
  </dgm:ptLst>
  <dgm:cxnLst>
    <dgm:cxn modelId="{5DF44EA7-DBA0-49A3-B38C-5CE0D70F6D8E}" srcId="{784C8D40-4531-41AD-AA72-5BD84244E882}" destId="{A4068DD9-6FFC-405E-845B-FFB2F1759682}" srcOrd="0" destOrd="0" parTransId="{5E9E6862-0A6B-43AC-BA68-C61BC81484DE}" sibTransId="{066B7C8B-9F84-438D-A1CD-49E05A89A701}"/>
    <dgm:cxn modelId="{9788DFC7-F62C-4058-B845-613E637356AE}" type="presOf" srcId="{A4068DD9-6FFC-405E-845B-FFB2F1759682}" destId="{1CA8BEE8-2E6F-4B23-BB6E-3DFABC997608}" srcOrd="0" destOrd="0" presId="urn:microsoft.com/office/officeart/2005/8/layout/bList2#5"/>
    <dgm:cxn modelId="{DE9F84AB-6924-4DA3-AAE3-3FEB0370C5B4}" type="presOf" srcId="{A4068DD9-6FFC-405E-845B-FFB2F1759682}" destId="{779DACDB-29CB-44E2-8799-A4DBFDDE417C}" srcOrd="1" destOrd="0" presId="urn:microsoft.com/office/officeart/2005/8/layout/bList2#5"/>
    <dgm:cxn modelId="{92A38E89-F120-4EED-8084-90132CB0E329}" srcId="{A4068DD9-6FFC-405E-845B-FFB2F1759682}" destId="{AF70D250-9DBB-4518-B20C-ABD523A0015C}" srcOrd="0" destOrd="0" parTransId="{DF849C98-E8D9-43EE-A26B-5A65F5DCE1E6}" sibTransId="{3121C706-35D4-4D98-B8D8-3D9D73EA6E95}"/>
    <dgm:cxn modelId="{1FFF05CE-7311-41A8-99FD-3D53CB5741A4}" type="presOf" srcId="{AF70D250-9DBB-4518-B20C-ABD523A0015C}" destId="{B5C09B5C-F5BB-458A-A161-B18A27ABF98A}" srcOrd="0" destOrd="0" presId="urn:microsoft.com/office/officeart/2005/8/layout/bList2#5"/>
    <dgm:cxn modelId="{735C67DB-44CF-49E1-9C03-D70866A5D34E}" type="presOf" srcId="{784C8D40-4531-41AD-AA72-5BD84244E882}" destId="{8F8E8486-694C-477C-B5A5-5D33C5FBE403}" srcOrd="0" destOrd="0" presId="urn:microsoft.com/office/officeart/2005/8/layout/bList2#5"/>
    <dgm:cxn modelId="{BA35A45C-FE51-48B8-8BC3-A8F700418291}" type="presParOf" srcId="{8F8E8486-694C-477C-B5A5-5D33C5FBE403}" destId="{B4A6F35E-3147-429A-89FD-B5C30D851213}" srcOrd="0" destOrd="0" presId="urn:microsoft.com/office/officeart/2005/8/layout/bList2#5"/>
    <dgm:cxn modelId="{BD8A98AF-D0B9-45E4-94E3-FC5343B884D0}" type="presParOf" srcId="{B4A6F35E-3147-429A-89FD-B5C30D851213}" destId="{B5C09B5C-F5BB-458A-A161-B18A27ABF98A}" srcOrd="0" destOrd="0" presId="urn:microsoft.com/office/officeart/2005/8/layout/bList2#5"/>
    <dgm:cxn modelId="{DBC08AEF-C4BD-4519-9682-109673CE8C0A}" type="presParOf" srcId="{B4A6F35E-3147-429A-89FD-B5C30D851213}" destId="{1CA8BEE8-2E6F-4B23-BB6E-3DFABC997608}" srcOrd="1" destOrd="0" presId="urn:microsoft.com/office/officeart/2005/8/layout/bList2#5"/>
    <dgm:cxn modelId="{738B8989-1274-44E0-8477-CBC187F70719}" type="presParOf" srcId="{B4A6F35E-3147-429A-89FD-B5C30D851213}" destId="{779DACDB-29CB-44E2-8799-A4DBFDDE417C}" srcOrd="2" destOrd="0" presId="urn:microsoft.com/office/officeart/2005/8/layout/bList2#5"/>
    <dgm:cxn modelId="{C3D2FAAB-CB97-4A09-9ECA-3D7551452272}" type="presParOf" srcId="{B4A6F35E-3147-429A-89FD-B5C30D851213}" destId="{F44A9414-9B03-4674-BD53-5B0DEE6D4CDA}" srcOrd="3" destOrd="0" presId="urn:microsoft.com/office/officeart/2005/8/layout/bList2#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D6E336-13FD-4EE0-9CE8-F3CE4EF6E3A8}" type="doc">
      <dgm:prSet loTypeId="urn:microsoft.com/office/officeart/2005/8/layout/bList2#6" loCatId="list" qsTypeId="urn:microsoft.com/office/officeart/2005/8/quickstyle/simple1" qsCatId="simple" csTypeId="urn:microsoft.com/office/officeart/2005/8/colors/accent5_1" csCatId="accent5" phldr="1"/>
      <dgm:spPr/>
    </dgm:pt>
    <dgm:pt modelId="{2FB7817E-3ECB-45C5-BACC-F079572B3FCC}">
      <dgm:prSet phldrT="[Texto]" phldr="1"/>
      <dgm:spPr/>
      <dgm:t>
        <a:bodyPr/>
        <a:lstStyle/>
        <a:p>
          <a:endParaRPr lang="es-CO"/>
        </a:p>
      </dgm:t>
    </dgm:pt>
    <dgm:pt modelId="{D93BA565-5704-47B3-B135-73FD30126EE4}" type="parTrans" cxnId="{0FCDC9A0-CB33-49EF-A731-970335A46C33}">
      <dgm:prSet/>
      <dgm:spPr/>
      <dgm:t>
        <a:bodyPr/>
        <a:lstStyle/>
        <a:p>
          <a:endParaRPr lang="es-CO"/>
        </a:p>
      </dgm:t>
    </dgm:pt>
    <dgm:pt modelId="{5ED90CEF-4722-4FC6-A55B-575418B39E97}" type="sibTrans" cxnId="{0FCDC9A0-CB33-49EF-A731-970335A46C33}">
      <dgm:prSet/>
      <dgm:spPr/>
      <dgm:t>
        <a:bodyPr/>
        <a:lstStyle/>
        <a:p>
          <a:endParaRPr lang="es-CO"/>
        </a:p>
      </dgm:t>
    </dgm:pt>
    <dgm:pt modelId="{9EBC9D5F-9CB9-4DB0-AB28-6A6451B041A7}">
      <dgm:prSet/>
      <dgm:spPr/>
      <dgm:t>
        <a:bodyPr/>
        <a:lstStyle/>
        <a:p>
          <a:pPr algn="just"/>
          <a:r>
            <a:rPr lang="es-CO" dirty="0" smtClean="0"/>
            <a:t>Para la </a:t>
          </a:r>
          <a:r>
            <a:rPr lang="x-none" smtClean="0"/>
            <a:t>práctica de las visitas a los entes vigilados por la Superintendencia del Subsidio Familiar, los funcionarios comisionados se presentarán en horas hábiles ante el representante legal de la entidad</a:t>
          </a:r>
          <a:r>
            <a:rPr lang="es-CO" dirty="0" smtClean="0"/>
            <a:t>, </a:t>
          </a:r>
          <a:r>
            <a:rPr lang="x-none" smtClean="0"/>
            <a:t> darán a conocer el objeto de su comisión</a:t>
          </a:r>
          <a:r>
            <a:rPr lang="es-CO" dirty="0" smtClean="0"/>
            <a:t> y elaborarán acta de instalación.</a:t>
          </a:r>
          <a:endParaRPr lang="es-CO" dirty="0"/>
        </a:p>
      </dgm:t>
    </dgm:pt>
    <dgm:pt modelId="{C48810CB-E119-4558-B844-36945AC9BF55}" type="parTrans" cxnId="{7EDD5E2F-D8C3-46E2-896E-4005CE405B87}">
      <dgm:prSet/>
      <dgm:spPr/>
      <dgm:t>
        <a:bodyPr/>
        <a:lstStyle/>
        <a:p>
          <a:endParaRPr lang="es-CO"/>
        </a:p>
      </dgm:t>
    </dgm:pt>
    <dgm:pt modelId="{3A6B2825-C11F-4077-9F53-15A691E2403F}" type="sibTrans" cxnId="{7EDD5E2F-D8C3-46E2-896E-4005CE405B87}">
      <dgm:prSet/>
      <dgm:spPr/>
      <dgm:t>
        <a:bodyPr/>
        <a:lstStyle/>
        <a:p>
          <a:endParaRPr lang="es-CO"/>
        </a:p>
      </dgm:t>
    </dgm:pt>
    <dgm:pt modelId="{E8FD6FA4-D38C-446C-BB70-5734E17213CA}" type="pres">
      <dgm:prSet presAssocID="{B6D6E336-13FD-4EE0-9CE8-F3CE4EF6E3A8}" presName="diagram" presStyleCnt="0">
        <dgm:presLayoutVars>
          <dgm:dir/>
          <dgm:animLvl val="lvl"/>
          <dgm:resizeHandles val="exact"/>
        </dgm:presLayoutVars>
      </dgm:prSet>
      <dgm:spPr/>
    </dgm:pt>
    <dgm:pt modelId="{1721830A-DBD0-44E4-87AC-A60BDC67D63B}" type="pres">
      <dgm:prSet presAssocID="{2FB7817E-3ECB-45C5-BACC-F079572B3FCC}" presName="compNode" presStyleCnt="0"/>
      <dgm:spPr/>
    </dgm:pt>
    <dgm:pt modelId="{56D76230-DBBF-48A5-990E-8F1E1F5BB102}" type="pres">
      <dgm:prSet presAssocID="{2FB7817E-3ECB-45C5-BACC-F079572B3FCC}" presName="childRect" presStyleLbl="bgAcc1" presStyleIdx="0" presStyleCnt="1" custLinFactNeighborX="-1509" custLinFactNeighborY="-100">
        <dgm:presLayoutVars>
          <dgm:bulletEnabled val="1"/>
        </dgm:presLayoutVars>
      </dgm:prSet>
      <dgm:spPr/>
      <dgm:t>
        <a:bodyPr/>
        <a:lstStyle/>
        <a:p>
          <a:endParaRPr lang="es-CO"/>
        </a:p>
      </dgm:t>
    </dgm:pt>
    <dgm:pt modelId="{86BDB89A-E529-41BC-BB4B-E92906389438}" type="pres">
      <dgm:prSet presAssocID="{2FB7817E-3ECB-45C5-BACC-F079572B3FCC}" presName="parentText" presStyleLbl="node1" presStyleIdx="0" presStyleCnt="0">
        <dgm:presLayoutVars>
          <dgm:chMax val="0"/>
          <dgm:bulletEnabled val="1"/>
        </dgm:presLayoutVars>
      </dgm:prSet>
      <dgm:spPr/>
      <dgm:t>
        <a:bodyPr/>
        <a:lstStyle/>
        <a:p>
          <a:endParaRPr lang="es-ES"/>
        </a:p>
      </dgm:t>
    </dgm:pt>
    <dgm:pt modelId="{C17B10A8-BBB1-4F2B-979B-73FD466B755B}" type="pres">
      <dgm:prSet presAssocID="{2FB7817E-3ECB-45C5-BACC-F079572B3FCC}" presName="parentRect" presStyleLbl="alignNode1" presStyleIdx="0" presStyleCnt="1"/>
      <dgm:spPr/>
      <dgm:t>
        <a:bodyPr/>
        <a:lstStyle/>
        <a:p>
          <a:endParaRPr lang="es-ES"/>
        </a:p>
      </dgm:t>
    </dgm:pt>
    <dgm:pt modelId="{E9739602-C8F4-4CAA-A08C-D667632B3670}" type="pres">
      <dgm:prSet presAssocID="{2FB7817E-3ECB-45C5-BACC-F079572B3FCC}" presName="adorn" presStyleLbl="fgAccFollowNode1" presStyleIdx="0" presStyleCnt="1"/>
      <dgm:spPr>
        <a:blipFill rotWithShape="0">
          <a:blip xmlns:r="http://schemas.openxmlformats.org/officeDocument/2006/relationships" r:embed="rId1"/>
          <a:stretch>
            <a:fillRect/>
          </a:stretch>
        </a:blipFill>
      </dgm:spPr>
    </dgm:pt>
  </dgm:ptLst>
  <dgm:cxnLst>
    <dgm:cxn modelId="{0FCDC9A0-CB33-49EF-A731-970335A46C33}" srcId="{B6D6E336-13FD-4EE0-9CE8-F3CE4EF6E3A8}" destId="{2FB7817E-3ECB-45C5-BACC-F079572B3FCC}" srcOrd="0" destOrd="0" parTransId="{D93BA565-5704-47B3-B135-73FD30126EE4}" sibTransId="{5ED90CEF-4722-4FC6-A55B-575418B39E97}"/>
    <dgm:cxn modelId="{C1D7C011-7A9C-40C1-A37A-0ED49129317A}" type="presOf" srcId="{B6D6E336-13FD-4EE0-9CE8-F3CE4EF6E3A8}" destId="{E8FD6FA4-D38C-446C-BB70-5734E17213CA}" srcOrd="0" destOrd="0" presId="urn:microsoft.com/office/officeart/2005/8/layout/bList2#6"/>
    <dgm:cxn modelId="{3C17C3B3-765D-4E9E-8E3D-5070C9582CBC}" type="presOf" srcId="{2FB7817E-3ECB-45C5-BACC-F079572B3FCC}" destId="{C17B10A8-BBB1-4F2B-979B-73FD466B755B}" srcOrd="1" destOrd="0" presId="urn:microsoft.com/office/officeart/2005/8/layout/bList2#6"/>
    <dgm:cxn modelId="{6FD3072B-4987-48F2-9735-D33C89FCD4C4}" type="presOf" srcId="{2FB7817E-3ECB-45C5-BACC-F079572B3FCC}" destId="{86BDB89A-E529-41BC-BB4B-E92906389438}" srcOrd="0" destOrd="0" presId="urn:microsoft.com/office/officeart/2005/8/layout/bList2#6"/>
    <dgm:cxn modelId="{7EDD5E2F-D8C3-46E2-896E-4005CE405B87}" srcId="{2FB7817E-3ECB-45C5-BACC-F079572B3FCC}" destId="{9EBC9D5F-9CB9-4DB0-AB28-6A6451B041A7}" srcOrd="0" destOrd="0" parTransId="{C48810CB-E119-4558-B844-36945AC9BF55}" sibTransId="{3A6B2825-C11F-4077-9F53-15A691E2403F}"/>
    <dgm:cxn modelId="{00F41CDE-6581-4D63-A944-2384417E757A}" type="presOf" srcId="{9EBC9D5F-9CB9-4DB0-AB28-6A6451B041A7}" destId="{56D76230-DBBF-48A5-990E-8F1E1F5BB102}" srcOrd="0" destOrd="0" presId="urn:microsoft.com/office/officeart/2005/8/layout/bList2#6"/>
    <dgm:cxn modelId="{4A697ADE-8427-4E1A-B662-75C04B7193F6}" type="presParOf" srcId="{E8FD6FA4-D38C-446C-BB70-5734E17213CA}" destId="{1721830A-DBD0-44E4-87AC-A60BDC67D63B}" srcOrd="0" destOrd="0" presId="urn:microsoft.com/office/officeart/2005/8/layout/bList2#6"/>
    <dgm:cxn modelId="{861DF6CF-FDD3-4D2A-9F5E-8AE297F2066A}" type="presParOf" srcId="{1721830A-DBD0-44E4-87AC-A60BDC67D63B}" destId="{56D76230-DBBF-48A5-990E-8F1E1F5BB102}" srcOrd="0" destOrd="0" presId="urn:microsoft.com/office/officeart/2005/8/layout/bList2#6"/>
    <dgm:cxn modelId="{87C115F5-8225-4965-A021-300CB10060D6}" type="presParOf" srcId="{1721830A-DBD0-44E4-87AC-A60BDC67D63B}" destId="{86BDB89A-E529-41BC-BB4B-E92906389438}" srcOrd="1" destOrd="0" presId="urn:microsoft.com/office/officeart/2005/8/layout/bList2#6"/>
    <dgm:cxn modelId="{F0197B96-52FB-4693-8C41-3AFC2BE6177B}" type="presParOf" srcId="{1721830A-DBD0-44E4-87AC-A60BDC67D63B}" destId="{C17B10A8-BBB1-4F2B-979B-73FD466B755B}" srcOrd="2" destOrd="0" presId="urn:microsoft.com/office/officeart/2005/8/layout/bList2#6"/>
    <dgm:cxn modelId="{01F471C5-60EF-4932-A825-B2B4CBBD29E3}" type="presParOf" srcId="{1721830A-DBD0-44E4-87AC-A60BDC67D63B}" destId="{E9739602-C8F4-4CAA-A08C-D667632B3670}" srcOrd="3" destOrd="0" presId="urn:microsoft.com/office/officeart/2005/8/layout/bList2#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CEE59D-7E3C-4A66-8CB7-C28D703A50A5}" type="doc">
      <dgm:prSet loTypeId="urn:microsoft.com/office/officeart/2005/8/layout/hProcess7#2" loCatId="list" qsTypeId="urn:microsoft.com/office/officeart/2005/8/quickstyle/simple1" qsCatId="simple" csTypeId="urn:microsoft.com/office/officeart/2005/8/colors/accent6_1" csCatId="accent6" phldr="1"/>
      <dgm:spPr/>
      <dgm:t>
        <a:bodyPr/>
        <a:lstStyle/>
        <a:p>
          <a:endParaRPr lang="es-CO"/>
        </a:p>
      </dgm:t>
    </dgm:pt>
    <dgm:pt modelId="{3ACD0F74-9BC4-43ED-B39D-5D97E44F362B}">
      <dgm:prSet phldrT="[Texto]" phldr="1"/>
      <dgm:spPr/>
      <dgm:t>
        <a:bodyPr/>
        <a:lstStyle/>
        <a:p>
          <a:endParaRPr lang="es-CO" dirty="0"/>
        </a:p>
      </dgm:t>
    </dgm:pt>
    <dgm:pt modelId="{FE657FFE-4FBE-47A6-999D-D8DBF1B5380B}" type="parTrans" cxnId="{8FC79DD7-4EC5-4001-BF4B-560BE85C2197}">
      <dgm:prSet/>
      <dgm:spPr/>
      <dgm:t>
        <a:bodyPr/>
        <a:lstStyle/>
        <a:p>
          <a:endParaRPr lang="es-CO"/>
        </a:p>
      </dgm:t>
    </dgm:pt>
    <dgm:pt modelId="{2869E60E-CBAA-44B6-B8A0-1D430D55A3D3}" type="sibTrans" cxnId="{8FC79DD7-4EC5-4001-BF4B-560BE85C2197}">
      <dgm:prSet/>
      <dgm:spPr/>
      <dgm:t>
        <a:bodyPr/>
        <a:lstStyle/>
        <a:p>
          <a:endParaRPr lang="es-CO"/>
        </a:p>
      </dgm:t>
    </dgm:pt>
    <dgm:pt modelId="{0C5FA6AB-DADF-4813-81BE-CC3BB8C59D2D}">
      <dgm:prSet phldrT="[Texto]"/>
      <dgm:spPr/>
      <dgm:t>
        <a:bodyPr/>
        <a:lstStyle/>
        <a:p>
          <a:pPr algn="just"/>
          <a:r>
            <a:rPr lang="es-CO" dirty="0" smtClean="0"/>
            <a:t>La fase de ejecución es la parte central de la visita, en ella se recauda y verifica la información, y se utilizan todas las técnicas o procedimientos para sustentar el contenido del informe. </a:t>
          </a:r>
          <a:endParaRPr lang="es-CO" dirty="0"/>
        </a:p>
      </dgm:t>
    </dgm:pt>
    <dgm:pt modelId="{4F1062CB-D026-4A02-A234-7D3FE08B4D02}" type="parTrans" cxnId="{13C7D37A-F36E-4F5C-A795-513C88528AC0}">
      <dgm:prSet/>
      <dgm:spPr/>
      <dgm:t>
        <a:bodyPr/>
        <a:lstStyle/>
        <a:p>
          <a:endParaRPr lang="es-CO"/>
        </a:p>
      </dgm:t>
    </dgm:pt>
    <dgm:pt modelId="{67DF002D-7C1F-4578-A501-98550A249213}" type="sibTrans" cxnId="{13C7D37A-F36E-4F5C-A795-513C88528AC0}">
      <dgm:prSet/>
      <dgm:spPr/>
      <dgm:t>
        <a:bodyPr/>
        <a:lstStyle/>
        <a:p>
          <a:endParaRPr lang="es-CO"/>
        </a:p>
      </dgm:t>
    </dgm:pt>
    <dgm:pt modelId="{8365654B-94F2-4B22-B87E-8096900485A7}" type="pres">
      <dgm:prSet presAssocID="{19CEE59D-7E3C-4A66-8CB7-C28D703A50A5}" presName="Name0" presStyleCnt="0">
        <dgm:presLayoutVars>
          <dgm:dir/>
          <dgm:animLvl val="lvl"/>
          <dgm:resizeHandles val="exact"/>
        </dgm:presLayoutVars>
      </dgm:prSet>
      <dgm:spPr/>
      <dgm:t>
        <a:bodyPr/>
        <a:lstStyle/>
        <a:p>
          <a:endParaRPr lang="es-ES"/>
        </a:p>
      </dgm:t>
    </dgm:pt>
    <dgm:pt modelId="{7E3132C4-218E-4453-B1E8-55C685498852}" type="pres">
      <dgm:prSet presAssocID="{3ACD0F74-9BC4-43ED-B39D-5D97E44F362B}" presName="compositeNode" presStyleCnt="0">
        <dgm:presLayoutVars>
          <dgm:bulletEnabled val="1"/>
        </dgm:presLayoutVars>
      </dgm:prSet>
      <dgm:spPr/>
    </dgm:pt>
    <dgm:pt modelId="{C0227CBB-4EDF-4506-B9B9-9C64380A70FD}" type="pres">
      <dgm:prSet presAssocID="{3ACD0F74-9BC4-43ED-B39D-5D97E44F362B}" presName="bgRect" presStyleLbl="node1" presStyleIdx="0" presStyleCnt="1" custLinFactNeighborX="-6699" custLinFactNeighborY="53487"/>
      <dgm:spPr/>
      <dgm:t>
        <a:bodyPr/>
        <a:lstStyle/>
        <a:p>
          <a:endParaRPr lang="es-ES"/>
        </a:p>
      </dgm:t>
    </dgm:pt>
    <dgm:pt modelId="{D79EE72E-9DAC-44B6-BD5E-005A1C6BA90C}" type="pres">
      <dgm:prSet presAssocID="{3ACD0F74-9BC4-43ED-B39D-5D97E44F362B}" presName="parentNode" presStyleLbl="node1" presStyleIdx="0" presStyleCnt="1">
        <dgm:presLayoutVars>
          <dgm:chMax val="0"/>
          <dgm:bulletEnabled val="1"/>
        </dgm:presLayoutVars>
      </dgm:prSet>
      <dgm:spPr/>
      <dgm:t>
        <a:bodyPr/>
        <a:lstStyle/>
        <a:p>
          <a:endParaRPr lang="es-ES"/>
        </a:p>
      </dgm:t>
    </dgm:pt>
    <dgm:pt modelId="{63D4F7D3-14CF-45FB-90EC-032EFD52F058}" type="pres">
      <dgm:prSet presAssocID="{3ACD0F74-9BC4-43ED-B39D-5D97E44F362B}" presName="childNode" presStyleLbl="node1" presStyleIdx="0" presStyleCnt="1">
        <dgm:presLayoutVars>
          <dgm:bulletEnabled val="1"/>
        </dgm:presLayoutVars>
      </dgm:prSet>
      <dgm:spPr/>
      <dgm:t>
        <a:bodyPr/>
        <a:lstStyle/>
        <a:p>
          <a:endParaRPr lang="es-CO"/>
        </a:p>
      </dgm:t>
    </dgm:pt>
  </dgm:ptLst>
  <dgm:cxnLst>
    <dgm:cxn modelId="{13C7D37A-F36E-4F5C-A795-513C88528AC0}" srcId="{3ACD0F74-9BC4-43ED-B39D-5D97E44F362B}" destId="{0C5FA6AB-DADF-4813-81BE-CC3BB8C59D2D}" srcOrd="0" destOrd="0" parTransId="{4F1062CB-D026-4A02-A234-7D3FE08B4D02}" sibTransId="{67DF002D-7C1F-4578-A501-98550A249213}"/>
    <dgm:cxn modelId="{F5FED40B-3411-4335-B0BE-673F6B554AD3}" type="presOf" srcId="{19CEE59D-7E3C-4A66-8CB7-C28D703A50A5}" destId="{8365654B-94F2-4B22-B87E-8096900485A7}" srcOrd="0" destOrd="0" presId="urn:microsoft.com/office/officeart/2005/8/layout/hProcess7#2"/>
    <dgm:cxn modelId="{42BFE436-C1A3-42B1-B039-00A75F45898A}" type="presOf" srcId="{3ACD0F74-9BC4-43ED-B39D-5D97E44F362B}" destId="{D79EE72E-9DAC-44B6-BD5E-005A1C6BA90C}" srcOrd="1" destOrd="0" presId="urn:microsoft.com/office/officeart/2005/8/layout/hProcess7#2"/>
    <dgm:cxn modelId="{AD50D0A0-F0AF-458D-8BC4-5C45023E5510}" type="presOf" srcId="{3ACD0F74-9BC4-43ED-B39D-5D97E44F362B}" destId="{C0227CBB-4EDF-4506-B9B9-9C64380A70FD}" srcOrd="0" destOrd="0" presId="urn:microsoft.com/office/officeart/2005/8/layout/hProcess7#2"/>
    <dgm:cxn modelId="{8FC79DD7-4EC5-4001-BF4B-560BE85C2197}" srcId="{19CEE59D-7E3C-4A66-8CB7-C28D703A50A5}" destId="{3ACD0F74-9BC4-43ED-B39D-5D97E44F362B}" srcOrd="0" destOrd="0" parTransId="{FE657FFE-4FBE-47A6-999D-D8DBF1B5380B}" sibTransId="{2869E60E-CBAA-44B6-B8A0-1D430D55A3D3}"/>
    <dgm:cxn modelId="{4E3B0B9D-A21A-46E0-8139-B54E57130AE6}" type="presOf" srcId="{0C5FA6AB-DADF-4813-81BE-CC3BB8C59D2D}" destId="{63D4F7D3-14CF-45FB-90EC-032EFD52F058}" srcOrd="0" destOrd="0" presId="urn:microsoft.com/office/officeart/2005/8/layout/hProcess7#2"/>
    <dgm:cxn modelId="{BA4C4A47-7CA7-4826-B058-84D67E6861D8}" type="presParOf" srcId="{8365654B-94F2-4B22-B87E-8096900485A7}" destId="{7E3132C4-218E-4453-B1E8-55C685498852}" srcOrd="0" destOrd="0" presId="urn:microsoft.com/office/officeart/2005/8/layout/hProcess7#2"/>
    <dgm:cxn modelId="{6D858055-3AC6-4059-A11C-861B6CA2734F}" type="presParOf" srcId="{7E3132C4-218E-4453-B1E8-55C685498852}" destId="{C0227CBB-4EDF-4506-B9B9-9C64380A70FD}" srcOrd="0" destOrd="0" presId="urn:microsoft.com/office/officeart/2005/8/layout/hProcess7#2"/>
    <dgm:cxn modelId="{5B0DC941-ADD4-4B2C-B528-FC4569B1F11D}" type="presParOf" srcId="{7E3132C4-218E-4453-B1E8-55C685498852}" destId="{D79EE72E-9DAC-44B6-BD5E-005A1C6BA90C}" srcOrd="1" destOrd="0" presId="urn:microsoft.com/office/officeart/2005/8/layout/hProcess7#2"/>
    <dgm:cxn modelId="{C45CF252-1A2E-49B1-8362-703C422A105E}" type="presParOf" srcId="{7E3132C4-218E-4453-B1E8-55C685498852}" destId="{63D4F7D3-14CF-45FB-90EC-032EFD52F058}" srcOrd="2" destOrd="0" presId="urn:microsoft.com/office/officeart/2005/8/layout/hProcess7#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EA3B00-C317-45BB-8B1B-22AEC5AE4A64}"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es-CO"/>
        </a:p>
      </dgm:t>
    </dgm:pt>
    <dgm:pt modelId="{43DE8328-0528-4207-BE64-38EDFD118240}">
      <dgm:prSet phldrT="[Texto]" phldr="1"/>
      <dgm:spPr/>
      <dgm:t>
        <a:bodyPr/>
        <a:lstStyle/>
        <a:p>
          <a:endParaRPr lang="es-CO" dirty="0"/>
        </a:p>
      </dgm:t>
    </dgm:pt>
    <dgm:pt modelId="{ED902D0E-22F9-4275-9128-8B25CCB2C91E}" type="parTrans" cxnId="{B6D6A51A-0298-4BDB-A4FB-735FBA5C6E86}">
      <dgm:prSet/>
      <dgm:spPr/>
      <dgm:t>
        <a:bodyPr/>
        <a:lstStyle/>
        <a:p>
          <a:endParaRPr lang="es-CO"/>
        </a:p>
      </dgm:t>
    </dgm:pt>
    <dgm:pt modelId="{D6142F77-631F-4D81-8864-9286439AF064}" type="sibTrans" cxnId="{B6D6A51A-0298-4BDB-A4FB-735FBA5C6E86}">
      <dgm:prSet/>
      <dgm:spPr/>
      <dgm:t>
        <a:bodyPr/>
        <a:lstStyle/>
        <a:p>
          <a:endParaRPr lang="es-CO"/>
        </a:p>
      </dgm:t>
    </dgm:pt>
    <dgm:pt modelId="{9D5C7832-B96B-4CD5-8C5A-2C74CE647EC9}">
      <dgm:prSet phldrT="[Texto]"/>
      <dgm:spPr/>
      <dgm:t>
        <a:bodyPr/>
        <a:lstStyle/>
        <a:p>
          <a:pPr algn="just"/>
          <a:r>
            <a:rPr lang="es-CO" dirty="0" smtClean="0"/>
            <a:t>Durante la práctica de la visita se podrá solicitar información adicional que sea requerida</a:t>
          </a:r>
          <a:endParaRPr lang="es-CO" dirty="0"/>
        </a:p>
      </dgm:t>
    </dgm:pt>
    <dgm:pt modelId="{43477DE4-4189-4D13-88FB-DC5FFA8F2136}" type="parTrans" cxnId="{F5E100A9-43C0-47C4-8517-DA604B7F75DB}">
      <dgm:prSet/>
      <dgm:spPr/>
      <dgm:t>
        <a:bodyPr/>
        <a:lstStyle/>
        <a:p>
          <a:endParaRPr lang="es-CO"/>
        </a:p>
      </dgm:t>
    </dgm:pt>
    <dgm:pt modelId="{297A38B8-F81C-4887-8F82-5FEF78DA3F4A}" type="sibTrans" cxnId="{F5E100A9-43C0-47C4-8517-DA604B7F75DB}">
      <dgm:prSet/>
      <dgm:spPr/>
      <dgm:t>
        <a:bodyPr/>
        <a:lstStyle/>
        <a:p>
          <a:endParaRPr lang="es-CO"/>
        </a:p>
      </dgm:t>
    </dgm:pt>
    <dgm:pt modelId="{62A285DF-F30E-400F-859E-BD7BE971DB86}" type="pres">
      <dgm:prSet presAssocID="{E2EA3B00-C317-45BB-8B1B-22AEC5AE4A64}" presName="list" presStyleCnt="0">
        <dgm:presLayoutVars>
          <dgm:dir/>
          <dgm:animLvl val="lvl"/>
        </dgm:presLayoutVars>
      </dgm:prSet>
      <dgm:spPr/>
      <dgm:t>
        <a:bodyPr/>
        <a:lstStyle/>
        <a:p>
          <a:endParaRPr lang="es-ES"/>
        </a:p>
      </dgm:t>
    </dgm:pt>
    <dgm:pt modelId="{4290E6B4-FBA1-4DC6-843A-E6381811D5F8}" type="pres">
      <dgm:prSet presAssocID="{43DE8328-0528-4207-BE64-38EDFD118240}" presName="posSpace" presStyleCnt="0"/>
      <dgm:spPr/>
    </dgm:pt>
    <dgm:pt modelId="{326A74FD-F728-4935-AA8B-34DCC75E5F02}" type="pres">
      <dgm:prSet presAssocID="{43DE8328-0528-4207-BE64-38EDFD118240}" presName="vertFlow" presStyleCnt="0"/>
      <dgm:spPr/>
    </dgm:pt>
    <dgm:pt modelId="{2DCD0C27-B8BA-4B7F-9297-CCB6B2C2E4E0}" type="pres">
      <dgm:prSet presAssocID="{43DE8328-0528-4207-BE64-38EDFD118240}" presName="topSpace" presStyleCnt="0"/>
      <dgm:spPr/>
    </dgm:pt>
    <dgm:pt modelId="{642EAC0B-4C33-43DB-ACBF-D51A43E82120}" type="pres">
      <dgm:prSet presAssocID="{43DE8328-0528-4207-BE64-38EDFD118240}" presName="firstComp" presStyleCnt="0"/>
      <dgm:spPr/>
    </dgm:pt>
    <dgm:pt modelId="{FC4A98E6-6869-4509-AFAF-1EFC09EC71D6}" type="pres">
      <dgm:prSet presAssocID="{43DE8328-0528-4207-BE64-38EDFD118240}" presName="firstChild" presStyleLbl="bgAccFollowNode1" presStyleIdx="0" presStyleCnt="1"/>
      <dgm:spPr/>
      <dgm:t>
        <a:bodyPr/>
        <a:lstStyle/>
        <a:p>
          <a:endParaRPr lang="es-CO"/>
        </a:p>
      </dgm:t>
    </dgm:pt>
    <dgm:pt modelId="{74264F6E-4FDD-4668-A3CD-227037913F1E}" type="pres">
      <dgm:prSet presAssocID="{43DE8328-0528-4207-BE64-38EDFD118240}" presName="firstChildTx" presStyleLbl="bgAccFollowNode1" presStyleIdx="0" presStyleCnt="1">
        <dgm:presLayoutVars>
          <dgm:bulletEnabled val="1"/>
        </dgm:presLayoutVars>
      </dgm:prSet>
      <dgm:spPr/>
      <dgm:t>
        <a:bodyPr/>
        <a:lstStyle/>
        <a:p>
          <a:endParaRPr lang="es-CO"/>
        </a:p>
      </dgm:t>
    </dgm:pt>
    <dgm:pt modelId="{62F7EC27-4CB1-47C6-937A-86CBDAA711A9}" type="pres">
      <dgm:prSet presAssocID="{43DE8328-0528-4207-BE64-38EDFD118240}" presName="negSpace" presStyleCnt="0"/>
      <dgm:spPr/>
    </dgm:pt>
    <dgm:pt modelId="{814F9A5A-0DC3-4E32-BFB1-2067C9727BD7}" type="pres">
      <dgm:prSet presAssocID="{43DE8328-0528-4207-BE64-38EDFD118240}" presName="circle" presStyleLbl="node1" presStyleIdx="0" presStyleCnt="1"/>
      <dgm:spPr/>
      <dgm:t>
        <a:bodyPr/>
        <a:lstStyle/>
        <a:p>
          <a:endParaRPr lang="es-ES"/>
        </a:p>
      </dgm:t>
    </dgm:pt>
  </dgm:ptLst>
  <dgm:cxnLst>
    <dgm:cxn modelId="{F5E100A9-43C0-47C4-8517-DA604B7F75DB}" srcId="{43DE8328-0528-4207-BE64-38EDFD118240}" destId="{9D5C7832-B96B-4CD5-8C5A-2C74CE647EC9}" srcOrd="0" destOrd="0" parTransId="{43477DE4-4189-4D13-88FB-DC5FFA8F2136}" sibTransId="{297A38B8-F81C-4887-8F82-5FEF78DA3F4A}"/>
    <dgm:cxn modelId="{B6D6A51A-0298-4BDB-A4FB-735FBA5C6E86}" srcId="{E2EA3B00-C317-45BB-8B1B-22AEC5AE4A64}" destId="{43DE8328-0528-4207-BE64-38EDFD118240}" srcOrd="0" destOrd="0" parTransId="{ED902D0E-22F9-4275-9128-8B25CCB2C91E}" sibTransId="{D6142F77-631F-4D81-8864-9286439AF064}"/>
    <dgm:cxn modelId="{08A22FAB-32E0-47DB-9207-73469FAE6A55}" type="presOf" srcId="{9D5C7832-B96B-4CD5-8C5A-2C74CE647EC9}" destId="{FC4A98E6-6869-4509-AFAF-1EFC09EC71D6}" srcOrd="0" destOrd="0" presId="urn:microsoft.com/office/officeart/2005/8/layout/hList9"/>
    <dgm:cxn modelId="{FE2C6C5A-375F-49E2-A3A8-81FF00918562}" type="presOf" srcId="{43DE8328-0528-4207-BE64-38EDFD118240}" destId="{814F9A5A-0DC3-4E32-BFB1-2067C9727BD7}" srcOrd="0" destOrd="0" presId="urn:microsoft.com/office/officeart/2005/8/layout/hList9"/>
    <dgm:cxn modelId="{7E798FF3-A1BC-4ADB-BB6D-CA17E58A4757}" type="presOf" srcId="{E2EA3B00-C317-45BB-8B1B-22AEC5AE4A64}" destId="{62A285DF-F30E-400F-859E-BD7BE971DB86}" srcOrd="0" destOrd="0" presId="urn:microsoft.com/office/officeart/2005/8/layout/hList9"/>
    <dgm:cxn modelId="{60C9E07C-94AC-48EF-A1D8-EFE6E65D5BED}" type="presOf" srcId="{9D5C7832-B96B-4CD5-8C5A-2C74CE647EC9}" destId="{74264F6E-4FDD-4668-A3CD-227037913F1E}" srcOrd="1" destOrd="0" presId="urn:microsoft.com/office/officeart/2005/8/layout/hList9"/>
    <dgm:cxn modelId="{16F76D25-4124-424F-BBC0-EC4685A1ADB1}" type="presParOf" srcId="{62A285DF-F30E-400F-859E-BD7BE971DB86}" destId="{4290E6B4-FBA1-4DC6-843A-E6381811D5F8}" srcOrd="0" destOrd="0" presId="urn:microsoft.com/office/officeart/2005/8/layout/hList9"/>
    <dgm:cxn modelId="{A244283F-7094-4D90-8C25-37C2DB492238}" type="presParOf" srcId="{62A285DF-F30E-400F-859E-BD7BE971DB86}" destId="{326A74FD-F728-4935-AA8B-34DCC75E5F02}" srcOrd="1" destOrd="0" presId="urn:microsoft.com/office/officeart/2005/8/layout/hList9"/>
    <dgm:cxn modelId="{D157AAD2-64CB-450B-98A0-AAF6B5EA5DFD}" type="presParOf" srcId="{326A74FD-F728-4935-AA8B-34DCC75E5F02}" destId="{2DCD0C27-B8BA-4B7F-9297-CCB6B2C2E4E0}" srcOrd="0" destOrd="0" presId="urn:microsoft.com/office/officeart/2005/8/layout/hList9"/>
    <dgm:cxn modelId="{F9D68586-D108-4358-BBF4-2C463661E0E1}" type="presParOf" srcId="{326A74FD-F728-4935-AA8B-34DCC75E5F02}" destId="{642EAC0B-4C33-43DB-ACBF-D51A43E82120}" srcOrd="1" destOrd="0" presId="urn:microsoft.com/office/officeart/2005/8/layout/hList9"/>
    <dgm:cxn modelId="{4A8EA9E4-CA38-4757-B2D7-8B48CFBC1FE6}" type="presParOf" srcId="{642EAC0B-4C33-43DB-ACBF-D51A43E82120}" destId="{FC4A98E6-6869-4509-AFAF-1EFC09EC71D6}" srcOrd="0" destOrd="0" presId="urn:microsoft.com/office/officeart/2005/8/layout/hList9"/>
    <dgm:cxn modelId="{280D96EA-2284-4DE6-B8FB-19D49431C618}" type="presParOf" srcId="{642EAC0B-4C33-43DB-ACBF-D51A43E82120}" destId="{74264F6E-4FDD-4668-A3CD-227037913F1E}" srcOrd="1" destOrd="0" presId="urn:microsoft.com/office/officeart/2005/8/layout/hList9"/>
    <dgm:cxn modelId="{DE27CA05-6ABA-41F9-9D3B-B59630EE7DE9}" type="presParOf" srcId="{62A285DF-F30E-400F-859E-BD7BE971DB86}" destId="{62F7EC27-4CB1-47C6-937A-86CBDAA711A9}" srcOrd="2" destOrd="0" presId="urn:microsoft.com/office/officeart/2005/8/layout/hList9"/>
    <dgm:cxn modelId="{EDFBA205-528A-42CA-9FA4-877B5E2AD294}" type="presParOf" srcId="{62A285DF-F30E-400F-859E-BD7BE971DB86}" destId="{814F9A5A-0DC3-4E32-BFB1-2067C9727BD7}" srcOrd="3" destOrd="0" presId="urn:microsoft.com/office/officeart/2005/8/layout/hList9"/>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F2A11-11CD-41F4-9A94-F6543CFE4010}">
      <dsp:nvSpPr>
        <dsp:cNvPr id="0" name=""/>
        <dsp:cNvSpPr/>
      </dsp:nvSpPr>
      <dsp:spPr>
        <a:xfrm>
          <a:off x="0" y="438004"/>
          <a:ext cx="8136904"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AC0744-3611-4603-A5DA-AEE65FBE947B}">
      <dsp:nvSpPr>
        <dsp:cNvPr id="0" name=""/>
        <dsp:cNvSpPr/>
      </dsp:nvSpPr>
      <dsp:spPr>
        <a:xfrm>
          <a:off x="406845" y="83764"/>
          <a:ext cx="5695832"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just" defTabSz="533400">
            <a:lnSpc>
              <a:spcPct val="90000"/>
            </a:lnSpc>
            <a:spcBef>
              <a:spcPct val="0"/>
            </a:spcBef>
            <a:spcAft>
              <a:spcPct val="35000"/>
            </a:spcAft>
          </a:pPr>
          <a:r>
            <a:rPr lang="es-CO" sz="1200" kern="1200" dirty="0" smtClean="0"/>
            <a:t>A partir de la presente resolución el proceso </a:t>
          </a:r>
          <a:r>
            <a:rPr lang="es-CO" sz="1200" i="1" kern="1200" dirty="0" smtClean="0"/>
            <a:t>“Programación, planeación, ejecución y seguimiento de visitas a Entes Vigilados”</a:t>
          </a:r>
          <a:r>
            <a:rPr lang="es-CO" sz="1200" kern="1200" dirty="0" smtClean="0"/>
            <a:t>, se denominará “VISITAS A ENTES VIGILADOS”. </a:t>
          </a:r>
          <a:endParaRPr lang="es-CO" sz="1200" kern="1200" dirty="0"/>
        </a:p>
      </dsp:txBody>
      <dsp:txXfrm>
        <a:off x="441430" y="118349"/>
        <a:ext cx="5626662" cy="639310"/>
      </dsp:txXfrm>
    </dsp:sp>
    <dsp:sp modelId="{F03D37BA-8805-495C-BD2D-C2DD7E1F0EDB}">
      <dsp:nvSpPr>
        <dsp:cNvPr id="0" name=""/>
        <dsp:cNvSpPr/>
      </dsp:nvSpPr>
      <dsp:spPr>
        <a:xfrm>
          <a:off x="0" y="1526644"/>
          <a:ext cx="8136904"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8CD66-A610-4BA4-A97D-D45FA0FAD90D}">
      <dsp:nvSpPr>
        <dsp:cNvPr id="0" name=""/>
        <dsp:cNvSpPr/>
      </dsp:nvSpPr>
      <dsp:spPr>
        <a:xfrm>
          <a:off x="360041" y="1121464"/>
          <a:ext cx="5695832"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just" defTabSz="533400">
            <a:lnSpc>
              <a:spcPct val="90000"/>
            </a:lnSpc>
            <a:spcBef>
              <a:spcPct val="0"/>
            </a:spcBef>
            <a:spcAft>
              <a:spcPct val="35000"/>
            </a:spcAft>
          </a:pPr>
          <a:r>
            <a:rPr lang="es-CO" sz="1200" kern="1200" smtClean="0"/>
            <a:t>El proceso “</a:t>
          </a:r>
          <a:r>
            <a:rPr lang="es-CO" sz="1200" b="1" kern="1200" smtClean="0"/>
            <a:t>VISITAS A ENTES VIGILADOS”</a:t>
          </a:r>
          <a:r>
            <a:rPr lang="es-CO" sz="1200" kern="1200" smtClean="0"/>
            <a:t>, tendrá por objetivo adoptar el procedimiento eficiente y eficaz en la práctica de visitas a Entes Vigilados, en las diferentes etapas de planeación, preparación administrativa, ejecución, elaboración de informes, aprobación y seguimiento a los planes de mejoramiento.</a:t>
          </a:r>
          <a:endParaRPr lang="es-CO" sz="1200" kern="1200" dirty="0"/>
        </a:p>
      </dsp:txBody>
      <dsp:txXfrm>
        <a:off x="394626" y="1156049"/>
        <a:ext cx="5626662" cy="639310"/>
      </dsp:txXfrm>
    </dsp:sp>
    <dsp:sp modelId="{5E5D8FA4-E694-4F02-83EE-754B2EA9703E}">
      <dsp:nvSpPr>
        <dsp:cNvPr id="0" name=""/>
        <dsp:cNvSpPr/>
      </dsp:nvSpPr>
      <dsp:spPr>
        <a:xfrm>
          <a:off x="0" y="2615284"/>
          <a:ext cx="8136904"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EFBF1-B4EE-4BE9-A95A-3D60BC4BA6E0}">
      <dsp:nvSpPr>
        <dsp:cNvPr id="0" name=""/>
        <dsp:cNvSpPr/>
      </dsp:nvSpPr>
      <dsp:spPr>
        <a:xfrm>
          <a:off x="406845" y="2261044"/>
          <a:ext cx="5695832"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just" defTabSz="533400">
            <a:lnSpc>
              <a:spcPct val="90000"/>
            </a:lnSpc>
            <a:spcBef>
              <a:spcPct val="0"/>
            </a:spcBef>
            <a:spcAft>
              <a:spcPct val="35000"/>
            </a:spcAft>
          </a:pPr>
          <a:r>
            <a:rPr lang="es-CO" sz="1200" kern="1200" smtClean="0"/>
            <a:t>El procedimiento de “</a:t>
          </a:r>
          <a:r>
            <a:rPr lang="es-CO" sz="1200" b="1" kern="1200" smtClean="0"/>
            <a:t>VISITAS A ENTES VIGILADOS”</a:t>
          </a:r>
          <a:r>
            <a:rPr lang="es-CO" sz="1200" kern="1200" smtClean="0"/>
            <a:t>, aplica para toda visita ordinaria y/o especial, ordenada por la Superintendencia del Subsidio Familiar.</a:t>
          </a:r>
          <a:endParaRPr lang="es-CO" sz="1200" kern="1200" dirty="0"/>
        </a:p>
      </dsp:txBody>
      <dsp:txXfrm>
        <a:off x="441430" y="2295629"/>
        <a:ext cx="5626662" cy="639310"/>
      </dsp:txXfrm>
    </dsp:sp>
    <dsp:sp modelId="{04053F2E-8BC2-437A-9951-A46B77753583}">
      <dsp:nvSpPr>
        <dsp:cNvPr id="0" name=""/>
        <dsp:cNvSpPr/>
      </dsp:nvSpPr>
      <dsp:spPr>
        <a:xfrm>
          <a:off x="0" y="3703923"/>
          <a:ext cx="8136904" cy="604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AF98F-AAC9-4567-884D-4C92E4A8FA40}">
      <dsp:nvSpPr>
        <dsp:cNvPr id="0" name=""/>
        <dsp:cNvSpPr/>
      </dsp:nvSpPr>
      <dsp:spPr>
        <a:xfrm>
          <a:off x="406845" y="3349684"/>
          <a:ext cx="5695832" cy="7084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just" defTabSz="533400">
            <a:lnSpc>
              <a:spcPct val="90000"/>
            </a:lnSpc>
            <a:spcBef>
              <a:spcPct val="0"/>
            </a:spcBef>
            <a:spcAft>
              <a:spcPct val="35000"/>
            </a:spcAft>
          </a:pPr>
          <a:r>
            <a:rPr lang="es-CO" sz="1200" kern="1200" dirty="0" smtClean="0"/>
            <a:t>A continuación se describen los términos generales para llevar a cabo el procedimiento de visitas ordinarias o especiales.</a:t>
          </a:r>
          <a:endParaRPr lang="es-CO" sz="1200" kern="1200" dirty="0"/>
        </a:p>
      </dsp:txBody>
      <dsp:txXfrm>
        <a:off x="441430" y="3384269"/>
        <a:ext cx="5626662" cy="639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D5100-60F9-4D61-BA2E-B1EAF3F6DC1F}">
      <dsp:nvSpPr>
        <dsp:cNvPr id="0" name=""/>
        <dsp:cNvSpPr/>
      </dsp:nvSpPr>
      <dsp:spPr>
        <a:xfrm rot="10800000">
          <a:off x="1999933" y="785247"/>
          <a:ext cx="5458926" cy="2749985"/>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2667" tIns="83820" rIns="156464" bIns="83820" numCol="1" spcCol="1270" anchor="ctr" anchorCtr="0">
          <a:noAutofit/>
        </a:bodyPr>
        <a:lstStyle/>
        <a:p>
          <a:pPr lvl="0" algn="just" defTabSz="977900">
            <a:lnSpc>
              <a:spcPct val="90000"/>
            </a:lnSpc>
            <a:spcBef>
              <a:spcPct val="0"/>
            </a:spcBef>
            <a:spcAft>
              <a:spcPct val="35000"/>
            </a:spcAft>
          </a:pPr>
          <a:r>
            <a:rPr lang="es-CO" sz="2200" b="0" kern="1200" dirty="0" smtClean="0">
              <a:latin typeface="+mn-lt"/>
              <a:ea typeface="+mn-ea"/>
              <a:cs typeface="+mn-cs"/>
            </a:rPr>
            <a:t>El coordinador de la visita y el equipo comisionado a la terminación de la visita ordinaria, celebrarán reunión con el representante legal del ente vigilado, y/o el personal que delegue, para tal efecto, se levantará acta de reunión.</a:t>
          </a:r>
          <a:endParaRPr lang="es-CO" sz="2200" kern="1200" dirty="0"/>
        </a:p>
      </dsp:txBody>
      <dsp:txXfrm rot="10800000">
        <a:off x="2687429" y="785247"/>
        <a:ext cx="4771430" cy="2749985"/>
      </dsp:txXfrm>
    </dsp:sp>
    <dsp:sp modelId="{15B6325B-17E7-4C8A-9F22-BF5076D7D43D}">
      <dsp:nvSpPr>
        <dsp:cNvPr id="0" name=""/>
        <dsp:cNvSpPr/>
      </dsp:nvSpPr>
      <dsp:spPr>
        <a:xfrm>
          <a:off x="750051" y="936111"/>
          <a:ext cx="2499764" cy="244825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5755B-A6AD-427B-A033-B2D5C92A6216}">
      <dsp:nvSpPr>
        <dsp:cNvPr id="0" name=""/>
        <dsp:cNvSpPr/>
      </dsp:nvSpPr>
      <dsp:spPr>
        <a:xfrm>
          <a:off x="0" y="491099"/>
          <a:ext cx="8064896" cy="831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D3809-F122-4FC6-A695-BC916EBDE274}">
      <dsp:nvSpPr>
        <dsp:cNvPr id="0" name=""/>
        <dsp:cNvSpPr/>
      </dsp:nvSpPr>
      <dsp:spPr>
        <a:xfrm>
          <a:off x="403244" y="4019"/>
          <a:ext cx="5645427" cy="9741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just" defTabSz="622300">
            <a:lnSpc>
              <a:spcPct val="90000"/>
            </a:lnSpc>
            <a:spcBef>
              <a:spcPct val="0"/>
            </a:spcBef>
            <a:spcAft>
              <a:spcPct val="35000"/>
            </a:spcAft>
          </a:pPr>
          <a:r>
            <a:rPr lang="es-CO" sz="1400" kern="1200" smtClean="0"/>
            <a:t>Dentro de los </a:t>
          </a:r>
          <a:r>
            <a:rPr lang="es-CO" sz="1400" b="1" kern="1200" smtClean="0">
              <a:effectLst>
                <a:outerShdw blurRad="38100" dist="38100" dir="2700000" algn="tl">
                  <a:srgbClr val="000000">
                    <a:alpha val="43137"/>
                  </a:srgbClr>
                </a:outerShdw>
              </a:effectLst>
            </a:rPr>
            <a:t>cinco (5)</a:t>
          </a:r>
          <a:r>
            <a:rPr lang="es-CO" sz="1400" kern="1200" smtClean="0"/>
            <a:t> días hábiles siguientes a la terminación en sitio, el coordinador de la visita y el equipo de trabajo comisionado, consolidarán, revisarán y evaluarán la información recaudada.</a:t>
          </a:r>
          <a:endParaRPr lang="es-CO" sz="1400" kern="1200" dirty="0"/>
        </a:p>
      </dsp:txBody>
      <dsp:txXfrm>
        <a:off x="450799" y="51574"/>
        <a:ext cx="5550317" cy="879050"/>
      </dsp:txXfrm>
    </dsp:sp>
    <dsp:sp modelId="{B34A8CC3-B25F-4CEA-9C67-9EE4B67C7CE1}">
      <dsp:nvSpPr>
        <dsp:cNvPr id="0" name=""/>
        <dsp:cNvSpPr/>
      </dsp:nvSpPr>
      <dsp:spPr>
        <a:xfrm>
          <a:off x="0" y="1987980"/>
          <a:ext cx="8064896" cy="8316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041E9067-301D-43FD-B48E-50DA6DDA0433}">
      <dsp:nvSpPr>
        <dsp:cNvPr id="0" name=""/>
        <dsp:cNvSpPr/>
      </dsp:nvSpPr>
      <dsp:spPr>
        <a:xfrm>
          <a:off x="381062" y="1579729"/>
          <a:ext cx="5645427" cy="9741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just" defTabSz="622300">
            <a:lnSpc>
              <a:spcPct val="90000"/>
            </a:lnSpc>
            <a:spcBef>
              <a:spcPct val="0"/>
            </a:spcBef>
            <a:spcAft>
              <a:spcPct val="35000"/>
            </a:spcAft>
          </a:pPr>
          <a:r>
            <a:rPr lang="es-CO" sz="1400" kern="1200" smtClean="0"/>
            <a:t>El coordinador de la visita generará un informe ejecutivo con las conclusiones generales, donde se refleje si se cumplió el objetivo propuesto en el plan de trabajo.</a:t>
          </a:r>
          <a:endParaRPr lang="es-CO" sz="1400" kern="1200" dirty="0"/>
        </a:p>
      </dsp:txBody>
      <dsp:txXfrm>
        <a:off x="428617" y="1627284"/>
        <a:ext cx="5550317" cy="879050"/>
      </dsp:txXfrm>
    </dsp:sp>
    <dsp:sp modelId="{A8C395CD-9D19-4EAF-8416-BAEC817F043F}">
      <dsp:nvSpPr>
        <dsp:cNvPr id="0" name=""/>
        <dsp:cNvSpPr/>
      </dsp:nvSpPr>
      <dsp:spPr>
        <a:xfrm>
          <a:off x="0" y="3484860"/>
          <a:ext cx="8064896" cy="831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F28ADF52-C964-4D57-8AE6-98DC7C064377}">
      <dsp:nvSpPr>
        <dsp:cNvPr id="0" name=""/>
        <dsp:cNvSpPr/>
      </dsp:nvSpPr>
      <dsp:spPr>
        <a:xfrm>
          <a:off x="403244" y="2997780"/>
          <a:ext cx="5645427" cy="9741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just" defTabSz="622300">
            <a:lnSpc>
              <a:spcPct val="90000"/>
            </a:lnSpc>
            <a:spcBef>
              <a:spcPct val="0"/>
            </a:spcBef>
            <a:spcAft>
              <a:spcPct val="35000"/>
            </a:spcAft>
          </a:pPr>
          <a:r>
            <a:rPr lang="es-CO" sz="1400" kern="1200" dirty="0" smtClean="0"/>
            <a:t>Dentro de los </a:t>
          </a:r>
          <a:r>
            <a:rPr lang="es-CO" sz="1400" b="1" kern="1200" dirty="0" smtClean="0">
              <a:effectLst>
                <a:outerShdw blurRad="38100" dist="38100" dir="2700000" algn="tl">
                  <a:srgbClr val="000000">
                    <a:alpha val="43137"/>
                  </a:srgbClr>
                </a:outerShdw>
              </a:effectLst>
            </a:rPr>
            <a:t>tres (3) </a:t>
          </a:r>
          <a:r>
            <a:rPr lang="es-CO" sz="1400" kern="1200" dirty="0" smtClean="0"/>
            <a:t>días hábiles siguientes a la presentación del informe preliminar, el Superintendente Delegado para la Gestión, el Director para la Gestión y el Director para la Gestión Financiera y Contable, estudiarán y aprobarán el informe preliminar de visita.</a:t>
          </a:r>
          <a:endParaRPr lang="es-CO" sz="1400" kern="1200" dirty="0"/>
        </a:p>
      </dsp:txBody>
      <dsp:txXfrm>
        <a:off x="450799" y="3045335"/>
        <a:ext cx="5550317" cy="8790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21508-9C22-4AE0-A03A-BD31A52CE0EF}">
      <dsp:nvSpPr>
        <dsp:cNvPr id="0" name=""/>
        <dsp:cNvSpPr/>
      </dsp:nvSpPr>
      <dsp:spPr>
        <a:xfrm>
          <a:off x="1133508" y="2638"/>
          <a:ext cx="3537122" cy="26403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just" defTabSz="755650">
            <a:lnSpc>
              <a:spcPct val="90000"/>
            </a:lnSpc>
            <a:spcBef>
              <a:spcPct val="0"/>
            </a:spcBef>
            <a:spcAft>
              <a:spcPct val="15000"/>
            </a:spcAft>
            <a:buChar char="••"/>
          </a:pPr>
          <a:r>
            <a:rPr lang="es-CO" sz="1700" b="0" kern="1200" smtClean="0">
              <a:latin typeface="+mn-lt"/>
              <a:ea typeface="+mn-ea"/>
              <a:cs typeface="+mn-cs"/>
            </a:rPr>
            <a:t>Una vez aprobado el informe preliminar dentro de los términos antes señalados, el coordinador de la visita proyectará para la firma del Superintendente Delegado un oficio en el que comunica al representante legal el informe preliminar de visita, con el fin de que ejerza su derecho de contradicción.</a:t>
          </a:r>
          <a:endParaRPr lang="es-CO" sz="1700" kern="1200"/>
        </a:p>
      </dsp:txBody>
      <dsp:txXfrm>
        <a:off x="1195375" y="64505"/>
        <a:ext cx="3413388" cy="2578520"/>
      </dsp:txXfrm>
    </dsp:sp>
    <dsp:sp modelId="{824C2087-D8C4-45DD-9182-885FD639091D}">
      <dsp:nvSpPr>
        <dsp:cNvPr id="0" name=""/>
        <dsp:cNvSpPr/>
      </dsp:nvSpPr>
      <dsp:spPr>
        <a:xfrm>
          <a:off x="1133508" y="2643025"/>
          <a:ext cx="3537122" cy="1135366"/>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lvl="0" algn="l" defTabSz="2711450">
            <a:lnSpc>
              <a:spcPct val="90000"/>
            </a:lnSpc>
            <a:spcBef>
              <a:spcPct val="0"/>
            </a:spcBef>
            <a:spcAft>
              <a:spcPct val="35000"/>
            </a:spcAft>
          </a:pPr>
          <a:endParaRPr lang="es-CO" sz="6100" kern="1200"/>
        </a:p>
      </dsp:txBody>
      <dsp:txXfrm>
        <a:off x="1133508" y="2643025"/>
        <a:ext cx="2490931" cy="1135366"/>
      </dsp:txXfrm>
    </dsp:sp>
    <dsp:sp modelId="{1EECB2DE-2D93-4295-AE09-18B36498C79A}">
      <dsp:nvSpPr>
        <dsp:cNvPr id="0" name=""/>
        <dsp:cNvSpPr/>
      </dsp:nvSpPr>
      <dsp:spPr>
        <a:xfrm>
          <a:off x="3724499" y="2823368"/>
          <a:ext cx="1237992" cy="1237992"/>
        </a:xfrm>
        <a:prstGeom prst="ellipse">
          <a:avLst/>
        </a:prstGeom>
        <a:blipFill rotWithShape="0">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DC6D5-6973-4E46-A355-1E34A9EC772B}">
      <dsp:nvSpPr>
        <dsp:cNvPr id="0" name=""/>
        <dsp:cNvSpPr/>
      </dsp:nvSpPr>
      <dsp:spPr>
        <a:xfrm>
          <a:off x="594065" y="0"/>
          <a:ext cx="6732748" cy="5000104"/>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A2DE0-F17F-492F-AD19-54934BE71C27}">
      <dsp:nvSpPr>
        <dsp:cNvPr id="0" name=""/>
        <dsp:cNvSpPr/>
      </dsp:nvSpPr>
      <dsp:spPr>
        <a:xfrm>
          <a:off x="36452" y="1500031"/>
          <a:ext cx="3827393" cy="200004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smtClean="0"/>
            <a:t>El Ente Vigilado, contará con un término de </a:t>
          </a:r>
          <a:r>
            <a:rPr lang="es-CO" sz="2000" b="1" kern="1200" smtClean="0">
              <a:effectLst>
                <a:outerShdw blurRad="38100" dist="38100" dir="2700000" algn="tl">
                  <a:srgbClr val="000000">
                    <a:alpha val="43137"/>
                  </a:srgbClr>
                </a:outerShdw>
              </a:effectLst>
            </a:rPr>
            <a:t>ocho (8)</a:t>
          </a:r>
          <a:r>
            <a:rPr lang="es-CO" sz="2000" b="1" kern="1200" smtClean="0"/>
            <a:t> </a:t>
          </a:r>
          <a:r>
            <a:rPr lang="es-CO" sz="2000" kern="1200" smtClean="0"/>
            <a:t>días hábiles a partir del recibo para dar respuesta al Informe Preliminar. </a:t>
          </a:r>
          <a:endParaRPr lang="es-CO" sz="2000" kern="1200" dirty="0"/>
        </a:p>
      </dsp:txBody>
      <dsp:txXfrm>
        <a:off x="134086" y="1597665"/>
        <a:ext cx="3632125" cy="1804773"/>
      </dsp:txXfrm>
    </dsp:sp>
    <dsp:sp modelId="{36E0BEAA-9E4D-460C-B76A-15DC8AD039A5}">
      <dsp:nvSpPr>
        <dsp:cNvPr id="0" name=""/>
        <dsp:cNvSpPr/>
      </dsp:nvSpPr>
      <dsp:spPr>
        <a:xfrm>
          <a:off x="4057033" y="1500031"/>
          <a:ext cx="3827393" cy="2000041"/>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smtClean="0"/>
            <a:t>Sin embargo, en el evento en que el ente vigilado solicite ampliación de este término, se le concederá por única vez, el término máximo de </a:t>
          </a:r>
          <a:r>
            <a:rPr lang="es-CO" sz="2000" b="1" kern="1200" smtClean="0">
              <a:effectLst>
                <a:outerShdw blurRad="38100" dist="38100" dir="2700000" algn="tl">
                  <a:srgbClr val="000000">
                    <a:alpha val="43137"/>
                  </a:srgbClr>
                </a:outerShdw>
              </a:effectLst>
            </a:rPr>
            <a:t>tres (3) días</a:t>
          </a:r>
          <a:r>
            <a:rPr lang="es-CO" sz="2000" kern="1200" smtClean="0"/>
            <a:t>.</a:t>
          </a:r>
          <a:endParaRPr lang="es-CO" sz="2000" kern="1200" dirty="0"/>
        </a:p>
      </dsp:txBody>
      <dsp:txXfrm>
        <a:off x="4154667" y="1597665"/>
        <a:ext cx="3632125" cy="18047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7B90-8AB8-42E2-B1D9-8DCC6D90CD72}">
      <dsp:nvSpPr>
        <dsp:cNvPr id="0" name=""/>
        <dsp:cNvSpPr/>
      </dsp:nvSpPr>
      <dsp:spPr>
        <a:xfrm>
          <a:off x="0" y="0"/>
          <a:ext cx="6610334" cy="13393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kern="1200" dirty="0" smtClean="0"/>
            <a:t>Si vencido el término, no se recibe respuesta por parte del Ente Vigilado, se entenderá que el informe ha sido aceptado y este mismo corresponderá al informe final de visita.</a:t>
          </a:r>
          <a:endParaRPr lang="es-CO" sz="1600" kern="1200" dirty="0"/>
        </a:p>
      </dsp:txBody>
      <dsp:txXfrm>
        <a:off x="39228" y="39228"/>
        <a:ext cx="5165072" cy="1260892"/>
      </dsp:txXfrm>
    </dsp:sp>
    <dsp:sp modelId="{F3C6394C-4980-43B9-B09C-03C3044E95F7}">
      <dsp:nvSpPr>
        <dsp:cNvPr id="0" name=""/>
        <dsp:cNvSpPr/>
      </dsp:nvSpPr>
      <dsp:spPr>
        <a:xfrm>
          <a:off x="583264" y="1562573"/>
          <a:ext cx="6610334" cy="133934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smtClean="0"/>
            <a:t>Una vez recibida la respuesta del Ente Vigilado, ésta será remitida al Coordinador de la Visita y al equipo comisionado. A partir de la fecha de recepción de la respuesta, inicia el término de </a:t>
          </a:r>
          <a:r>
            <a:rPr lang="es-ES" sz="1600" b="1" kern="1200" smtClean="0">
              <a:effectLst>
                <a:outerShdw blurRad="38100" dist="38100" dir="2700000" algn="tl">
                  <a:srgbClr val="000000">
                    <a:alpha val="43137"/>
                  </a:srgbClr>
                </a:outerShdw>
              </a:effectLst>
            </a:rPr>
            <a:t>cinco</a:t>
          </a:r>
          <a:r>
            <a:rPr lang="es-CO" sz="1600" b="1" kern="1200" smtClean="0">
              <a:effectLst>
                <a:outerShdw blurRad="38100" dist="38100" dir="2700000" algn="tl">
                  <a:srgbClr val="000000">
                    <a:alpha val="43137"/>
                  </a:srgbClr>
                </a:outerShdw>
              </a:effectLst>
            </a:rPr>
            <a:t> (5) días </a:t>
          </a:r>
          <a:r>
            <a:rPr lang="es-CO" sz="1600" kern="1200" smtClean="0"/>
            <a:t>hábiles </a:t>
          </a:r>
          <a:r>
            <a:rPr lang="es-ES" sz="1600" kern="1200" smtClean="0"/>
            <a:t>para la elaboración y presentación del Informe Final de Visita. </a:t>
          </a:r>
          <a:endParaRPr lang="es-CO" sz="1600" kern="1200" dirty="0"/>
        </a:p>
      </dsp:txBody>
      <dsp:txXfrm>
        <a:off x="622492" y="1601801"/>
        <a:ext cx="5078036" cy="1260892"/>
      </dsp:txXfrm>
    </dsp:sp>
    <dsp:sp modelId="{CC400125-37D3-446C-834F-80E27C4800D8}">
      <dsp:nvSpPr>
        <dsp:cNvPr id="0" name=""/>
        <dsp:cNvSpPr/>
      </dsp:nvSpPr>
      <dsp:spPr>
        <a:xfrm>
          <a:off x="1166529" y="3125147"/>
          <a:ext cx="6610334" cy="1339348"/>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S" sz="1600" kern="1200" dirty="0" smtClean="0"/>
            <a:t>El Superintendente Delegado y los Directores de Gestión, y de Gestión Financiera Contable contarán con el término de </a:t>
          </a:r>
          <a:r>
            <a:rPr lang="es-ES" sz="1600" b="1" kern="1200" dirty="0" smtClean="0">
              <a:effectLst>
                <a:outerShdw blurRad="38100" dist="38100" dir="2700000" algn="tl">
                  <a:srgbClr val="000000">
                    <a:alpha val="43137"/>
                  </a:srgbClr>
                </a:outerShdw>
              </a:effectLst>
            </a:rPr>
            <a:t>dos (2) días </a:t>
          </a:r>
          <a:r>
            <a:rPr lang="es-ES" sz="1600" kern="1200" dirty="0" smtClean="0"/>
            <a:t>hábiles para revisar, analizar, aprobar y evaluar el contenido de la respuesta y sus anexos presentados.</a:t>
          </a:r>
          <a:endParaRPr lang="es-CO" sz="1600" kern="1200" dirty="0"/>
        </a:p>
      </dsp:txBody>
      <dsp:txXfrm>
        <a:off x="1205757" y="3164375"/>
        <a:ext cx="5078036" cy="1260892"/>
      </dsp:txXfrm>
    </dsp:sp>
    <dsp:sp modelId="{BD7D8F2B-3847-48DC-986F-E85B70A6BAA0}">
      <dsp:nvSpPr>
        <dsp:cNvPr id="0" name=""/>
        <dsp:cNvSpPr/>
      </dsp:nvSpPr>
      <dsp:spPr>
        <a:xfrm>
          <a:off x="5739757" y="1015672"/>
          <a:ext cx="870576" cy="870576"/>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CO" sz="3600" kern="1200"/>
        </a:p>
      </dsp:txBody>
      <dsp:txXfrm>
        <a:off x="5935637" y="1015672"/>
        <a:ext cx="478816" cy="655108"/>
      </dsp:txXfrm>
    </dsp:sp>
    <dsp:sp modelId="{EE392D59-B216-4071-8C34-A69FEF735B1F}">
      <dsp:nvSpPr>
        <dsp:cNvPr id="0" name=""/>
        <dsp:cNvSpPr/>
      </dsp:nvSpPr>
      <dsp:spPr>
        <a:xfrm>
          <a:off x="6323022" y="2569317"/>
          <a:ext cx="870576" cy="870576"/>
        </a:xfrm>
        <a:prstGeom prst="downArrow">
          <a:avLst>
            <a:gd name="adj1" fmla="val 55000"/>
            <a:gd name="adj2" fmla="val 45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s-CO" sz="3600" kern="1200"/>
        </a:p>
      </dsp:txBody>
      <dsp:txXfrm>
        <a:off x="6518902" y="2569317"/>
        <a:ext cx="478816" cy="6551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9F8389-68F5-4CCF-8A5B-5501900BF1D7}">
      <dsp:nvSpPr>
        <dsp:cNvPr id="0" name=""/>
        <dsp:cNvSpPr/>
      </dsp:nvSpPr>
      <dsp:spPr>
        <a:xfrm>
          <a:off x="0" y="9578"/>
          <a:ext cx="7920880" cy="177978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dirty="0" smtClean="0"/>
            <a:t>Una vez aprobado el informe final de visita, el coordinador de la Visita proyectará para firma del Superintendente Delegado para la Gestión, el oficio del Informe Final de Visita, y solicitará la elaboración del plan de mejoramiento conforme el formato establecido por la </a:t>
          </a:r>
          <a:r>
            <a:rPr lang="es-ES" sz="1900" kern="1200" dirty="0" err="1" smtClean="0"/>
            <a:t>Supersubsidio</a:t>
          </a:r>
          <a:r>
            <a:rPr lang="es-ES" sz="1900" kern="1200" dirty="0" smtClean="0"/>
            <a:t>. </a:t>
          </a:r>
          <a:endParaRPr lang="es-CO" sz="1900" kern="1200" dirty="0"/>
        </a:p>
      </dsp:txBody>
      <dsp:txXfrm>
        <a:off x="86882" y="96460"/>
        <a:ext cx="7747116" cy="1606025"/>
      </dsp:txXfrm>
    </dsp:sp>
    <dsp:sp modelId="{F94B5B19-C785-407C-9EEC-83BD28AFE54E}">
      <dsp:nvSpPr>
        <dsp:cNvPr id="0" name=""/>
        <dsp:cNvSpPr/>
      </dsp:nvSpPr>
      <dsp:spPr>
        <a:xfrm>
          <a:off x="0" y="1789368"/>
          <a:ext cx="792088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4130" rIns="135128" bIns="24130" numCol="1" spcCol="1270" anchor="t" anchorCtr="0">
          <a:noAutofit/>
        </a:bodyPr>
        <a:lstStyle/>
        <a:p>
          <a:pPr marL="114300" lvl="1" indent="-114300" algn="just" defTabSz="666750">
            <a:lnSpc>
              <a:spcPct val="90000"/>
            </a:lnSpc>
            <a:spcBef>
              <a:spcPct val="0"/>
            </a:spcBef>
            <a:spcAft>
              <a:spcPct val="20000"/>
            </a:spcAft>
            <a:buChar char="••"/>
          </a:pPr>
          <a:endParaRPr lang="es-CO" sz="1500" kern="1200" dirty="0"/>
        </a:p>
      </dsp:txBody>
      <dsp:txXfrm>
        <a:off x="0" y="1789368"/>
        <a:ext cx="7920880" cy="314640"/>
      </dsp:txXfrm>
    </dsp:sp>
    <dsp:sp modelId="{59398D50-0E46-485E-B527-853CE18946A9}">
      <dsp:nvSpPr>
        <dsp:cNvPr id="0" name=""/>
        <dsp:cNvSpPr/>
      </dsp:nvSpPr>
      <dsp:spPr>
        <a:xfrm>
          <a:off x="0" y="2104008"/>
          <a:ext cx="7920880" cy="177978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smtClean="0"/>
            <a:t>El ente vigilado como resultado de la visita, contará con el término de </a:t>
          </a:r>
          <a:r>
            <a:rPr lang="es-ES" sz="1900" b="1" kern="1200" smtClean="0"/>
            <a:t>ocho (8) días </a:t>
          </a:r>
          <a:r>
            <a:rPr lang="es-ES" sz="1900" kern="1200" smtClean="0"/>
            <a:t>hábiles, después del recibo de la solicitud, para elaborar un Plan de Mejoramiento, en el que las acciones de mejora, no podrá superar el término de un (1) año.</a:t>
          </a:r>
          <a:endParaRPr lang="es-CO" sz="1900" kern="1200" smtClean="0"/>
        </a:p>
        <a:p>
          <a:pPr lvl="0" algn="just" defTabSz="844550">
            <a:lnSpc>
              <a:spcPct val="90000"/>
            </a:lnSpc>
            <a:spcBef>
              <a:spcPct val="0"/>
            </a:spcBef>
            <a:spcAft>
              <a:spcPct val="35000"/>
            </a:spcAft>
          </a:pPr>
          <a:endParaRPr lang="es-CO" sz="1900" kern="1200" dirty="0"/>
        </a:p>
      </dsp:txBody>
      <dsp:txXfrm>
        <a:off x="86882" y="2190890"/>
        <a:ext cx="7747116" cy="1606025"/>
      </dsp:txXfrm>
    </dsp:sp>
    <dsp:sp modelId="{8E93FDBC-A8C7-41C2-B50E-D24459203424}">
      <dsp:nvSpPr>
        <dsp:cNvPr id="0" name=""/>
        <dsp:cNvSpPr/>
      </dsp:nvSpPr>
      <dsp:spPr>
        <a:xfrm>
          <a:off x="0" y="3883797"/>
          <a:ext cx="7920880"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4130" rIns="135128" bIns="24130" numCol="1" spcCol="1270" anchor="t" anchorCtr="0">
          <a:noAutofit/>
        </a:bodyPr>
        <a:lstStyle/>
        <a:p>
          <a:pPr marL="114300" lvl="1" indent="-114300" algn="just" defTabSz="666750">
            <a:lnSpc>
              <a:spcPct val="90000"/>
            </a:lnSpc>
            <a:spcBef>
              <a:spcPct val="0"/>
            </a:spcBef>
            <a:spcAft>
              <a:spcPct val="20000"/>
            </a:spcAft>
            <a:buChar char="••"/>
          </a:pPr>
          <a:endParaRPr lang="es-CO" sz="1500" kern="1200"/>
        </a:p>
      </dsp:txBody>
      <dsp:txXfrm>
        <a:off x="0" y="3883797"/>
        <a:ext cx="7920880" cy="3146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1EC7F-EF89-4901-9F6F-17DAA28BDA7B}">
      <dsp:nvSpPr>
        <dsp:cNvPr id="0" name=""/>
        <dsp:cNvSpPr/>
      </dsp:nvSpPr>
      <dsp:spPr>
        <a:xfrm>
          <a:off x="3023" y="0"/>
          <a:ext cx="6186640" cy="33843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CO" sz="2600" b="0" kern="1200" dirty="0" smtClean="0">
              <a:latin typeface="+mn-lt"/>
              <a:ea typeface="+mn-ea"/>
              <a:cs typeface="+mn-cs"/>
            </a:rPr>
            <a:t>El Superintendente Delegado para la Gestión aprobará el Plan de Mejoramiento, previo análisis y evaluación del equipo comisionado, para lo cual enviará comunicación de aprobación al Representante Legal y al Revisor Fiscal del Ente Vigilado dentro de los </a:t>
          </a:r>
          <a:r>
            <a:rPr lang="es-CO" sz="2600" b="1" kern="1200" dirty="0" smtClean="0">
              <a:effectLst>
                <a:outerShdw blurRad="38100" dist="38100" dir="2700000" algn="tl">
                  <a:srgbClr val="000000">
                    <a:alpha val="43137"/>
                  </a:srgbClr>
                </a:outerShdw>
              </a:effectLst>
              <a:latin typeface="+mn-lt"/>
              <a:ea typeface="+mn-ea"/>
              <a:cs typeface="+mn-cs"/>
            </a:rPr>
            <a:t>diez (10) días</a:t>
          </a:r>
          <a:r>
            <a:rPr lang="es-CO" sz="2600" b="0" kern="1200" dirty="0" smtClean="0">
              <a:latin typeface="+mn-lt"/>
              <a:ea typeface="+mn-ea"/>
              <a:cs typeface="+mn-cs"/>
            </a:rPr>
            <a:t> hábiles siguientes a su recepción.</a:t>
          </a:r>
          <a:endParaRPr lang="es-CO" sz="2600" kern="1200" dirty="0"/>
        </a:p>
      </dsp:txBody>
      <dsp:txXfrm>
        <a:off x="102148" y="99125"/>
        <a:ext cx="5988390" cy="31861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6EFE4-881B-40D5-9858-1EFF9B895501}">
      <dsp:nvSpPr>
        <dsp:cNvPr id="0" name=""/>
        <dsp:cNvSpPr/>
      </dsp:nvSpPr>
      <dsp:spPr>
        <a:xfrm>
          <a:off x="3575" y="271817"/>
          <a:ext cx="1563413" cy="93804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smtClean="0"/>
            <a:t>1. Observación</a:t>
          </a:r>
          <a:endParaRPr lang="es-CO" sz="1100" kern="1200" dirty="0"/>
        </a:p>
      </dsp:txBody>
      <dsp:txXfrm>
        <a:off x="31049" y="299291"/>
        <a:ext cx="1508465" cy="883100"/>
      </dsp:txXfrm>
    </dsp:sp>
    <dsp:sp modelId="{A431DF82-A6B4-438C-972E-321326275D1B}">
      <dsp:nvSpPr>
        <dsp:cNvPr id="0" name=""/>
        <dsp:cNvSpPr/>
      </dsp:nvSpPr>
      <dsp:spPr>
        <a:xfrm>
          <a:off x="1704570" y="546978"/>
          <a:ext cx="331443" cy="3877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1704570" y="624523"/>
        <a:ext cx="232010" cy="232636"/>
      </dsp:txXfrm>
    </dsp:sp>
    <dsp:sp modelId="{71139C74-7E06-4D64-A2B0-27C1FAD39EC8}">
      <dsp:nvSpPr>
        <dsp:cNvPr id="0" name=""/>
        <dsp:cNvSpPr/>
      </dsp:nvSpPr>
      <dsp:spPr>
        <a:xfrm>
          <a:off x="2192355" y="271817"/>
          <a:ext cx="1563413" cy="938048"/>
        </a:xfrm>
        <a:prstGeom prst="roundRect">
          <a:avLst>
            <a:gd name="adj" fmla="val 10000"/>
          </a:avLst>
        </a:prstGeom>
        <a:solidFill>
          <a:schemeClr val="accent3">
            <a:hueOff val="1125026"/>
            <a:satOff val="-168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smtClean="0"/>
            <a:t>2. Acción de Mejora</a:t>
          </a:r>
          <a:endParaRPr lang="es-CO" sz="1100" kern="1200" dirty="0"/>
        </a:p>
      </dsp:txBody>
      <dsp:txXfrm>
        <a:off x="2219829" y="299291"/>
        <a:ext cx="1508465" cy="883100"/>
      </dsp:txXfrm>
    </dsp:sp>
    <dsp:sp modelId="{B5339DFD-3261-43E4-A82E-3111002EB898}">
      <dsp:nvSpPr>
        <dsp:cNvPr id="0" name=""/>
        <dsp:cNvSpPr/>
      </dsp:nvSpPr>
      <dsp:spPr>
        <a:xfrm>
          <a:off x="3893349" y="546978"/>
          <a:ext cx="331443" cy="387726"/>
        </a:xfrm>
        <a:prstGeom prst="rightArrow">
          <a:avLst>
            <a:gd name="adj1" fmla="val 60000"/>
            <a:gd name="adj2" fmla="val 50000"/>
          </a:avLst>
        </a:prstGeom>
        <a:solidFill>
          <a:schemeClr val="accent3">
            <a:hueOff val="1250029"/>
            <a:satOff val="-1876"/>
            <a:lumOff val="-3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3893349" y="624523"/>
        <a:ext cx="232010" cy="232636"/>
      </dsp:txXfrm>
    </dsp:sp>
    <dsp:sp modelId="{CD12F399-4D80-44C5-84CF-2EBD3D1D09AF}">
      <dsp:nvSpPr>
        <dsp:cNvPr id="0" name=""/>
        <dsp:cNvSpPr/>
      </dsp:nvSpPr>
      <dsp:spPr>
        <a:xfrm>
          <a:off x="4381134" y="271817"/>
          <a:ext cx="1563413" cy="938048"/>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3. Descripción de las Actividades para la Acción de Mejora</a:t>
          </a:r>
          <a:endParaRPr lang="es-CO" sz="1100" kern="1200" dirty="0"/>
        </a:p>
      </dsp:txBody>
      <dsp:txXfrm>
        <a:off x="4408608" y="299291"/>
        <a:ext cx="1508465" cy="883100"/>
      </dsp:txXfrm>
    </dsp:sp>
    <dsp:sp modelId="{69A8E805-4865-46A0-8640-C413C8E27396}">
      <dsp:nvSpPr>
        <dsp:cNvPr id="0" name=""/>
        <dsp:cNvSpPr/>
      </dsp:nvSpPr>
      <dsp:spPr>
        <a:xfrm>
          <a:off x="6082129" y="546978"/>
          <a:ext cx="331443" cy="387726"/>
        </a:xfrm>
        <a:prstGeom prst="rightArrow">
          <a:avLst>
            <a:gd name="adj1" fmla="val 60000"/>
            <a:gd name="adj2" fmla="val 50000"/>
          </a:avLst>
        </a:prstGeom>
        <a:solidFill>
          <a:schemeClr val="accent3">
            <a:hueOff val="2500059"/>
            <a:satOff val="-3751"/>
            <a:lumOff val="-6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6082129" y="624523"/>
        <a:ext cx="232010" cy="232636"/>
      </dsp:txXfrm>
    </dsp:sp>
    <dsp:sp modelId="{B4AE462A-4D6C-4E6C-9201-51C8060FDFE9}">
      <dsp:nvSpPr>
        <dsp:cNvPr id="0" name=""/>
        <dsp:cNvSpPr/>
      </dsp:nvSpPr>
      <dsp:spPr>
        <a:xfrm>
          <a:off x="6569914" y="271817"/>
          <a:ext cx="1563413" cy="938048"/>
        </a:xfrm>
        <a:prstGeom prst="roundRect">
          <a:avLst>
            <a:gd name="adj" fmla="val 10000"/>
          </a:avLst>
        </a:prstGeom>
        <a:solidFill>
          <a:schemeClr val="accent3">
            <a:hueOff val="3375079"/>
            <a:satOff val="-5064"/>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4. % Porcentaje de la actividad dentro de la Acción de Mejora</a:t>
          </a:r>
          <a:endParaRPr lang="es-CO" sz="1100" kern="1200" dirty="0"/>
        </a:p>
      </dsp:txBody>
      <dsp:txXfrm>
        <a:off x="6597388" y="299291"/>
        <a:ext cx="1508465" cy="883100"/>
      </dsp:txXfrm>
    </dsp:sp>
    <dsp:sp modelId="{37DFBAAE-713C-44BC-B8EF-69D0516BCB49}">
      <dsp:nvSpPr>
        <dsp:cNvPr id="0" name=""/>
        <dsp:cNvSpPr/>
      </dsp:nvSpPr>
      <dsp:spPr>
        <a:xfrm rot="5400000">
          <a:off x="7185899" y="1319305"/>
          <a:ext cx="331443" cy="387726"/>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5400000">
        <a:off x="7235303" y="1347447"/>
        <a:ext cx="232636" cy="232010"/>
      </dsp:txXfrm>
    </dsp:sp>
    <dsp:sp modelId="{ABE717D4-7198-4A0C-9CDC-67FC841B0215}">
      <dsp:nvSpPr>
        <dsp:cNvPr id="0" name=""/>
        <dsp:cNvSpPr/>
      </dsp:nvSpPr>
      <dsp:spPr>
        <a:xfrm>
          <a:off x="6569914" y="1835231"/>
          <a:ext cx="1563413" cy="938048"/>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5. Fecha Iniciación de las Actividades para la Acción de Mejora</a:t>
          </a:r>
          <a:endParaRPr lang="es-CO" sz="1100" kern="1200" dirty="0"/>
        </a:p>
      </dsp:txBody>
      <dsp:txXfrm>
        <a:off x="6597388" y="1862705"/>
        <a:ext cx="1508465" cy="883100"/>
      </dsp:txXfrm>
    </dsp:sp>
    <dsp:sp modelId="{04C38FAD-11D9-4A48-BB9F-DB1E01B82F02}">
      <dsp:nvSpPr>
        <dsp:cNvPr id="0" name=""/>
        <dsp:cNvSpPr/>
      </dsp:nvSpPr>
      <dsp:spPr>
        <a:xfrm rot="10849948">
          <a:off x="6058928" y="2094233"/>
          <a:ext cx="361121" cy="387726"/>
        </a:xfrm>
        <a:prstGeom prst="rightArrow">
          <a:avLst>
            <a:gd name="adj1" fmla="val 60000"/>
            <a:gd name="adj2" fmla="val 50000"/>
          </a:avLst>
        </a:prstGeom>
        <a:solidFill>
          <a:schemeClr val="accent3">
            <a:hueOff val="5000117"/>
            <a:satOff val="-7502"/>
            <a:lumOff val="-12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10800000">
        <a:off x="6167258" y="2172565"/>
        <a:ext cx="252785" cy="232636"/>
      </dsp:txXfrm>
    </dsp:sp>
    <dsp:sp modelId="{9908D73A-BB5C-44BF-82E7-12F0A836378F}">
      <dsp:nvSpPr>
        <dsp:cNvPr id="0" name=""/>
        <dsp:cNvSpPr/>
      </dsp:nvSpPr>
      <dsp:spPr>
        <a:xfrm>
          <a:off x="4325211" y="1802615"/>
          <a:ext cx="1563413" cy="938048"/>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6. Fecha Terminación de las Actividades para la Acción de Mejora</a:t>
          </a:r>
          <a:endParaRPr lang="es-CO" sz="1100" kern="1200" dirty="0"/>
        </a:p>
      </dsp:txBody>
      <dsp:txXfrm>
        <a:off x="4352685" y="1830089"/>
        <a:ext cx="1508465" cy="883100"/>
      </dsp:txXfrm>
    </dsp:sp>
    <dsp:sp modelId="{44A6652E-3BA7-4737-A97D-44E5FB9E91C0}">
      <dsp:nvSpPr>
        <dsp:cNvPr id="0" name=""/>
        <dsp:cNvSpPr/>
      </dsp:nvSpPr>
      <dsp:spPr>
        <a:xfrm rot="10800000">
          <a:off x="3839771" y="2077776"/>
          <a:ext cx="343044" cy="387726"/>
        </a:xfrm>
        <a:prstGeom prst="rightArrow">
          <a:avLst>
            <a:gd name="adj1" fmla="val 60000"/>
            <a:gd name="adj2" fmla="val 50000"/>
          </a:avLst>
        </a:prstGeom>
        <a:solidFill>
          <a:schemeClr val="accent3">
            <a:hueOff val="6250147"/>
            <a:satOff val="-9378"/>
            <a:lumOff val="-15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10800000">
        <a:off x="3942684" y="2155321"/>
        <a:ext cx="240131" cy="232636"/>
      </dsp:txXfrm>
    </dsp:sp>
    <dsp:sp modelId="{97DA4EE6-7330-40D0-BB40-39D69FF032A6}">
      <dsp:nvSpPr>
        <dsp:cNvPr id="0" name=""/>
        <dsp:cNvSpPr/>
      </dsp:nvSpPr>
      <dsp:spPr>
        <a:xfrm>
          <a:off x="2114544" y="1802615"/>
          <a:ext cx="1563413" cy="938048"/>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7. Descripción y relación de soportes del Avance por Actividad (los cuales deberán anexar en medio magnético) </a:t>
          </a:r>
          <a:endParaRPr lang="es-CO" sz="1100" kern="1200" dirty="0"/>
        </a:p>
      </dsp:txBody>
      <dsp:txXfrm>
        <a:off x="2142018" y="1830089"/>
        <a:ext cx="1508465" cy="883100"/>
      </dsp:txXfrm>
    </dsp:sp>
    <dsp:sp modelId="{C76CC819-A00D-48BB-8F81-94FC19C79913}">
      <dsp:nvSpPr>
        <dsp:cNvPr id="0" name=""/>
        <dsp:cNvSpPr/>
      </dsp:nvSpPr>
      <dsp:spPr>
        <a:xfrm rot="10746889">
          <a:off x="1703861" y="2093957"/>
          <a:ext cx="290238" cy="387726"/>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10800000">
        <a:off x="1790927" y="2170829"/>
        <a:ext cx="203167" cy="232636"/>
      </dsp:txXfrm>
    </dsp:sp>
    <dsp:sp modelId="{C7B03EB5-E3ED-4A9A-A9AB-1BE22BD6F8EC}">
      <dsp:nvSpPr>
        <dsp:cNvPr id="0" name=""/>
        <dsp:cNvSpPr/>
      </dsp:nvSpPr>
      <dsp:spPr>
        <a:xfrm>
          <a:off x="3575" y="1835231"/>
          <a:ext cx="1563413" cy="938048"/>
        </a:xfrm>
        <a:prstGeom prst="roundRect">
          <a:avLst>
            <a:gd name="adj" fmla="val 10000"/>
          </a:avLst>
        </a:prstGeom>
        <a:solidFill>
          <a:schemeClr val="accent3">
            <a:hueOff val="7875184"/>
            <a:satOff val="-11816"/>
            <a:lumOff val="-1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8. % Porcentaje de Cumplimiento Acumulado por Actividad</a:t>
          </a:r>
          <a:endParaRPr lang="es-CO" sz="1100" kern="1200" dirty="0"/>
        </a:p>
      </dsp:txBody>
      <dsp:txXfrm>
        <a:off x="31049" y="1862705"/>
        <a:ext cx="1508465" cy="883100"/>
      </dsp:txXfrm>
    </dsp:sp>
    <dsp:sp modelId="{84C770FA-2FD6-4E1B-A958-8FC0AB0B213A}">
      <dsp:nvSpPr>
        <dsp:cNvPr id="0" name=""/>
        <dsp:cNvSpPr/>
      </dsp:nvSpPr>
      <dsp:spPr>
        <a:xfrm rot="5400000">
          <a:off x="619560" y="2882719"/>
          <a:ext cx="331443" cy="387726"/>
        </a:xfrm>
        <a:prstGeom prst="rightArrow">
          <a:avLst>
            <a:gd name="adj1" fmla="val 60000"/>
            <a:gd name="adj2" fmla="val 50000"/>
          </a:avLst>
        </a:prstGeom>
        <a:solidFill>
          <a:schemeClr val="accent3">
            <a:hueOff val="8750205"/>
            <a:satOff val="-13129"/>
            <a:lumOff val="-21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rot="-5400000">
        <a:off x="668964" y="2910861"/>
        <a:ext cx="232636" cy="232010"/>
      </dsp:txXfrm>
    </dsp:sp>
    <dsp:sp modelId="{2E2145C3-483F-499D-98FF-FB5A9D86AE5A}">
      <dsp:nvSpPr>
        <dsp:cNvPr id="0" name=""/>
        <dsp:cNvSpPr/>
      </dsp:nvSpPr>
      <dsp:spPr>
        <a:xfrm>
          <a:off x="3575" y="3398645"/>
          <a:ext cx="1563413" cy="938048"/>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9. % Porcentaje de Cumplimiento Acumulado por Acción de Mejora</a:t>
          </a:r>
          <a:endParaRPr lang="es-CO" sz="1100" kern="1200" dirty="0"/>
        </a:p>
      </dsp:txBody>
      <dsp:txXfrm>
        <a:off x="31049" y="3426119"/>
        <a:ext cx="1508465" cy="883100"/>
      </dsp:txXfrm>
    </dsp:sp>
    <dsp:sp modelId="{D9FD79BD-E682-44B8-8CCC-9AC9B0A8EFA5}">
      <dsp:nvSpPr>
        <dsp:cNvPr id="0" name=""/>
        <dsp:cNvSpPr/>
      </dsp:nvSpPr>
      <dsp:spPr>
        <a:xfrm>
          <a:off x="1704570" y="3673806"/>
          <a:ext cx="331443" cy="387726"/>
        </a:xfrm>
        <a:prstGeom prst="rightArrow">
          <a:avLst>
            <a:gd name="adj1" fmla="val 60000"/>
            <a:gd name="adj2" fmla="val 50000"/>
          </a:avLst>
        </a:prstGeom>
        <a:solidFill>
          <a:schemeClr val="accent3">
            <a:hueOff val="10000235"/>
            <a:satOff val="-15004"/>
            <a:lumOff val="-244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1704570" y="3751351"/>
        <a:ext cx="232010" cy="232636"/>
      </dsp:txXfrm>
    </dsp:sp>
    <dsp:sp modelId="{20334D32-958D-4E07-8F7C-4477C3BBE656}">
      <dsp:nvSpPr>
        <dsp:cNvPr id="0" name=""/>
        <dsp:cNvSpPr/>
      </dsp:nvSpPr>
      <dsp:spPr>
        <a:xfrm>
          <a:off x="2192355" y="3398645"/>
          <a:ext cx="1563413" cy="938048"/>
        </a:xfrm>
        <a:prstGeom prst="roundRect">
          <a:avLst>
            <a:gd name="adj" fmla="val 10000"/>
          </a:avLst>
        </a:prstGeom>
        <a:solidFill>
          <a:schemeClr val="accent3">
            <a:hueOff val="10125237"/>
            <a:satOff val="-15192"/>
            <a:lumOff val="-2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CO" sz="1100" kern="1200" smtClean="0"/>
            <a:t>10. Resultado Final de la Acción</a:t>
          </a:r>
          <a:endParaRPr lang="es-CO" sz="1100" kern="1200" dirty="0"/>
        </a:p>
      </dsp:txBody>
      <dsp:txXfrm>
        <a:off x="2219829" y="3426119"/>
        <a:ext cx="1508465" cy="883100"/>
      </dsp:txXfrm>
    </dsp:sp>
    <dsp:sp modelId="{5D4F5442-CA71-4C6D-9954-BEE1ECBAE87C}">
      <dsp:nvSpPr>
        <dsp:cNvPr id="0" name=""/>
        <dsp:cNvSpPr/>
      </dsp:nvSpPr>
      <dsp:spPr>
        <a:xfrm>
          <a:off x="3893349" y="3673806"/>
          <a:ext cx="331443" cy="387726"/>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CO" sz="1100" kern="1200"/>
        </a:p>
      </dsp:txBody>
      <dsp:txXfrm>
        <a:off x="3893349" y="3751351"/>
        <a:ext cx="232010" cy="232636"/>
      </dsp:txXfrm>
    </dsp:sp>
    <dsp:sp modelId="{CEAF6F00-770B-450F-A020-02A9559B3CD2}">
      <dsp:nvSpPr>
        <dsp:cNvPr id="0" name=""/>
        <dsp:cNvSpPr/>
      </dsp:nvSpPr>
      <dsp:spPr>
        <a:xfrm>
          <a:off x="4381134" y="3398645"/>
          <a:ext cx="1563413" cy="938048"/>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CO" sz="1100" kern="1200" smtClean="0"/>
            <a:t>11. Responsable</a:t>
          </a:r>
          <a:endParaRPr lang="es-CO" sz="1100" kern="1200" dirty="0"/>
        </a:p>
      </dsp:txBody>
      <dsp:txXfrm>
        <a:off x="4408608" y="3426119"/>
        <a:ext cx="1508465" cy="8831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0EF8-94A7-4344-B8B6-A239A449216E}">
      <dsp:nvSpPr>
        <dsp:cNvPr id="0" name=""/>
        <dsp:cNvSpPr/>
      </dsp:nvSpPr>
      <dsp:spPr>
        <a:xfrm rot="10800000">
          <a:off x="1989473" y="1014808"/>
          <a:ext cx="5267385" cy="265090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8975" tIns="57150" rIns="106680" bIns="57150" numCol="1" spcCol="1270" anchor="ctr" anchorCtr="0">
          <a:noAutofit/>
        </a:bodyPr>
        <a:lstStyle/>
        <a:p>
          <a:pPr lvl="0" algn="just" defTabSz="666750">
            <a:lnSpc>
              <a:spcPct val="90000"/>
            </a:lnSpc>
            <a:spcBef>
              <a:spcPct val="0"/>
            </a:spcBef>
            <a:spcAft>
              <a:spcPct val="35000"/>
            </a:spcAft>
          </a:pPr>
          <a:r>
            <a:rPr lang="es-CO" sz="1500" b="1" kern="1200" dirty="0" smtClean="0">
              <a:effectLst>
                <a:outerShdw blurRad="38100" dist="38100" dir="2700000" algn="tl">
                  <a:srgbClr val="000000">
                    <a:alpha val="43137"/>
                  </a:srgbClr>
                </a:outerShdw>
              </a:effectLst>
              <a:latin typeface="+mn-lt"/>
              <a:ea typeface="+mn-ea"/>
              <a:cs typeface="+mn-cs"/>
            </a:rPr>
            <a:t>EN CAJAS DE COMPENSACIÓN FAMILIAR: </a:t>
          </a:r>
          <a:r>
            <a:rPr lang="es-CO" sz="1500" b="0" kern="1200" dirty="0" smtClean="0">
              <a:latin typeface="+mn-lt"/>
              <a:ea typeface="+mn-ea"/>
              <a:cs typeface="+mn-cs"/>
            </a:rPr>
            <a:t>El Revisor Fiscal de cada Caja de Compensación Familiar deberá remitir a la Superintendencia Delegada para la Gestión, en forma trimestral, contado a partir de la fecha de recibo del oficio de aprobación del Plan de Mejoramiento por parte de la Superintendencia del Subsidio Familiar, un informe con los porcentajes de avance de las acciones de mejora propuestas y los soportes respectivos.</a:t>
          </a:r>
        </a:p>
        <a:p>
          <a:pPr lvl="0" algn="just" defTabSz="666750">
            <a:lnSpc>
              <a:spcPct val="90000"/>
            </a:lnSpc>
            <a:spcBef>
              <a:spcPct val="0"/>
            </a:spcBef>
            <a:spcAft>
              <a:spcPct val="35000"/>
            </a:spcAft>
          </a:pPr>
          <a:endParaRPr lang="es-CO" sz="1500" kern="1200" dirty="0"/>
        </a:p>
      </dsp:txBody>
      <dsp:txXfrm rot="10800000">
        <a:off x="2652199" y="1014808"/>
        <a:ext cx="4604659" cy="2650903"/>
      </dsp:txXfrm>
    </dsp:sp>
    <dsp:sp modelId="{E5CE12A9-0705-4D2C-B7E4-69F9485B306C}">
      <dsp:nvSpPr>
        <dsp:cNvPr id="0" name=""/>
        <dsp:cNvSpPr/>
      </dsp:nvSpPr>
      <dsp:spPr>
        <a:xfrm>
          <a:off x="664021" y="1014808"/>
          <a:ext cx="2650903" cy="265090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ACFBB-98BF-46A1-97D9-866371F5EA60}">
      <dsp:nvSpPr>
        <dsp:cNvPr id="0" name=""/>
        <dsp:cNvSpPr/>
      </dsp:nvSpPr>
      <dsp:spPr>
        <a:xfrm rot="10800000">
          <a:off x="1666749" y="833312"/>
          <a:ext cx="5411041" cy="2725862"/>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2030" tIns="60960" rIns="113792" bIns="60960" numCol="1" spcCol="1270" anchor="ctr" anchorCtr="0">
          <a:noAutofit/>
        </a:bodyPr>
        <a:lstStyle/>
        <a:p>
          <a:pPr lvl="0" algn="just" defTabSz="711200">
            <a:lnSpc>
              <a:spcPct val="90000"/>
            </a:lnSpc>
            <a:spcBef>
              <a:spcPct val="0"/>
            </a:spcBef>
            <a:spcAft>
              <a:spcPct val="35000"/>
            </a:spcAft>
          </a:pPr>
          <a:r>
            <a:rPr lang="es-CO" sz="1600" b="1" kern="1200" dirty="0" smtClean="0">
              <a:effectLst>
                <a:outerShdw blurRad="38100" dist="38100" dir="2700000" algn="tl">
                  <a:srgbClr val="000000">
                    <a:alpha val="43137"/>
                  </a:srgbClr>
                </a:outerShdw>
              </a:effectLst>
              <a:latin typeface="+mn-lt"/>
              <a:ea typeface="+mn-ea"/>
              <a:cs typeface="+mn-cs"/>
            </a:rPr>
            <a:t>EN LA SUPERINTENDENCIA DEL SUBSIDIO FAMILIAR: </a:t>
          </a:r>
          <a:r>
            <a:rPr lang="es-CO" sz="1600" b="0" kern="1200" dirty="0" smtClean="0">
              <a:latin typeface="+mn-lt"/>
              <a:ea typeface="+mn-ea"/>
              <a:cs typeface="+mn-cs"/>
            </a:rPr>
            <a:t>La Superintendencia Delegada para la Gestión y el equipo comisionado, validarán el avance del Plan de Mejoramiento, con el fin de evaluar si se ajusta a los requerimientos y si es conducente para la mejora de la eficacia, eficiencia y efectividad en la gestión de la Caja de Compensación Familiar.</a:t>
          </a:r>
          <a:endParaRPr lang="es-CO" sz="1600" kern="1200" dirty="0"/>
        </a:p>
      </dsp:txBody>
      <dsp:txXfrm rot="10800000">
        <a:off x="2348214" y="833312"/>
        <a:ext cx="4729576" cy="2725862"/>
      </dsp:txXfrm>
    </dsp:sp>
    <dsp:sp modelId="{11A43BC0-5D1E-4055-AB3A-0C72388C699E}">
      <dsp:nvSpPr>
        <dsp:cNvPr id="0" name=""/>
        <dsp:cNvSpPr/>
      </dsp:nvSpPr>
      <dsp:spPr>
        <a:xfrm>
          <a:off x="1059113" y="1800203"/>
          <a:ext cx="1215271" cy="79208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173C5-EF92-4003-971A-0CA93CFBF494}">
      <dsp:nvSpPr>
        <dsp:cNvPr id="0" name=""/>
        <dsp:cNvSpPr/>
      </dsp:nvSpPr>
      <dsp:spPr>
        <a:xfrm>
          <a:off x="0" y="143706"/>
          <a:ext cx="3696072" cy="55140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O" sz="2400" b="1" kern="1200" dirty="0" smtClean="0"/>
            <a:t>PAV</a:t>
          </a:r>
          <a:endParaRPr lang="es-CO" sz="2400" b="1" kern="1200" dirty="0"/>
        </a:p>
      </dsp:txBody>
      <dsp:txXfrm>
        <a:off x="0" y="143706"/>
        <a:ext cx="3696072" cy="551401"/>
      </dsp:txXfrm>
    </dsp:sp>
    <dsp:sp modelId="{48A06200-36E8-4BE6-A945-31762C29B441}">
      <dsp:nvSpPr>
        <dsp:cNvPr id="0" name=""/>
        <dsp:cNvSpPr/>
      </dsp:nvSpPr>
      <dsp:spPr>
        <a:xfrm>
          <a:off x="0" y="695108"/>
          <a:ext cx="3696072" cy="191326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s-MX" sz="1700" kern="1200" smtClean="0"/>
            <a:t>El</a:t>
          </a:r>
          <a:r>
            <a:rPr lang="es-CO" sz="1700" kern="1200" smtClean="0"/>
            <a:t> Superintendente Delegado para la Gestión, el Director para la Gestión y el Director para la Gestión Financiera y Contable presentarán para cada vigencia el Plan Anual de Visitas, al Superintendente del Subsidio Familiar.</a:t>
          </a:r>
          <a:endParaRPr lang="es-CO" sz="1700" kern="1200" dirty="0"/>
        </a:p>
      </dsp:txBody>
      <dsp:txXfrm>
        <a:off x="0" y="695108"/>
        <a:ext cx="3696072" cy="19132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AE76-7DB5-4DFC-95E3-72E6166AB607}">
      <dsp:nvSpPr>
        <dsp:cNvPr id="0" name=""/>
        <dsp:cNvSpPr/>
      </dsp:nvSpPr>
      <dsp:spPr>
        <a:xfrm>
          <a:off x="1133508" y="2638"/>
          <a:ext cx="3537122" cy="26403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02870" rIns="34290" bIns="34290" numCol="1" spcCol="1270" anchor="t" anchorCtr="0">
          <a:noAutofit/>
        </a:bodyPr>
        <a:lstStyle/>
        <a:p>
          <a:pPr marL="228600" lvl="1" indent="-228600" algn="just" defTabSz="1200150">
            <a:lnSpc>
              <a:spcPct val="90000"/>
            </a:lnSpc>
            <a:spcBef>
              <a:spcPct val="0"/>
            </a:spcBef>
            <a:spcAft>
              <a:spcPct val="15000"/>
            </a:spcAft>
            <a:buChar char="••"/>
          </a:pPr>
          <a:r>
            <a:rPr lang="es-MX" sz="2700" b="0" kern="1200" dirty="0" smtClean="0">
              <a:latin typeface="+mn-lt"/>
              <a:ea typeface="+mn-ea"/>
              <a:cs typeface="+mn-cs"/>
            </a:rPr>
            <a:t>El seguimiento en campo del plan de mejoramiento, será incluido en el plan de trabajo de la siguiente visita ordinaria.</a:t>
          </a:r>
          <a:endParaRPr lang="es-CO" sz="2700" kern="1200" dirty="0"/>
        </a:p>
      </dsp:txBody>
      <dsp:txXfrm>
        <a:off x="1195375" y="64505"/>
        <a:ext cx="3413388" cy="2578520"/>
      </dsp:txXfrm>
    </dsp:sp>
    <dsp:sp modelId="{4DB1130E-4828-423C-B740-05ACFEEF6858}">
      <dsp:nvSpPr>
        <dsp:cNvPr id="0" name=""/>
        <dsp:cNvSpPr/>
      </dsp:nvSpPr>
      <dsp:spPr>
        <a:xfrm>
          <a:off x="1133508" y="2643025"/>
          <a:ext cx="3537122" cy="1135366"/>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lvl="0" algn="l" defTabSz="2711450">
            <a:lnSpc>
              <a:spcPct val="90000"/>
            </a:lnSpc>
            <a:spcBef>
              <a:spcPct val="0"/>
            </a:spcBef>
            <a:spcAft>
              <a:spcPct val="35000"/>
            </a:spcAft>
          </a:pPr>
          <a:endParaRPr lang="es-CO" sz="6100" kern="1200"/>
        </a:p>
      </dsp:txBody>
      <dsp:txXfrm>
        <a:off x="1133508" y="2643025"/>
        <a:ext cx="2490931" cy="1135366"/>
      </dsp:txXfrm>
    </dsp:sp>
    <dsp:sp modelId="{4AB21ECE-BCA2-4264-8C4D-A9F120E02D3F}">
      <dsp:nvSpPr>
        <dsp:cNvPr id="0" name=""/>
        <dsp:cNvSpPr/>
      </dsp:nvSpPr>
      <dsp:spPr>
        <a:xfrm>
          <a:off x="3724499" y="2823368"/>
          <a:ext cx="1237992" cy="1237992"/>
        </a:xfrm>
        <a:prstGeom prst="ellipse">
          <a:avLst/>
        </a:prstGeom>
        <a:blipFill rotWithShape="0">
          <a:blip xmlns:r="http://schemas.openxmlformats.org/officeDocument/2006/relationships" r:embed="rId1"/>
          <a:stretch>
            <a:fillRect/>
          </a:stretch>
        </a:blip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8429D-B83B-4740-84F9-9352FC50CE61}">
      <dsp:nvSpPr>
        <dsp:cNvPr id="0" name=""/>
        <dsp:cNvSpPr/>
      </dsp:nvSpPr>
      <dsp:spPr>
        <a:xfrm rot="5400000">
          <a:off x="5085925" y="-1928104"/>
          <a:ext cx="1188132" cy="534587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44500">
            <a:lnSpc>
              <a:spcPct val="90000"/>
            </a:lnSpc>
            <a:spcBef>
              <a:spcPct val="0"/>
            </a:spcBef>
            <a:spcAft>
              <a:spcPct val="15000"/>
            </a:spcAft>
            <a:buChar char="••"/>
          </a:pPr>
          <a:r>
            <a:rPr lang="es-CO" sz="1000" kern="1200" dirty="0" smtClean="0"/>
            <a:t>Revisar códigos de buen gobierno y las normas sobre gobierno corporativo con el fin que se controlen adecuadamente y eviten conflictos de interés e inhabilidades e incompatibilidades </a:t>
          </a:r>
          <a:endParaRPr lang="es-CO" sz="1000" kern="1200" dirty="0"/>
        </a:p>
        <a:p>
          <a:pPr marL="57150" lvl="1" indent="-57150" algn="just" defTabSz="444500">
            <a:lnSpc>
              <a:spcPct val="90000"/>
            </a:lnSpc>
            <a:spcBef>
              <a:spcPct val="0"/>
            </a:spcBef>
            <a:spcAft>
              <a:spcPct val="15000"/>
            </a:spcAft>
            <a:buChar char="••"/>
          </a:pPr>
          <a:r>
            <a:rPr lang="es-CO" sz="1000" kern="1200" dirty="0" smtClean="0"/>
            <a:t>Fortalecer mecanismos de control del gasto y manejo eficiente de los recursos</a:t>
          </a:r>
          <a:endParaRPr lang="es-CO" sz="1000" kern="1200" dirty="0"/>
        </a:p>
      </dsp:txBody>
      <dsp:txXfrm rot="-5400000">
        <a:off x="3007055" y="208766"/>
        <a:ext cx="5287873" cy="1072132"/>
      </dsp:txXfrm>
    </dsp:sp>
    <dsp:sp modelId="{AE240CE4-0119-4B59-9BC4-833467CEF880}">
      <dsp:nvSpPr>
        <dsp:cNvPr id="0" name=""/>
        <dsp:cNvSpPr/>
      </dsp:nvSpPr>
      <dsp:spPr>
        <a:xfrm>
          <a:off x="0" y="2250"/>
          <a:ext cx="3007054" cy="14851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CO" sz="1600" b="1" kern="1200" dirty="0" smtClean="0"/>
            <a:t>Las Cajas de Compensación se comprometen a:</a:t>
          </a:r>
          <a:endParaRPr lang="es-CO" sz="1600" b="1" kern="1200" dirty="0"/>
        </a:p>
      </dsp:txBody>
      <dsp:txXfrm>
        <a:off x="72500" y="74750"/>
        <a:ext cx="2862054" cy="1340165"/>
      </dsp:txXfrm>
    </dsp:sp>
    <dsp:sp modelId="{BBF1B188-CA7E-4B36-9B12-85FE1B78F2E7}">
      <dsp:nvSpPr>
        <dsp:cNvPr id="0" name=""/>
        <dsp:cNvSpPr/>
      </dsp:nvSpPr>
      <dsp:spPr>
        <a:xfrm rot="5400000">
          <a:off x="5085925" y="-368680"/>
          <a:ext cx="1188132" cy="534587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44500">
            <a:lnSpc>
              <a:spcPct val="90000"/>
            </a:lnSpc>
            <a:spcBef>
              <a:spcPct val="0"/>
            </a:spcBef>
            <a:spcAft>
              <a:spcPct val="15000"/>
            </a:spcAft>
            <a:buChar char="••"/>
          </a:pPr>
          <a:r>
            <a:rPr lang="es-CO" sz="1000" kern="1200" dirty="0" smtClean="0"/>
            <a:t>Verificar que los programas y planes de inversión consulten las necesidades de su población afiliada </a:t>
          </a:r>
          <a:endParaRPr lang="es-CO" sz="1000" kern="1200" dirty="0"/>
        </a:p>
        <a:p>
          <a:pPr marL="57150" lvl="1" indent="-57150" algn="just" defTabSz="444500">
            <a:lnSpc>
              <a:spcPct val="90000"/>
            </a:lnSpc>
            <a:spcBef>
              <a:spcPct val="0"/>
            </a:spcBef>
            <a:spcAft>
              <a:spcPct val="15000"/>
            </a:spcAft>
            <a:buChar char="••"/>
          </a:pPr>
          <a:r>
            <a:rPr lang="es-CO" sz="1000" kern="1200" dirty="0" smtClean="0"/>
            <a:t>Establecer  estrategias tendientes a ampliar la cobertura en servicios y regiones procurando el mayor acceso a la población beneficiaria y de forma especial la ubicada en el sector rural</a:t>
          </a:r>
          <a:endParaRPr lang="es-CO" sz="1000" kern="1200" dirty="0"/>
        </a:p>
      </dsp:txBody>
      <dsp:txXfrm rot="-5400000">
        <a:off x="3007055" y="1768190"/>
        <a:ext cx="5287873" cy="1072132"/>
      </dsp:txXfrm>
    </dsp:sp>
    <dsp:sp modelId="{9FFBCC3A-0AEF-4D0E-8A03-44A2F67851B2}">
      <dsp:nvSpPr>
        <dsp:cNvPr id="0" name=""/>
        <dsp:cNvSpPr/>
      </dsp:nvSpPr>
      <dsp:spPr>
        <a:xfrm>
          <a:off x="0" y="1561673"/>
          <a:ext cx="3007054" cy="14851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endParaRPr lang="es-CO" sz="1000" kern="1200"/>
        </a:p>
      </dsp:txBody>
      <dsp:txXfrm>
        <a:off x="72500" y="1634173"/>
        <a:ext cx="2862054" cy="1340165"/>
      </dsp:txXfrm>
    </dsp:sp>
    <dsp:sp modelId="{E060019F-95A0-4A07-9F9B-FC3BFF1E9B6B}">
      <dsp:nvSpPr>
        <dsp:cNvPr id="0" name=""/>
        <dsp:cNvSpPr/>
      </dsp:nvSpPr>
      <dsp:spPr>
        <a:xfrm rot="5400000">
          <a:off x="5085925" y="1190742"/>
          <a:ext cx="1188132" cy="5345873"/>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00050">
            <a:lnSpc>
              <a:spcPct val="90000"/>
            </a:lnSpc>
            <a:spcBef>
              <a:spcPct val="0"/>
            </a:spcBef>
            <a:spcAft>
              <a:spcPct val="15000"/>
            </a:spcAft>
            <a:buChar char="••"/>
          </a:pPr>
          <a:r>
            <a:rPr lang="es-CO" sz="900" kern="1200" dirty="0" smtClean="0"/>
            <a:t> Revisar el esquema tarifario de servicios  y su reducción como estrategia para incrementar la demanda de los mismos por parte de los afiliados a y b, sin perjuicio del equilibrio financiero que debe tener la caja de compensación familiar para su normal operación y prestación de servicios sociales.</a:t>
          </a:r>
          <a:endParaRPr lang="es-CO" sz="900" kern="1200" dirty="0"/>
        </a:p>
        <a:p>
          <a:pPr marL="57150" lvl="1" indent="-57150" algn="l" defTabSz="400050">
            <a:lnSpc>
              <a:spcPct val="90000"/>
            </a:lnSpc>
            <a:spcBef>
              <a:spcPct val="0"/>
            </a:spcBef>
            <a:spcAft>
              <a:spcPct val="15000"/>
            </a:spcAft>
            <a:buChar char="••"/>
          </a:pPr>
          <a:r>
            <a:rPr lang="es-CO" sz="900" kern="1200" dirty="0" smtClean="0"/>
            <a:t>Estructurar políticas y manuales de procedimientos con el fin de mejorar la eficiencia y eficacia de sus operaciones en la elaboración de los manuales de contratación, incluir la aplicación de los principios de transparencia, moralidad, economía, planeación y selección objetiva</a:t>
          </a:r>
          <a:endParaRPr lang="es-CO" sz="900" kern="1200" dirty="0"/>
        </a:p>
        <a:p>
          <a:pPr marL="57150" lvl="1" indent="-57150" algn="just" defTabSz="400050">
            <a:lnSpc>
              <a:spcPct val="90000"/>
            </a:lnSpc>
            <a:spcBef>
              <a:spcPct val="0"/>
            </a:spcBef>
            <a:spcAft>
              <a:spcPct val="15000"/>
            </a:spcAft>
            <a:buChar char="••"/>
          </a:pPr>
          <a:r>
            <a:rPr lang="es-CO" sz="900" kern="1200" dirty="0" smtClean="0"/>
            <a:t>Fortalecer mecanismos de control para prevenir y evitar la ocurrencia de fraudes</a:t>
          </a:r>
          <a:endParaRPr lang="es-CO" sz="900" kern="1200" dirty="0"/>
        </a:p>
      </dsp:txBody>
      <dsp:txXfrm rot="-5400000">
        <a:off x="3007055" y="3327612"/>
        <a:ext cx="5287873" cy="1072132"/>
      </dsp:txXfrm>
    </dsp:sp>
    <dsp:sp modelId="{BAE4DEFC-812C-4B59-969F-5AB89EA42A16}">
      <dsp:nvSpPr>
        <dsp:cNvPr id="0" name=""/>
        <dsp:cNvSpPr/>
      </dsp:nvSpPr>
      <dsp:spPr>
        <a:xfrm>
          <a:off x="0" y="3121096"/>
          <a:ext cx="3007054" cy="14851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endParaRPr lang="es-CO" sz="1000" kern="1200"/>
        </a:p>
      </dsp:txBody>
      <dsp:txXfrm>
        <a:off x="72500" y="3193596"/>
        <a:ext cx="2862054" cy="13401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C994E-148E-4764-8FD5-48498196E319}">
      <dsp:nvSpPr>
        <dsp:cNvPr id="0" name=""/>
        <dsp:cNvSpPr/>
      </dsp:nvSpPr>
      <dsp:spPr>
        <a:xfrm>
          <a:off x="3765" y="379924"/>
          <a:ext cx="1646427" cy="9878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kern="1200" dirty="0" smtClean="0"/>
            <a:t>4-087 Contratos y/</a:t>
          </a:r>
          <a:r>
            <a:rPr lang="es-CO" sz="1600" kern="1200" baseline="0" dirty="0" smtClean="0"/>
            <a:t> convenios </a:t>
          </a:r>
          <a:endParaRPr lang="es-CO" sz="1600" kern="1200" dirty="0"/>
        </a:p>
      </dsp:txBody>
      <dsp:txXfrm>
        <a:off x="32698" y="408857"/>
        <a:ext cx="1588561" cy="929990"/>
      </dsp:txXfrm>
    </dsp:sp>
    <dsp:sp modelId="{CB63C6CE-991F-45CE-8818-34AF6D04BC5C}">
      <dsp:nvSpPr>
        <dsp:cNvPr id="0" name=""/>
        <dsp:cNvSpPr/>
      </dsp:nvSpPr>
      <dsp:spPr>
        <a:xfrm>
          <a:off x="1872209" y="936104"/>
          <a:ext cx="349042"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a:off x="1872209" y="1017767"/>
        <a:ext cx="244329" cy="244987"/>
      </dsp:txXfrm>
    </dsp:sp>
    <dsp:sp modelId="{D01AAE4A-3413-4D88-96DD-2B0F60041F49}">
      <dsp:nvSpPr>
        <dsp:cNvPr id="0" name=""/>
        <dsp:cNvSpPr/>
      </dsp:nvSpPr>
      <dsp:spPr>
        <a:xfrm>
          <a:off x="2308763" y="379924"/>
          <a:ext cx="1646427" cy="9878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kern="1200" baseline="0" dirty="0" smtClean="0"/>
            <a:t>4-088 Recaudos por multas SSF</a:t>
          </a:r>
          <a:endParaRPr lang="es-CO" sz="1600" kern="1200" dirty="0"/>
        </a:p>
      </dsp:txBody>
      <dsp:txXfrm>
        <a:off x="2337696" y="408857"/>
        <a:ext cx="1588561" cy="929990"/>
      </dsp:txXfrm>
    </dsp:sp>
    <dsp:sp modelId="{38BCD594-1D16-47CD-8542-A43711CEFC77}">
      <dsp:nvSpPr>
        <dsp:cNvPr id="0" name=""/>
        <dsp:cNvSpPr/>
      </dsp:nvSpPr>
      <dsp:spPr>
        <a:xfrm>
          <a:off x="4104456" y="648071"/>
          <a:ext cx="349042"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a:off x="4104456" y="729734"/>
        <a:ext cx="244329" cy="244987"/>
      </dsp:txXfrm>
    </dsp:sp>
    <dsp:sp modelId="{7A257769-F801-4E34-83F8-BC0F68C2AEE7}">
      <dsp:nvSpPr>
        <dsp:cNvPr id="0" name=""/>
        <dsp:cNvSpPr/>
      </dsp:nvSpPr>
      <dsp:spPr>
        <a:xfrm>
          <a:off x="4613761" y="379924"/>
          <a:ext cx="1646427" cy="9878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baseline="0" dirty="0" smtClean="0"/>
            <a:t>4-089 Acta POA</a:t>
          </a:r>
          <a:endParaRPr lang="es-CO" sz="1600" kern="1200" dirty="0"/>
        </a:p>
      </dsp:txBody>
      <dsp:txXfrm>
        <a:off x="4642694" y="408857"/>
        <a:ext cx="1588561" cy="929990"/>
      </dsp:txXfrm>
    </dsp:sp>
    <dsp:sp modelId="{782E4D69-56EB-42D4-B1E3-3771343385C5}">
      <dsp:nvSpPr>
        <dsp:cNvPr id="0" name=""/>
        <dsp:cNvSpPr/>
      </dsp:nvSpPr>
      <dsp:spPr>
        <a:xfrm>
          <a:off x="6336703" y="648071"/>
          <a:ext cx="349042"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a:off x="6336703" y="729734"/>
        <a:ext cx="244329" cy="244987"/>
      </dsp:txXfrm>
    </dsp:sp>
    <dsp:sp modelId="{FF527247-EEC9-4BB7-9BA4-F509D813641D}">
      <dsp:nvSpPr>
        <dsp:cNvPr id="0" name=""/>
        <dsp:cNvSpPr/>
      </dsp:nvSpPr>
      <dsp:spPr>
        <a:xfrm>
          <a:off x="6918759" y="379924"/>
          <a:ext cx="1646427" cy="9878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baseline="0" dirty="0" smtClean="0"/>
            <a:t>4-090 Acta aprobación tarifas</a:t>
          </a:r>
          <a:endParaRPr lang="es-CO" sz="1600" kern="1200" dirty="0"/>
        </a:p>
      </dsp:txBody>
      <dsp:txXfrm>
        <a:off x="6947692" y="408857"/>
        <a:ext cx="1588561" cy="929990"/>
      </dsp:txXfrm>
    </dsp:sp>
    <dsp:sp modelId="{664B6FF5-A96A-4C79-A8B1-B880F5C1CEA5}">
      <dsp:nvSpPr>
        <dsp:cNvPr id="0" name=""/>
        <dsp:cNvSpPr/>
      </dsp:nvSpPr>
      <dsp:spPr>
        <a:xfrm rot="5400000">
          <a:off x="7518466" y="1410526"/>
          <a:ext cx="349042"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rot="-5400000">
        <a:off x="7570494" y="1440162"/>
        <a:ext cx="244987" cy="244329"/>
      </dsp:txXfrm>
    </dsp:sp>
    <dsp:sp modelId="{2C3B4B29-7B49-4DF8-99D6-F69986963208}">
      <dsp:nvSpPr>
        <dsp:cNvPr id="0" name=""/>
        <dsp:cNvSpPr/>
      </dsp:nvSpPr>
      <dsp:spPr>
        <a:xfrm>
          <a:off x="6918759" y="2026351"/>
          <a:ext cx="1646427" cy="9878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baseline="0" dirty="0" smtClean="0"/>
            <a:t>4-091 Acta Consejo Directivo Límite Máximo</a:t>
          </a:r>
          <a:endParaRPr lang="es-CO" sz="1600" kern="1200" dirty="0"/>
        </a:p>
      </dsp:txBody>
      <dsp:txXfrm>
        <a:off x="6947692" y="2055284"/>
        <a:ext cx="1588561" cy="929990"/>
      </dsp:txXfrm>
    </dsp:sp>
    <dsp:sp modelId="{94F3E237-9DB4-4982-8BF3-678884C0BBE5}">
      <dsp:nvSpPr>
        <dsp:cNvPr id="0" name=""/>
        <dsp:cNvSpPr/>
      </dsp:nvSpPr>
      <dsp:spPr>
        <a:xfrm rot="10880088">
          <a:off x="6485433" y="2308004"/>
          <a:ext cx="326696"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rot="10800000">
        <a:off x="6583429" y="2390809"/>
        <a:ext cx="228687" cy="244987"/>
      </dsp:txXfrm>
    </dsp:sp>
    <dsp:sp modelId="{FFB259FA-B003-4829-8FD0-528846C023FC}">
      <dsp:nvSpPr>
        <dsp:cNvPr id="0" name=""/>
        <dsp:cNvSpPr/>
      </dsp:nvSpPr>
      <dsp:spPr>
        <a:xfrm>
          <a:off x="4656091" y="1973629"/>
          <a:ext cx="1646427" cy="9878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kern="1200" baseline="0" dirty="0" smtClean="0"/>
            <a:t>4-092 Convenios Cooperación Internacional</a:t>
          </a:r>
          <a:endParaRPr lang="es-CO" sz="1600" kern="1200" dirty="0"/>
        </a:p>
      </dsp:txBody>
      <dsp:txXfrm>
        <a:off x="4685024" y="2002562"/>
        <a:ext cx="1588561" cy="929990"/>
      </dsp:txXfrm>
    </dsp:sp>
    <dsp:sp modelId="{40345974-1E28-4D30-9E8D-B82E0AB7C3CD}">
      <dsp:nvSpPr>
        <dsp:cNvPr id="0" name=""/>
        <dsp:cNvSpPr/>
      </dsp:nvSpPr>
      <dsp:spPr>
        <a:xfrm rot="10722800">
          <a:off x="4181002" y="2236367"/>
          <a:ext cx="371570"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rot="10800000">
        <a:off x="4292459" y="2316778"/>
        <a:ext cx="260099" cy="244987"/>
      </dsp:txXfrm>
    </dsp:sp>
    <dsp:sp modelId="{44910A65-BD93-4F31-AB1C-B359DD2EFE5B}">
      <dsp:nvSpPr>
        <dsp:cNvPr id="0" name=""/>
        <dsp:cNvSpPr/>
      </dsp:nvSpPr>
      <dsp:spPr>
        <a:xfrm>
          <a:off x="2308763" y="2026351"/>
          <a:ext cx="1646427" cy="9878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kern="1200" baseline="0" dirty="0" smtClean="0"/>
            <a:t>4-093 Acta aprobación convenios</a:t>
          </a:r>
          <a:endParaRPr lang="es-CO" sz="1600" kern="1200" dirty="0"/>
        </a:p>
      </dsp:txBody>
      <dsp:txXfrm>
        <a:off x="2337696" y="2055284"/>
        <a:ext cx="1588561" cy="929990"/>
      </dsp:txXfrm>
    </dsp:sp>
    <dsp:sp modelId="{762744AF-1017-435D-8C41-7060089DD70B}">
      <dsp:nvSpPr>
        <dsp:cNvPr id="0" name=""/>
        <dsp:cNvSpPr/>
      </dsp:nvSpPr>
      <dsp:spPr>
        <a:xfrm rot="10800000">
          <a:off x="2319512" y="2304257"/>
          <a:ext cx="341768"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rot="10800000">
        <a:off x="2422042" y="2385920"/>
        <a:ext cx="239238" cy="244987"/>
      </dsp:txXfrm>
    </dsp:sp>
    <dsp:sp modelId="{94B42F50-CC17-4238-A0FE-F11936DAC4C1}">
      <dsp:nvSpPr>
        <dsp:cNvPr id="0" name=""/>
        <dsp:cNvSpPr/>
      </dsp:nvSpPr>
      <dsp:spPr>
        <a:xfrm>
          <a:off x="3765" y="2026351"/>
          <a:ext cx="1646427" cy="9878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kern="1200" baseline="0" dirty="0" smtClean="0"/>
            <a:t>4-096 Acta Consejo Directivo Informe de Gestión</a:t>
          </a:r>
          <a:endParaRPr lang="es-CO" sz="1600" kern="1200" dirty="0"/>
        </a:p>
      </dsp:txBody>
      <dsp:txXfrm>
        <a:off x="32698" y="2055284"/>
        <a:ext cx="1588561" cy="929990"/>
      </dsp:txXfrm>
    </dsp:sp>
    <dsp:sp modelId="{54DAAD82-14D4-4ABE-8F06-CF1AEF581311}">
      <dsp:nvSpPr>
        <dsp:cNvPr id="0" name=""/>
        <dsp:cNvSpPr/>
      </dsp:nvSpPr>
      <dsp:spPr>
        <a:xfrm rot="5407761">
          <a:off x="672393" y="3144895"/>
          <a:ext cx="360483"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dirty="0"/>
        </a:p>
      </dsp:txBody>
      <dsp:txXfrm rot="-5400000">
        <a:off x="730263" y="3168811"/>
        <a:ext cx="244987" cy="252338"/>
      </dsp:txXfrm>
    </dsp:sp>
    <dsp:sp modelId="{5B01C282-9661-4568-8BDE-0554EA23CCF5}">
      <dsp:nvSpPr>
        <dsp:cNvPr id="0" name=""/>
        <dsp:cNvSpPr/>
      </dsp:nvSpPr>
      <dsp:spPr>
        <a:xfrm>
          <a:off x="0" y="3694363"/>
          <a:ext cx="1646427" cy="9878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CO" sz="1600" kern="1200" baseline="0" dirty="0" smtClean="0"/>
            <a:t>4-099 Procesos judiciales</a:t>
          </a:r>
          <a:endParaRPr lang="es-CO" sz="1600" kern="1200" dirty="0"/>
        </a:p>
      </dsp:txBody>
      <dsp:txXfrm>
        <a:off x="28933" y="3723296"/>
        <a:ext cx="1588561" cy="929990"/>
      </dsp:txXfrm>
    </dsp:sp>
    <dsp:sp modelId="{17898709-A70D-4693-B72C-020E92B44953}">
      <dsp:nvSpPr>
        <dsp:cNvPr id="0" name=""/>
        <dsp:cNvSpPr/>
      </dsp:nvSpPr>
      <dsp:spPr>
        <a:xfrm rot="21443836">
          <a:off x="1737305" y="3967219"/>
          <a:ext cx="307926" cy="408313"/>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a:off x="1737353" y="4050979"/>
        <a:ext cx="215548" cy="244987"/>
      </dsp:txXfrm>
    </dsp:sp>
    <dsp:sp modelId="{9257E138-AE1C-4F4D-9178-EFCD6C782585}">
      <dsp:nvSpPr>
        <dsp:cNvPr id="0" name=""/>
        <dsp:cNvSpPr/>
      </dsp:nvSpPr>
      <dsp:spPr>
        <a:xfrm>
          <a:off x="2226820" y="3593137"/>
          <a:ext cx="1646427" cy="98785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baseline="0" dirty="0" smtClean="0"/>
            <a:t>4-103 Legalización anticipos</a:t>
          </a:r>
          <a:endParaRPr lang="es-CO" sz="1600" kern="1200" dirty="0"/>
        </a:p>
      </dsp:txBody>
      <dsp:txXfrm>
        <a:off x="2255753" y="3622070"/>
        <a:ext cx="1588561" cy="929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0804D-4195-4C65-951F-5BC5FB3771F1}">
      <dsp:nvSpPr>
        <dsp:cNvPr id="0" name=""/>
        <dsp:cNvSpPr/>
      </dsp:nvSpPr>
      <dsp:spPr>
        <a:xfrm>
          <a:off x="993" y="998108"/>
          <a:ext cx="3873770" cy="232426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CO" sz="1900" kern="1200" dirty="0" smtClean="0"/>
            <a:t>P</a:t>
          </a:r>
          <a:r>
            <a:rPr lang="es-ES" sz="1900" kern="1200" dirty="0" smtClean="0"/>
            <a:t>ara la práctica de una visita,</a:t>
          </a:r>
          <a:r>
            <a:rPr lang="es-CO" sz="1900" kern="1200" dirty="0" smtClean="0"/>
            <a:t> el Superintendente Dele</a:t>
          </a:r>
          <a:r>
            <a:rPr lang="es-ES" sz="1900" kern="1200" dirty="0" smtClean="0"/>
            <a:t>gado para la Gestión, solicitará autorización al Superintendente del Subsidio Familiar.</a:t>
          </a:r>
          <a:endParaRPr lang="es-CO" sz="1900" kern="1200" dirty="0"/>
        </a:p>
      </dsp:txBody>
      <dsp:txXfrm>
        <a:off x="993" y="998108"/>
        <a:ext cx="3873770" cy="2324262"/>
      </dsp:txXfrm>
    </dsp:sp>
    <dsp:sp modelId="{01AE4107-DC6D-4511-84D5-B4010F28D8CC}">
      <dsp:nvSpPr>
        <dsp:cNvPr id="0" name=""/>
        <dsp:cNvSpPr/>
      </dsp:nvSpPr>
      <dsp:spPr>
        <a:xfrm>
          <a:off x="4262140" y="998108"/>
          <a:ext cx="3873770" cy="232426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s-ES" sz="1900" kern="1200" dirty="0" smtClean="0"/>
            <a:t>Una vez autorizada la visita por parte del Superintendente del Subsidio Familiar, </a:t>
          </a:r>
          <a:r>
            <a:rPr lang="es-CO" sz="1900" kern="1200" dirty="0" smtClean="0"/>
            <a:t>el Superintendente Dele</a:t>
          </a:r>
          <a:r>
            <a:rPr lang="es-ES" sz="1900" kern="1200" dirty="0" smtClean="0"/>
            <a:t>gado para la Gestión le comunicará a los comisionados y a </a:t>
          </a:r>
          <a:r>
            <a:rPr lang="es-CO" sz="1900" kern="1200" dirty="0" smtClean="0"/>
            <a:t>la Secretaría General tal autorización, para los trámites administrativos correspondientes.</a:t>
          </a:r>
          <a:endParaRPr lang="es-CO" sz="1900" kern="1200" dirty="0"/>
        </a:p>
      </dsp:txBody>
      <dsp:txXfrm>
        <a:off x="4262140" y="998108"/>
        <a:ext cx="3873770" cy="2324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173C5-EF92-4003-971A-0CA93CFBF494}">
      <dsp:nvSpPr>
        <dsp:cNvPr id="0" name=""/>
        <dsp:cNvSpPr/>
      </dsp:nvSpPr>
      <dsp:spPr>
        <a:xfrm>
          <a:off x="0" y="87778"/>
          <a:ext cx="3696072" cy="55620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CO" sz="2400" b="1" kern="1200" dirty="0" smtClean="0"/>
            <a:t>PAV</a:t>
          </a:r>
          <a:endParaRPr lang="es-CO" sz="2400" b="1" kern="1200" dirty="0"/>
        </a:p>
      </dsp:txBody>
      <dsp:txXfrm>
        <a:off x="0" y="87778"/>
        <a:ext cx="3696072" cy="556202"/>
      </dsp:txXfrm>
    </dsp:sp>
    <dsp:sp modelId="{48A06200-36E8-4BE6-A945-31762C29B441}">
      <dsp:nvSpPr>
        <dsp:cNvPr id="0" name=""/>
        <dsp:cNvSpPr/>
      </dsp:nvSpPr>
      <dsp:spPr>
        <a:xfrm>
          <a:off x="0" y="643981"/>
          <a:ext cx="3696072" cy="20203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CO" sz="1600" kern="1200" dirty="0" smtClean="0"/>
            <a:t>El Director para la Gestión de las Cajas de Compensación, el Director para la Gestión Financiera y Contable, el coordinador de la visita y los integrantes del equipo comisionado, se reunirán y elaborarán el Plan de Trabajo de la visita, en el que se defina el alcance y la estrategia de visita.</a:t>
          </a:r>
          <a:endParaRPr lang="es-CO" sz="1600" kern="1200" dirty="0"/>
        </a:p>
      </dsp:txBody>
      <dsp:txXfrm>
        <a:off x="0" y="643981"/>
        <a:ext cx="3696072" cy="2020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AFF3D-6A55-4FC0-96C8-4AEFCAF6ED41}">
      <dsp:nvSpPr>
        <dsp:cNvPr id="0" name=""/>
        <dsp:cNvSpPr/>
      </dsp:nvSpPr>
      <dsp:spPr>
        <a:xfrm>
          <a:off x="7088" y="529067"/>
          <a:ext cx="2118610" cy="311832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CO" sz="1700" kern="1200" smtClean="0"/>
            <a:t>A partir de la comunicación de la designación de la visita, los funcionarios comisionados, contarán con un término mínimo de diez </a:t>
          </a:r>
          <a:r>
            <a:rPr lang="es-CO" sz="1700" b="1" kern="1200" smtClean="0">
              <a:effectLst>
                <a:outerShdw blurRad="38100" dist="38100" dir="2700000" algn="tl">
                  <a:srgbClr val="000000">
                    <a:alpha val="43137"/>
                  </a:srgbClr>
                </a:outerShdw>
              </a:effectLst>
            </a:rPr>
            <a:t>(10) </a:t>
          </a:r>
          <a:r>
            <a:rPr lang="es-CO" sz="1700" kern="1200" smtClean="0"/>
            <a:t>días hábiles para planear la visita, tiempo que comprende:</a:t>
          </a:r>
          <a:endParaRPr lang="es-CO" sz="1700" kern="1200" dirty="0"/>
        </a:p>
      </dsp:txBody>
      <dsp:txXfrm>
        <a:off x="69140" y="591119"/>
        <a:ext cx="1994506" cy="2994225"/>
      </dsp:txXfrm>
    </dsp:sp>
    <dsp:sp modelId="{18DEAD71-27CB-4C33-8957-18A2D8BEBCEB}">
      <dsp:nvSpPr>
        <dsp:cNvPr id="0" name=""/>
        <dsp:cNvSpPr/>
      </dsp:nvSpPr>
      <dsp:spPr>
        <a:xfrm>
          <a:off x="2337559" y="1825524"/>
          <a:ext cx="449145" cy="52541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CO" sz="1400" kern="1200"/>
        </a:p>
      </dsp:txBody>
      <dsp:txXfrm>
        <a:off x="2337559" y="1930607"/>
        <a:ext cx="314402" cy="315249"/>
      </dsp:txXfrm>
    </dsp:sp>
    <dsp:sp modelId="{AD058524-4E27-498D-B675-C4A368321C1C}">
      <dsp:nvSpPr>
        <dsp:cNvPr id="0" name=""/>
        <dsp:cNvSpPr/>
      </dsp:nvSpPr>
      <dsp:spPr>
        <a:xfrm>
          <a:off x="2973142" y="529067"/>
          <a:ext cx="2118610" cy="3118329"/>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CO" sz="1700" kern="1200" smtClean="0"/>
            <a:t>Seis </a:t>
          </a:r>
          <a:r>
            <a:rPr lang="es-CO" sz="1700" b="1" kern="1200" smtClean="0">
              <a:effectLst>
                <a:outerShdw blurRad="38100" dist="38100" dir="2700000" algn="tl">
                  <a:srgbClr val="000000">
                    <a:alpha val="43137"/>
                  </a:srgbClr>
                </a:outerShdw>
              </a:effectLst>
            </a:rPr>
            <a:t>(6) </a:t>
          </a:r>
          <a:r>
            <a:rPr lang="es-CO" sz="1700" kern="1200" smtClean="0"/>
            <a:t>días para diseñar el plan de trabajo.</a:t>
          </a:r>
          <a:endParaRPr lang="es-CO" sz="1700" kern="1200" dirty="0"/>
        </a:p>
      </dsp:txBody>
      <dsp:txXfrm>
        <a:off x="3035194" y="591119"/>
        <a:ext cx="1994506" cy="2994225"/>
      </dsp:txXfrm>
    </dsp:sp>
    <dsp:sp modelId="{B4BEB72C-2CD4-4D23-9900-BD5F9E271E44}">
      <dsp:nvSpPr>
        <dsp:cNvPr id="0" name=""/>
        <dsp:cNvSpPr/>
      </dsp:nvSpPr>
      <dsp:spPr>
        <a:xfrm>
          <a:off x="5303614" y="1825524"/>
          <a:ext cx="449145" cy="525415"/>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just" defTabSz="622300">
            <a:lnSpc>
              <a:spcPct val="90000"/>
            </a:lnSpc>
            <a:spcBef>
              <a:spcPct val="0"/>
            </a:spcBef>
            <a:spcAft>
              <a:spcPct val="35000"/>
            </a:spcAft>
          </a:pPr>
          <a:endParaRPr lang="es-CO" sz="1400" kern="1200"/>
        </a:p>
      </dsp:txBody>
      <dsp:txXfrm>
        <a:off x="5303614" y="1930607"/>
        <a:ext cx="314402" cy="315249"/>
      </dsp:txXfrm>
    </dsp:sp>
    <dsp:sp modelId="{92617C5E-60F1-4355-B486-E6C9FDB73D75}">
      <dsp:nvSpPr>
        <dsp:cNvPr id="0" name=""/>
        <dsp:cNvSpPr/>
      </dsp:nvSpPr>
      <dsp:spPr>
        <a:xfrm>
          <a:off x="5939197" y="529067"/>
          <a:ext cx="2118610" cy="3118329"/>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CO" sz="1700" kern="1200" smtClean="0"/>
            <a:t>Cuatro </a:t>
          </a:r>
          <a:r>
            <a:rPr lang="es-CO" sz="1700" b="1" kern="1200" smtClean="0">
              <a:effectLst>
                <a:outerShdw blurRad="38100" dist="38100" dir="2700000" algn="tl">
                  <a:srgbClr val="000000">
                    <a:alpha val="43137"/>
                  </a:srgbClr>
                </a:outerShdw>
              </a:effectLst>
            </a:rPr>
            <a:t>(4) </a:t>
          </a:r>
          <a:r>
            <a:rPr lang="es-CO" sz="1700" kern="1200" smtClean="0"/>
            <a:t>para discutir y aprobar el plan de trabajo por parte de los Directores y la Delegada para la Gestión.</a:t>
          </a:r>
          <a:endParaRPr lang="es-CO" sz="1700" kern="1200" dirty="0"/>
        </a:p>
      </dsp:txBody>
      <dsp:txXfrm>
        <a:off x="6001249" y="591119"/>
        <a:ext cx="1994506" cy="29942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09B5C-F5BB-458A-A161-B18A27ABF98A}">
      <dsp:nvSpPr>
        <dsp:cNvPr id="0" name=""/>
        <dsp:cNvSpPr/>
      </dsp:nvSpPr>
      <dsp:spPr>
        <a:xfrm>
          <a:off x="1830741" y="3504"/>
          <a:ext cx="3535612" cy="2639260"/>
        </a:xfrm>
        <a:prstGeom prst="round2SameRect">
          <a:avLst>
            <a:gd name="adj1" fmla="val 8000"/>
            <a:gd name="adj2" fmla="val 0"/>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CO" sz="1600" kern="1200" dirty="0" smtClean="0"/>
            <a:t>El Superintendente Delegado para la Gestión, remitirá un oficio al representante legal de la Caja de Compensación Familiar, con copia al Revisor Fiscal, con mínimo tres </a:t>
          </a:r>
          <a:r>
            <a:rPr lang="es-CO" sz="1600" b="1" kern="1200" dirty="0" smtClean="0">
              <a:effectLst>
                <a:outerShdw blurRad="38100" dist="38100" dir="2700000" algn="tl">
                  <a:srgbClr val="000000">
                    <a:alpha val="43137"/>
                  </a:srgbClr>
                </a:outerShdw>
              </a:effectLst>
            </a:rPr>
            <a:t>(3) </a:t>
          </a:r>
          <a:r>
            <a:rPr lang="es-CO" sz="1600" kern="1200" dirty="0" smtClean="0"/>
            <a:t>días de antelación, en el que informará el tipo de visita que se adelantará, periodo de la comisión, nombres de los funcionarios comisionados, coordinador, y la información que se requerirá para su ejecución.</a:t>
          </a:r>
          <a:endParaRPr lang="es-CO" sz="1600" kern="1200" dirty="0"/>
        </a:p>
      </dsp:txBody>
      <dsp:txXfrm>
        <a:off x="1892582" y="65345"/>
        <a:ext cx="3411930" cy="2577419"/>
      </dsp:txXfrm>
    </dsp:sp>
    <dsp:sp modelId="{779DACDB-29CB-44E2-8799-A4DBFDDE417C}">
      <dsp:nvSpPr>
        <dsp:cNvPr id="0" name=""/>
        <dsp:cNvSpPr/>
      </dsp:nvSpPr>
      <dsp:spPr>
        <a:xfrm>
          <a:off x="1830741" y="2642765"/>
          <a:ext cx="3535612" cy="113488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lvl="0" algn="l" defTabSz="2711450">
            <a:lnSpc>
              <a:spcPct val="90000"/>
            </a:lnSpc>
            <a:spcBef>
              <a:spcPct val="0"/>
            </a:spcBef>
            <a:spcAft>
              <a:spcPct val="35000"/>
            </a:spcAft>
          </a:pPr>
          <a:endParaRPr lang="es-CO" sz="6100" kern="1200" dirty="0"/>
        </a:p>
      </dsp:txBody>
      <dsp:txXfrm>
        <a:off x="1830741" y="2642765"/>
        <a:ext cx="2489868" cy="1134881"/>
      </dsp:txXfrm>
    </dsp:sp>
    <dsp:sp modelId="{F44A9414-9B03-4674-BD53-5B0DEE6D4CDA}">
      <dsp:nvSpPr>
        <dsp:cNvPr id="0" name=""/>
        <dsp:cNvSpPr/>
      </dsp:nvSpPr>
      <dsp:spPr>
        <a:xfrm>
          <a:off x="4420626" y="2823030"/>
          <a:ext cx="1237464" cy="1237464"/>
        </a:xfrm>
        <a:prstGeom prst="ellipse">
          <a:avLst/>
        </a:prstGeom>
        <a:blipFill rotWithShape="0">
          <a:blip xmlns:r="http://schemas.openxmlformats.org/officeDocument/2006/relationships" r:embed="rId1"/>
          <a:stretch>
            <a:fillRect/>
          </a:stretch>
        </a:blip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6230-DBBF-48A5-990E-8F1E1F5BB102}">
      <dsp:nvSpPr>
        <dsp:cNvPr id="0" name=""/>
        <dsp:cNvSpPr/>
      </dsp:nvSpPr>
      <dsp:spPr>
        <a:xfrm>
          <a:off x="1080132" y="0"/>
          <a:ext cx="3537122" cy="2640387"/>
        </a:xfrm>
        <a:prstGeom prst="round2SameRect">
          <a:avLst>
            <a:gd name="adj1" fmla="val 8000"/>
            <a:gd name="adj2" fmla="val 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just" defTabSz="755650">
            <a:lnSpc>
              <a:spcPct val="90000"/>
            </a:lnSpc>
            <a:spcBef>
              <a:spcPct val="0"/>
            </a:spcBef>
            <a:spcAft>
              <a:spcPct val="15000"/>
            </a:spcAft>
            <a:buChar char="••"/>
          </a:pPr>
          <a:r>
            <a:rPr lang="es-CO" sz="1700" kern="1200" dirty="0" smtClean="0"/>
            <a:t>Para la </a:t>
          </a:r>
          <a:r>
            <a:rPr lang="x-none" sz="1700" kern="1200" smtClean="0"/>
            <a:t>práctica de las visitas a los entes vigilados por la Superintendencia del Subsidio Familiar, los funcionarios comisionados se presentarán en horas hábiles ante el representante legal de la entidad</a:t>
          </a:r>
          <a:r>
            <a:rPr lang="es-CO" sz="1700" kern="1200" dirty="0" smtClean="0"/>
            <a:t>, </a:t>
          </a:r>
          <a:r>
            <a:rPr lang="x-none" sz="1700" kern="1200" smtClean="0"/>
            <a:t> darán a conocer el objeto de su comisión</a:t>
          </a:r>
          <a:r>
            <a:rPr lang="es-CO" sz="1700" kern="1200" dirty="0" smtClean="0"/>
            <a:t> y elaborarán acta de instalación.</a:t>
          </a:r>
          <a:endParaRPr lang="es-CO" sz="1700" kern="1200" dirty="0"/>
        </a:p>
      </dsp:txBody>
      <dsp:txXfrm>
        <a:off x="1141999" y="61867"/>
        <a:ext cx="3413388" cy="2578520"/>
      </dsp:txXfrm>
    </dsp:sp>
    <dsp:sp modelId="{C17B10A8-BBB1-4F2B-979B-73FD466B755B}">
      <dsp:nvSpPr>
        <dsp:cNvPr id="0" name=""/>
        <dsp:cNvSpPr/>
      </dsp:nvSpPr>
      <dsp:spPr>
        <a:xfrm>
          <a:off x="1133508" y="2643025"/>
          <a:ext cx="3537122" cy="1135366"/>
        </a:xfrm>
        <a:prstGeom prst="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0" rIns="77470" bIns="0" numCol="1" spcCol="1270" anchor="ctr" anchorCtr="0">
          <a:noAutofit/>
        </a:bodyPr>
        <a:lstStyle/>
        <a:p>
          <a:pPr lvl="0" algn="l" defTabSz="2711450">
            <a:lnSpc>
              <a:spcPct val="90000"/>
            </a:lnSpc>
            <a:spcBef>
              <a:spcPct val="0"/>
            </a:spcBef>
            <a:spcAft>
              <a:spcPct val="35000"/>
            </a:spcAft>
          </a:pPr>
          <a:endParaRPr lang="es-CO" sz="6100" kern="1200"/>
        </a:p>
      </dsp:txBody>
      <dsp:txXfrm>
        <a:off x="1133508" y="2643025"/>
        <a:ext cx="2490931" cy="1135366"/>
      </dsp:txXfrm>
    </dsp:sp>
    <dsp:sp modelId="{E9739602-C8F4-4CAA-A08C-D667632B3670}">
      <dsp:nvSpPr>
        <dsp:cNvPr id="0" name=""/>
        <dsp:cNvSpPr/>
      </dsp:nvSpPr>
      <dsp:spPr>
        <a:xfrm>
          <a:off x="3724499" y="2823368"/>
          <a:ext cx="1237992" cy="1237992"/>
        </a:xfrm>
        <a:prstGeom prst="ellipse">
          <a:avLst/>
        </a:prstGeom>
        <a:blipFill rotWithShape="0">
          <a:blip xmlns:r="http://schemas.openxmlformats.org/officeDocument/2006/relationships" r:embed="rId1"/>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27CBB-4EDF-4506-B9B9-9C64380A70FD}">
      <dsp:nvSpPr>
        <dsp:cNvPr id="0" name=""/>
        <dsp:cNvSpPr/>
      </dsp:nvSpPr>
      <dsp:spPr>
        <a:xfrm>
          <a:off x="0" y="0"/>
          <a:ext cx="5760640" cy="3456384"/>
        </a:xfrm>
        <a:prstGeom prst="roundRect">
          <a:avLst>
            <a:gd name="adj" fmla="val 5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2885" rIns="288925" bIns="0" numCol="1" spcCol="1270" anchor="t" anchorCtr="0">
          <a:noAutofit/>
        </a:bodyPr>
        <a:lstStyle/>
        <a:p>
          <a:pPr lvl="0" algn="r" defTabSz="2889250">
            <a:lnSpc>
              <a:spcPct val="90000"/>
            </a:lnSpc>
            <a:spcBef>
              <a:spcPct val="0"/>
            </a:spcBef>
            <a:spcAft>
              <a:spcPct val="35000"/>
            </a:spcAft>
          </a:pPr>
          <a:endParaRPr lang="es-CO" sz="6500" kern="1200" dirty="0"/>
        </a:p>
      </dsp:txBody>
      <dsp:txXfrm rot="16200000">
        <a:off x="-841053" y="841053"/>
        <a:ext cx="2834234" cy="1152128"/>
      </dsp:txXfrm>
    </dsp:sp>
    <dsp:sp modelId="{63D4F7D3-14CF-45FB-90EC-032EFD52F058}">
      <dsp:nvSpPr>
        <dsp:cNvPr id="0" name=""/>
        <dsp:cNvSpPr/>
      </dsp:nvSpPr>
      <dsp:spPr>
        <a:xfrm>
          <a:off x="1152128" y="0"/>
          <a:ext cx="4291676" cy="34563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2870" rIns="0" bIns="0" numCol="1" spcCol="1270" anchor="t" anchorCtr="0">
          <a:noAutofit/>
        </a:bodyPr>
        <a:lstStyle/>
        <a:p>
          <a:pPr lvl="0" algn="just" defTabSz="1333500">
            <a:lnSpc>
              <a:spcPct val="90000"/>
            </a:lnSpc>
            <a:spcBef>
              <a:spcPct val="0"/>
            </a:spcBef>
            <a:spcAft>
              <a:spcPct val="35000"/>
            </a:spcAft>
          </a:pPr>
          <a:r>
            <a:rPr lang="es-CO" sz="3000" kern="1200" dirty="0" smtClean="0"/>
            <a:t>La fase de ejecución es la parte central de la visita, en ella se recauda y verifica la información, y se utilizan todas las técnicas o procedimientos para sustentar el contenido del informe. </a:t>
          </a:r>
          <a:endParaRPr lang="es-CO" sz="3000" kern="1200" dirty="0"/>
        </a:p>
      </dsp:txBody>
      <dsp:txXfrm>
        <a:off x="1152128" y="0"/>
        <a:ext cx="4291676" cy="3456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4A98E6-6869-4509-AFAF-1EFC09EC71D6}">
      <dsp:nvSpPr>
        <dsp:cNvPr id="0" name=""/>
        <dsp:cNvSpPr/>
      </dsp:nvSpPr>
      <dsp:spPr>
        <a:xfrm>
          <a:off x="2162671" y="1321016"/>
          <a:ext cx="4052163" cy="270279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13360" rIns="213360" bIns="213360" numCol="1" spcCol="1270" anchor="ctr" anchorCtr="0">
          <a:noAutofit/>
        </a:bodyPr>
        <a:lstStyle/>
        <a:p>
          <a:pPr lvl="0" algn="just" defTabSz="1333500">
            <a:lnSpc>
              <a:spcPct val="90000"/>
            </a:lnSpc>
            <a:spcBef>
              <a:spcPct val="0"/>
            </a:spcBef>
            <a:spcAft>
              <a:spcPct val="35000"/>
            </a:spcAft>
          </a:pPr>
          <a:r>
            <a:rPr lang="es-CO" sz="3000" kern="1200" dirty="0" smtClean="0"/>
            <a:t>Durante la práctica de la visita se podrá solicitar información adicional que sea requerida</a:t>
          </a:r>
          <a:endParaRPr lang="es-CO" sz="3000" kern="1200" dirty="0"/>
        </a:p>
      </dsp:txBody>
      <dsp:txXfrm>
        <a:off x="2811017" y="1321016"/>
        <a:ext cx="3403816" cy="2702792"/>
      </dsp:txXfrm>
    </dsp:sp>
    <dsp:sp modelId="{814F9A5A-0DC3-4E32-BFB1-2067C9727BD7}">
      <dsp:nvSpPr>
        <dsp:cNvPr id="0" name=""/>
        <dsp:cNvSpPr/>
      </dsp:nvSpPr>
      <dsp:spPr>
        <a:xfrm>
          <a:off x="1517" y="240439"/>
          <a:ext cx="2701442" cy="270144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s-CO" sz="5400" kern="1200" dirty="0"/>
        </a:p>
      </dsp:txBody>
      <dsp:txXfrm>
        <a:off x="397134" y="636056"/>
        <a:ext cx="1910208" cy="191020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7">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bList2#8">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5">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6">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387899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397343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328104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46892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213146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338923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232982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393662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85702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2435448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081A32-F4DA-40F7-95C2-4CE4C3C8E5B5}" type="datetimeFigureOut">
              <a:rPr lang="es-CO" smtClean="0"/>
              <a:pPr/>
              <a:t>02/08/2017</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2096713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81A32-F4DA-40F7-95C2-4CE4C3C8E5B5}" type="datetimeFigureOut">
              <a:rPr lang="es-CO" smtClean="0"/>
              <a:pPr/>
              <a:t>02/08/2017</a:t>
            </a:fld>
            <a:endParaRPr lang="es-CO"/>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E66E2-63FA-4745-8B9E-3D2FCB403D0C}" type="slidenum">
              <a:rPr lang="es-CO" smtClean="0"/>
              <a:pPr/>
              <a:t>‹Nº›</a:t>
            </a:fld>
            <a:endParaRPr lang="es-CO"/>
          </a:p>
        </p:txBody>
      </p:sp>
    </p:spTree>
    <p:extLst>
      <p:ext uri="{BB962C8B-B14F-4D97-AF65-F5344CB8AC3E}">
        <p14:creationId xmlns:p14="http://schemas.microsoft.com/office/powerpoint/2010/main" xmlns="" val="4056600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 Id="rId9" Type="http://schemas.microsoft.com/office/2007/relationships/diagramDrawing" Target="../diagrams/drawing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10" Type="http://schemas.microsoft.com/office/2007/relationships/diagramDrawing" Target="../diagrams/drawing8.xml"/><Relationship Id="rId4" Type="http://schemas.openxmlformats.org/officeDocument/2006/relationships/image" Target="../media/image4.png"/><Relationship Id="rId9"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9.xml"/><Relationship Id="rId5" Type="http://schemas.openxmlformats.org/officeDocument/2006/relationships/diagramData" Target="../diagrams/data9.xml"/><Relationship Id="rId10" Type="http://schemas.microsoft.com/office/2007/relationships/diagramDrawing" Target="../diagrams/drawing9.xml"/><Relationship Id="rId4" Type="http://schemas.openxmlformats.org/officeDocument/2006/relationships/image" Target="../media/image4.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3.png"/><Relationship Id="rId7" Type="http://schemas.openxmlformats.org/officeDocument/2006/relationships/diagramQuickStyle" Target="../diagrams/quickStyle10.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4.png"/><Relationship Id="rId9" Type="http://schemas.microsoft.com/office/2007/relationships/diagramDrawing" Target="../diagrams/drawing10.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3.png"/><Relationship Id="rId7" Type="http://schemas.openxmlformats.org/officeDocument/2006/relationships/diagramQuickStyle" Target="../diagrams/quickStyle1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png"/><Relationship Id="rId9" Type="http://schemas.microsoft.com/office/2007/relationships/diagramDrawing" Target="../diagrams/drawing1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3.png"/><Relationship Id="rId7" Type="http://schemas.openxmlformats.org/officeDocument/2006/relationships/diagramQuickStyle" Target="../diagrams/quickStyle12.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4.png"/><Relationship Id="rId9" Type="http://schemas.microsoft.com/office/2007/relationships/diagramDrawing" Target="../diagrams/drawing1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3.png"/><Relationship Id="rId7" Type="http://schemas.openxmlformats.org/officeDocument/2006/relationships/diagramQuickStyle" Target="../diagrams/quickStyle13.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3.xml"/><Relationship Id="rId5" Type="http://schemas.openxmlformats.org/officeDocument/2006/relationships/diagramData" Target="../diagrams/data13.xml"/><Relationship Id="rId10" Type="http://schemas.microsoft.com/office/2007/relationships/diagramDrawing" Target="../diagrams/drawing13.xml"/><Relationship Id="rId4" Type="http://schemas.openxmlformats.org/officeDocument/2006/relationships/image" Target="../media/image4.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3.png"/><Relationship Id="rId7" Type="http://schemas.openxmlformats.org/officeDocument/2006/relationships/diagramQuickStyle" Target="../diagrams/quickStyle14.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4.xml"/><Relationship Id="rId5" Type="http://schemas.openxmlformats.org/officeDocument/2006/relationships/diagramData" Target="../diagrams/data14.xml"/><Relationship Id="rId10" Type="http://schemas.microsoft.com/office/2007/relationships/diagramDrawing" Target="../diagrams/drawing14.xml"/><Relationship Id="rId4" Type="http://schemas.openxmlformats.org/officeDocument/2006/relationships/image" Target="../media/image4.png"/><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3.png"/><Relationship Id="rId7" Type="http://schemas.openxmlformats.org/officeDocument/2006/relationships/diagramQuickStyle" Target="../diagrams/quickStyle15.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5.xml"/><Relationship Id="rId5" Type="http://schemas.openxmlformats.org/officeDocument/2006/relationships/diagramData" Target="../diagrams/data15.xml"/><Relationship Id="rId10" Type="http://schemas.microsoft.com/office/2007/relationships/diagramDrawing" Target="../diagrams/drawing15.xml"/><Relationship Id="rId4" Type="http://schemas.openxmlformats.org/officeDocument/2006/relationships/image" Target="../media/image4.png"/><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8.gif"/><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3.png"/><Relationship Id="rId7" Type="http://schemas.openxmlformats.org/officeDocument/2006/relationships/diagramQuickStyle" Target="../diagrams/quickStyle16.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6.xml"/><Relationship Id="rId5" Type="http://schemas.openxmlformats.org/officeDocument/2006/relationships/diagramData" Target="../diagrams/data16.xml"/><Relationship Id="rId10" Type="http://schemas.microsoft.com/office/2007/relationships/diagramDrawing" Target="../diagrams/drawing16.xml"/><Relationship Id="rId4" Type="http://schemas.openxmlformats.org/officeDocument/2006/relationships/image" Target="../media/image4.pn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3.png"/><Relationship Id="rId7" Type="http://schemas.openxmlformats.org/officeDocument/2006/relationships/diagramQuickStyle" Target="../diagrams/quickStyle17.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4.png"/><Relationship Id="rId9" Type="http://schemas.microsoft.com/office/2007/relationships/diagramDrawing" Target="../diagrams/drawing1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10" Type="http://schemas.microsoft.com/office/2007/relationships/diagramDrawing" Target="../diagrams/drawing2.xml"/><Relationship Id="rId4" Type="http://schemas.openxmlformats.org/officeDocument/2006/relationships/image" Target="../media/image4.png"/><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3.png"/><Relationship Id="rId7" Type="http://schemas.openxmlformats.org/officeDocument/2006/relationships/diagramQuickStyle" Target="../diagrams/quickStyle18.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4.png"/><Relationship Id="rId9" Type="http://schemas.microsoft.com/office/2007/relationships/diagramDrawing" Target="../diagrams/drawing18.xml"/></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3.png"/><Relationship Id="rId7" Type="http://schemas.openxmlformats.org/officeDocument/2006/relationships/diagramQuickStyle" Target="../diagrams/quickStyle19.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4.png"/><Relationship Id="rId9" Type="http://schemas.microsoft.com/office/2007/relationships/diagramDrawing" Target="../diagrams/drawing19.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3.png"/><Relationship Id="rId7" Type="http://schemas.openxmlformats.org/officeDocument/2006/relationships/diagramQuickStyle" Target="../diagrams/quickStyle20.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4.png"/><Relationship Id="rId9" Type="http://schemas.microsoft.com/office/2007/relationships/diagramDrawing" Target="../diagrams/drawing20.xml"/></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3.png"/><Relationship Id="rId7" Type="http://schemas.openxmlformats.org/officeDocument/2006/relationships/diagramQuickStyle" Target="../diagrams/quickStyle21.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21.xml"/><Relationship Id="rId5" Type="http://schemas.openxmlformats.org/officeDocument/2006/relationships/diagramData" Target="../diagrams/data21.xml"/><Relationship Id="rId4" Type="http://schemas.openxmlformats.org/officeDocument/2006/relationships/image" Target="../media/image4.png"/><Relationship Id="rId9" Type="http://schemas.microsoft.com/office/2007/relationships/diagramDrawing" Target="../diagrams/drawing21.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2.xml"/><Relationship Id="rId3" Type="http://schemas.openxmlformats.org/officeDocument/2006/relationships/image" Target="../media/image3.png"/><Relationship Id="rId7" Type="http://schemas.openxmlformats.org/officeDocument/2006/relationships/diagramQuickStyle" Target="../diagrams/quickStyle22.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22.xml"/><Relationship Id="rId5" Type="http://schemas.openxmlformats.org/officeDocument/2006/relationships/diagramData" Target="../diagrams/data22.xml"/><Relationship Id="rId4" Type="http://schemas.openxmlformats.org/officeDocument/2006/relationships/image" Target="../media/image4.png"/><Relationship Id="rId9" Type="http://schemas.microsoft.com/office/2007/relationships/diagramDrawing" Target="../diagrams/drawing2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10" Type="http://schemas.microsoft.com/office/2007/relationships/diagramDrawing" Target="../diagrams/drawing3.xml"/><Relationship Id="rId4" Type="http://schemas.openxmlformats.org/officeDocument/2006/relationships/image" Target="../media/image4.png"/><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ng"/><Relationship Id="rId7" Type="http://schemas.openxmlformats.org/officeDocument/2006/relationships/diagramQuickStyle" Target="../diagrams/quickStyle4.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372225" cy="6858000"/>
          </a:xfrm>
          <a:prstGeom prst="rect">
            <a:avLst/>
          </a:prstGeom>
          <a:solidFill>
            <a:srgbClr val="2278B8"/>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2051" name="Imagen 1" descr="fondo power point.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9525"/>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uadroTexto 1"/>
          <p:cNvSpPr txBox="1"/>
          <p:nvPr/>
        </p:nvSpPr>
        <p:spPr>
          <a:xfrm>
            <a:off x="2051720" y="4149080"/>
            <a:ext cx="7416824" cy="1938992"/>
          </a:xfrm>
          <a:prstGeom prst="rect">
            <a:avLst/>
          </a:prstGeom>
          <a:noFill/>
        </p:spPr>
        <p:txBody>
          <a:bodyPr wrap="square" rtlCol="0">
            <a:spAutoFit/>
          </a:bodyPr>
          <a:lstStyle/>
          <a:p>
            <a:pPr algn="ctr"/>
            <a:r>
              <a:rPr lang="es-CO" sz="2000" b="1" dirty="0" smtClean="0">
                <a:solidFill>
                  <a:schemeClr val="bg1"/>
                </a:solidFill>
              </a:rPr>
              <a:t>SEMINARIO DE ACTUALIZACION NORMATIVA PARA LAS CAJAS DE COMPENSACION FAMILIAR</a:t>
            </a:r>
          </a:p>
          <a:p>
            <a:pPr algn="r"/>
            <a:endParaRPr lang="es-CO" sz="2000" b="1" dirty="0">
              <a:solidFill>
                <a:schemeClr val="bg1"/>
              </a:solidFill>
            </a:endParaRPr>
          </a:p>
          <a:p>
            <a:pPr algn="r"/>
            <a:endParaRPr lang="es-CO" sz="2000" b="1" dirty="0" smtClean="0">
              <a:solidFill>
                <a:schemeClr val="bg1"/>
              </a:solidFill>
            </a:endParaRPr>
          </a:p>
          <a:p>
            <a:pPr algn="r"/>
            <a:r>
              <a:rPr lang="es-CO" sz="2000" b="1" dirty="0" smtClean="0">
                <a:solidFill>
                  <a:schemeClr val="bg1"/>
                </a:solidFill>
              </a:rPr>
              <a:t>Rafael Trujillo Calderón</a:t>
            </a:r>
          </a:p>
          <a:p>
            <a:pPr algn="r"/>
            <a:r>
              <a:rPr lang="es-CO" sz="2000" b="1" dirty="0" smtClean="0">
                <a:solidFill>
                  <a:schemeClr val="bg1"/>
                </a:solidFill>
              </a:rPr>
              <a:t>Director para la Gestión de Cajas de Compensación Familiar</a:t>
            </a:r>
            <a:endParaRPr lang="es-CO" sz="2000" b="1" dirty="0">
              <a:solidFill>
                <a:schemeClr val="bg1"/>
              </a:solidFill>
            </a:endParaRPr>
          </a:p>
        </p:txBody>
      </p:sp>
    </p:spTree>
    <p:extLst>
      <p:ext uri="{BB962C8B-B14F-4D97-AF65-F5344CB8AC3E}">
        <p14:creationId xmlns:p14="http://schemas.microsoft.com/office/powerpoint/2010/main" xmlns="" val="29224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xmlns="" val="1711446972"/>
              </p:ext>
            </p:extLst>
          </p:nvPr>
        </p:nvGraphicFramePr>
        <p:xfrm>
          <a:off x="1115618" y="-41981152"/>
          <a:ext cx="3813525" cy="4541700"/>
        </p:xfrm>
        <a:graphic>
          <a:graphicData uri="http://schemas.openxmlformats.org/drawingml/2006/table">
            <a:tbl>
              <a:tblPr firstRow="1" firstCol="1" bandRow="1">
                <a:tableStyleId>{5C22544A-7EE6-4342-B048-85BDC9FD1C3A}</a:tableStyleId>
              </a:tblPr>
              <a:tblGrid>
                <a:gridCol w="1271175"/>
                <a:gridCol w="1271175"/>
                <a:gridCol w="1271175"/>
              </a:tblGrid>
              <a:tr h="0">
                <a:tc gridSpan="3">
                  <a:txBody>
                    <a:bodyPr/>
                    <a:lstStyle/>
                    <a:p>
                      <a:pPr algn="ctr">
                        <a:lnSpc>
                          <a:spcPct val="115000"/>
                        </a:lnSpc>
                        <a:spcAft>
                          <a:spcPts val="0"/>
                        </a:spcAft>
                      </a:pPr>
                      <a:r>
                        <a:rPr lang="es-ES_tradnl" sz="100" dirty="0">
                          <a:effectLst/>
                          <a:uFill>
                            <a:solidFill>
                              <a:srgbClr val="000000"/>
                            </a:solidFill>
                          </a:uFill>
                        </a:rPr>
                        <a:t>1. ANÁLISIS DE LA INFORMACIÓN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74170">
                <a:tc gridSpan="3">
                  <a:txBody>
                    <a:bodyPr/>
                    <a:lstStyle/>
                    <a:p>
                      <a:pPr algn="just">
                        <a:lnSpc>
                          <a:spcPct val="115000"/>
                        </a:lnSpc>
                        <a:spcAft>
                          <a:spcPts val="0"/>
                        </a:spcAft>
                      </a:pPr>
                      <a:r>
                        <a:rPr lang="es-ES_tradnl" sz="100">
                          <a:effectLst/>
                          <a:uFill>
                            <a:solidFill>
                              <a:srgbClr val="000000"/>
                            </a:solidFill>
                          </a:uFill>
                        </a:rPr>
                        <a:t>En la programación de visita en las Sede de la Superintendencia, los funcionarios comisionados realizarán el análisis de la información reportada por la </a:t>
                      </a:r>
                      <a:r>
                        <a:rPr lang="es-CO" sz="100">
                          <a:effectLst/>
                          <a:uFill>
                            <a:solidFill>
                              <a:srgbClr val="000000"/>
                            </a:solidFill>
                          </a:uFill>
                        </a:rPr>
                        <a:t>Caja de Compensación Familiar COMFAMILIAR ATLÁNTICO</a:t>
                      </a:r>
                      <a:r>
                        <a:rPr lang="es-ES_tradnl" sz="100">
                          <a:effectLst/>
                          <a:uFill>
                            <a:solidFill>
                              <a:srgbClr val="000000"/>
                            </a:solidFill>
                          </a:uFill>
                        </a:rPr>
                        <a:t> tanto en el SIGER como en los informes de gestión y demás documentación que reposa en la Superintendencia del Subsidio, con el fin de tener conocimiento general a desarrollarse en campo.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3">
                  <a:txBody>
                    <a:bodyPr/>
                    <a:lstStyle/>
                    <a:p>
                      <a:pPr algn="ctr">
                        <a:lnSpc>
                          <a:spcPct val="115000"/>
                        </a:lnSpc>
                        <a:spcAft>
                          <a:spcPts val="0"/>
                        </a:spcAft>
                      </a:pPr>
                      <a:r>
                        <a:rPr lang="es-ES_tradnl" sz="100">
                          <a:effectLst/>
                          <a:uFill>
                            <a:solidFill>
                              <a:srgbClr val="000000"/>
                            </a:solidFill>
                          </a:uFill>
                        </a:rPr>
                        <a:t>2. ASPECTOS A DESARROLLAR EN LA VISITA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2">
                  <a:txBody>
                    <a:bodyPr/>
                    <a:lstStyle/>
                    <a:p>
                      <a:pPr algn="ctr">
                        <a:lnSpc>
                          <a:spcPct val="115000"/>
                        </a:lnSpc>
                        <a:spcAft>
                          <a:spcPts val="0"/>
                        </a:spcAft>
                      </a:pPr>
                      <a:r>
                        <a:rPr lang="es-ES_tradnl" sz="100">
                          <a:effectLst/>
                          <a:uFill>
                            <a:solidFill>
                              <a:srgbClr val="000000"/>
                            </a:solidFill>
                          </a:uFill>
                        </a:rPr>
                        <a:t>DESCRIPCIÓN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algn="ctr">
                        <a:lnSpc>
                          <a:spcPct val="115000"/>
                        </a:lnSpc>
                        <a:spcAft>
                          <a:spcPts val="0"/>
                        </a:spcAft>
                      </a:pPr>
                      <a:r>
                        <a:rPr lang="es-ES_tradnl" sz="100">
                          <a:effectLst/>
                          <a:uFill>
                            <a:solidFill>
                              <a:srgbClr val="000000"/>
                            </a:solidFill>
                          </a:uFill>
                        </a:rPr>
                        <a:t>ACTIVIDADES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Actas del Consejo Directivo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Extractar de las actas del Consejo Directivo y la Asamblea General las decisiones relevantes que afecten a cada uno de los programas y direccionarlas a los integrantes del equipo comisionado.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19188">
                <a:tc gridSpan="2">
                  <a:txBody>
                    <a:bodyPr/>
                    <a:lstStyle/>
                    <a:p>
                      <a:pPr algn="ctr">
                        <a:lnSpc>
                          <a:spcPct val="115000"/>
                        </a:lnSpc>
                        <a:spcAft>
                          <a:spcPts val="0"/>
                        </a:spcAft>
                      </a:pPr>
                      <a:r>
                        <a:rPr lang="es-CO" sz="100">
                          <a:effectLst/>
                          <a:uFill>
                            <a:solidFill>
                              <a:srgbClr val="000000"/>
                            </a:solidFill>
                          </a:uFill>
                        </a:rPr>
                        <a:t> </a:t>
                      </a:r>
                    </a:p>
                    <a:p>
                      <a:pPr>
                        <a:lnSpc>
                          <a:spcPct val="115000"/>
                        </a:lnSpc>
                        <a:spcAft>
                          <a:spcPts val="0"/>
                        </a:spcAft>
                      </a:pPr>
                      <a:r>
                        <a:rPr lang="es-CO" sz="100">
                          <a:effectLst/>
                          <a:uFill>
                            <a:solidFill>
                              <a:srgbClr val="000000"/>
                            </a:solidFill>
                          </a:uFill>
                        </a:rPr>
                        <a:t>Pacto por la Transparencia en el Sistema del Subsidio Familiar</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que el Código del Buen Gobierno incluya el capítulo de conflictos de interés, inhabilidades e incompatibilidades.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acciones implementadas para el fortalecimiento de mecanismos de control del gasto y manejo eficiente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planes y proyectos de inversión consulten las necesidades de la población afiliada y cumplan con el objetivo.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las tarifas y su reducción como estrategia de ampliación de cobertura, sin perjuicio del equilibrio financiero.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Implementar o fortalecer los mecanismos de control y prevención de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pago de las sanciones impuestas por la Superintendencia del Subsidio Familiar y por otras entidades del Estado.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07933">
                <a:tc gridSpan="2">
                  <a:txBody>
                    <a:bodyPr/>
                    <a:lstStyle/>
                    <a:p>
                      <a:pPr>
                        <a:lnSpc>
                          <a:spcPct val="115000"/>
                        </a:lnSpc>
                        <a:spcAft>
                          <a:spcPts val="0"/>
                        </a:spcAft>
                      </a:pPr>
                      <a:r>
                        <a:rPr lang="es-CO" sz="100">
                          <a:effectLst/>
                          <a:uFill>
                            <a:solidFill>
                              <a:srgbClr val="000000"/>
                            </a:solidFill>
                          </a:uFill>
                        </a:rPr>
                        <a:t>Contratación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el Manual de Contratación y su cumplimiento.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legalidad de la contratación conforme a las normas internas y manual de contratación, generar trazabilidad, verificando el recurso utilizado, la forma de contratación, la ejecución del contrato, entre otros.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Efectuar la revisión aleatoria de contratos y convenios de la Corporación, con base en los criterios definidos por el equipo auditor, con el fin de analizar y validar los procesos contractuales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los anticipos dados por la CCF en cumplimiento de los contratos, verificar su trazabilidad en contabilidad y su legalización.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Procesos judiciales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procesos judiciales y administrativos, conciliaciones y tutelas que recaen sobre las Cajas y su causa y su incidencia patrimonial.</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y verificar las acciones para la correcta defensa de la Caja.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Validar los procesos judiciales que se encuentran registrados en el Sirevac-Siger y comparar con la base de datos de la oficina jurídica de la CCF.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provisiones para contingencias de los procesos judiciales, conforme a las normas y políticas establecidas por la Caja, cruzando la información con el área contable y financiera.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56273">
                <a:tc gridSpan="2">
                  <a:txBody>
                    <a:bodyPr/>
                    <a:lstStyle/>
                    <a:p>
                      <a:pPr>
                        <a:lnSpc>
                          <a:spcPct val="115000"/>
                        </a:lnSpc>
                        <a:spcAft>
                          <a:spcPts val="0"/>
                        </a:spcAft>
                      </a:pPr>
                      <a:r>
                        <a:rPr lang="es-CO" sz="100">
                          <a:effectLst/>
                          <a:uFill>
                            <a:solidFill>
                              <a:srgbClr val="000000"/>
                            </a:solidFill>
                          </a:uFill>
                        </a:rPr>
                        <a:t>Afiliaciones, aportes y 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el valor de la cuota monetaria pagada de acuerdo con la resolución de la SSF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Generar trazabilidad del proceso de pago de cuota monetaria, esto incluye revisión aleatoria de documentos de los afiliados con derecho a cuota monetaria versus el pago de la misma.</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las acciones de recuperación de cartera por aportes y acciones de suspensión y expulsión de empleadores morosos.</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Cuáles son los sistemas de autocontrol que tiene implementados la Caja de Compensación frente al pago de cuota monetaria para evitar posibles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cumplimiento del pago de la cuota monetario conforme a las prescripciones legales, en especial lo señalado en el artículo 19 y siguientes de la Ley 21 del 82 y demás normas reglamentarias o circulares de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gridSpan="2">
                  <a:txBody>
                    <a:bodyPr/>
                    <a:lstStyle/>
                    <a:p>
                      <a:pPr>
                        <a:lnSpc>
                          <a:spcPct val="115000"/>
                        </a:lnSpc>
                        <a:spcAft>
                          <a:spcPts val="0"/>
                        </a:spcAft>
                      </a:pPr>
                      <a:r>
                        <a:rPr lang="es-CO" sz="100">
                          <a:effectLst/>
                          <a:uFill>
                            <a:solidFill>
                              <a:srgbClr val="000000"/>
                            </a:solidFill>
                          </a:uFill>
                        </a:rPr>
                        <a:t>Seguimiento a PDM</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cumplimiento de los avances del plan de mejoramiento suscritos con la Supersubsidio.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dirty="0">
                          <a:effectLst/>
                          <a:uFill>
                            <a:solidFill>
                              <a:srgbClr val="000000"/>
                            </a:solidFill>
                          </a:uFill>
                        </a:rPr>
                        <a:t>Bienes inmuebles</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Solicitar la certificación de la revisoría fiscal sobre la totalidad de los bienes inmuebles, su destinación, afectación, último avalúo y contabilización de los ajustes a que haya lugar por este concepto.</a:t>
                      </a:r>
                    </a:p>
                    <a:p>
                      <a:pPr marL="228600" algn="just">
                        <a:lnSpc>
                          <a:spcPct val="115000"/>
                        </a:lnSpc>
                        <a:spcAft>
                          <a:spcPts val="0"/>
                        </a:spcAft>
                      </a:pPr>
                      <a:r>
                        <a:rPr lang="es-CO" sz="100" dirty="0">
                          <a:effectLst/>
                          <a:uFill>
                            <a:solidFill>
                              <a:srgbClr val="000000"/>
                            </a:solidFill>
                          </a:uFill>
                        </a:rPr>
                        <a:t> </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Recaudo del 4% y Apropiaciones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de los recursos ingresados por el operador financiero frente al ingreso registrado en contabilidad.</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porcentaje de las apropiaciones de ley, su registro contable y disponibilidad de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manejo financiero y contable por cada fondo (Fovis, Foniñez, Fosfec, 40 Mil Empleos, Ley 115)</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contable de los grupos 18 y 28 de los fondos de ley.</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traslado financiero oportuno a las respectivas cuentas bancarias de los saldos de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85424">
                <a:tc rowSpan="5">
                  <a:txBody>
                    <a:bodyPr/>
                    <a:lstStyle/>
                    <a:p>
                      <a:pPr algn="just">
                        <a:lnSpc>
                          <a:spcPct val="115000"/>
                        </a:lnSpc>
                        <a:spcAft>
                          <a:spcPts val="0"/>
                        </a:spcAft>
                      </a:pPr>
                      <a:r>
                        <a:rPr lang="es-CO" sz="100">
                          <a:effectLst/>
                          <a:uFill>
                            <a:solidFill>
                              <a:srgbClr val="000000"/>
                            </a:solidFill>
                          </a:uFill>
                        </a:rPr>
                        <a:t>Fondos de ley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algn="just">
                        <a:lnSpc>
                          <a:spcPct val="115000"/>
                        </a:lnSpc>
                        <a:spcAft>
                          <a:spcPts val="0"/>
                        </a:spcAft>
                      </a:pPr>
                      <a:r>
                        <a:rPr lang="es-CO" sz="100">
                          <a:effectLst/>
                          <a:uFill>
                            <a:solidFill>
                              <a:srgbClr val="000000"/>
                            </a:solidFill>
                          </a:uFill>
                        </a:rPr>
                        <a:t>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aplicación y cumplimiento de la normatividad, procesos y procedimientos de cada uno de los fondos de ley, por parte de la Caja de Compensación Familiar.</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trazabilidad de los procesos de cada uno de los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rowSpan="2">
                  <a:txBody>
                    <a:bodyPr/>
                    <a:lstStyle/>
                    <a:p>
                      <a:pPr algn="just">
                        <a:lnSpc>
                          <a:spcPct val="115000"/>
                        </a:lnSpc>
                        <a:spcAft>
                          <a:spcPts val="0"/>
                        </a:spcAft>
                      </a:pPr>
                      <a:r>
                        <a:rPr lang="es-CO" sz="100">
                          <a:effectLst/>
                          <a:uFill>
                            <a:solidFill>
                              <a:srgbClr val="000000"/>
                            </a:solidFill>
                          </a:uFill>
                        </a:rPr>
                        <a:t>FONIÑEZ</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proyectos hayan sido remitidos para evaluación y seguimiento por parte de Supersubsidio.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v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correcta apropiación y ejecución del programa en sus componentes AIN y JEC (convenios, evaluación).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 </a:t>
                      </a:r>
                    </a:p>
                    <a:p>
                      <a:pPr algn="just">
                        <a:lnSpc>
                          <a:spcPct val="115000"/>
                        </a:lnSpc>
                        <a:spcAft>
                          <a:spcPts val="0"/>
                        </a:spcAft>
                      </a:pPr>
                      <a:r>
                        <a:rPr lang="es-CO" sz="100">
                          <a:effectLst/>
                          <a:uFill>
                            <a:solidFill>
                              <a:srgbClr val="000000"/>
                            </a:solidFill>
                          </a:uFill>
                        </a:rPr>
                        <a:t>FOSFEC</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Beneficios Económicos: Verificar porcentaje de Gastos de administración; información reportada en Sirevac-Siger; verificación aleatoria de las personas que recibieron beneficios económicos; y si tienen derecho a los mismos.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Capacitación: Verificar aleatoria del costo y asistencia a los cursos; intensidad horaria; pertinencia de la oferta de cursos vs. demanda.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Agencia de Gestión y Colocación de Empleo: Muestra seleccionada a criterio del equipo auditor, de las hojas de vida de aspirantes, empresas registradas y postulantes colocados.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Programa 40000 Primeros Empleos: Verificación contable y financiera de los recursos asignados al programa y su ejecución.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203967">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FOVIS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proceso de postulación y asignación de subsidios.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trazabilidad y conciliación contable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subsidios asignados, pagados, vencidos y renuncias.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saldos de segunda prioridad pendientes de pago.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Aspectos Administrativos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Identificar los procesos y las políticas de Planeación Estratégica, de Comunicaciones y de inversión publicitaria, que utiliza la de Caja de Compensación en el desarrollo de sus intenciones comunicacionales.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gridSpan="2">
                  <a:txBody>
                    <a:bodyPr/>
                    <a:lstStyle/>
                    <a:p>
                      <a:pPr>
                        <a:lnSpc>
                          <a:spcPct val="115000"/>
                        </a:lnSpc>
                        <a:spcAft>
                          <a:spcPts val="0"/>
                        </a:spcAft>
                      </a:pPr>
                      <a:r>
                        <a:rPr lang="es-CO" sz="100">
                          <a:effectLst/>
                          <a:uFill>
                            <a:solidFill>
                              <a:srgbClr val="000000"/>
                            </a:solidFill>
                          </a:uFill>
                        </a:rPr>
                        <a:t>Servicios sociales, costos, tarifas, subsidios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metodología y el procedimiento que aplica la Caja de Compensación para fijar los costos y las tarifas, conforme a lo dispuesto en el artículo 64 de la Ley 21 de 1982 y la Circular Externa 017 de 2014.</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coberturas y accesibilidad de los servicios de recreación, educación, bibliotecas, capacitación, vivienda, fondos de crédito.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ejecución de otros programas especiales como adulto mayor,  población con discapacidad, bibliotecas.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inconsistencias detectadas en la información reportada en el sistema comparada con la información entregada en la visita. </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ejecución de los recursos de Ley 115 y su aplicación.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11255">
                <a:tc gridSpan="2">
                  <a:txBody>
                    <a:bodyPr/>
                    <a:lstStyle/>
                    <a:p>
                      <a:pPr>
                        <a:lnSpc>
                          <a:spcPct val="115000"/>
                        </a:lnSpc>
                        <a:spcAft>
                          <a:spcPts val="0"/>
                        </a:spcAft>
                      </a:pPr>
                      <a:r>
                        <a:rPr lang="es-CO" sz="100">
                          <a:effectLst/>
                          <a:uFill>
                            <a:solidFill>
                              <a:srgbClr val="000000"/>
                            </a:solidFill>
                          </a:uFill>
                        </a:rPr>
                        <a:t>Inversiones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porcentaje de ejecución presupuestal de los proyectos de Inversión incluidos en el límite máximo de inversiones aprobado por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0945">
                <a:tc gridSpan="2">
                  <a:txBody>
                    <a:bodyPr/>
                    <a:lstStyle/>
                    <a:p>
                      <a:pPr algn="just">
                        <a:lnSpc>
                          <a:spcPct val="115000"/>
                        </a:lnSpc>
                        <a:spcAft>
                          <a:spcPts val="0"/>
                        </a:spcAft>
                      </a:pPr>
                      <a:r>
                        <a:rPr lang="es-ES_tradnl" sz="100">
                          <a:effectLst/>
                        </a:rPr>
                        <a:t/>
                      </a:r>
                      <a:br>
                        <a:rPr lang="es-ES_tradnl" sz="100">
                          <a:effectLst/>
                        </a:rPr>
                      </a:br>
                      <a:r>
                        <a:rPr lang="es-CO" sz="100">
                          <a:effectLst/>
                          <a:uFill>
                            <a:solidFill>
                              <a:srgbClr val="000000"/>
                            </a:solidFill>
                          </a:uFill>
                        </a:rPr>
                        <a:t>Salud</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Analizar los estados financieros del servicio.</a:t>
                      </a:r>
                    </a:p>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Cartera de la IPS y su provisión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xmlns="" val="1624871978"/>
              </p:ext>
            </p:extLst>
          </p:nvPr>
        </p:nvGraphicFramePr>
        <p:xfrm>
          <a:off x="1043608" y="2420888"/>
          <a:ext cx="7264092" cy="3418711"/>
        </p:xfrm>
        <a:graphic>
          <a:graphicData uri="http://schemas.openxmlformats.org/drawingml/2006/table">
            <a:tbl>
              <a:tblPr firstRow="1" firstCol="1" bandRow="1">
                <a:tableStyleId>{5C22544A-7EE6-4342-B048-85BDC9FD1C3A}</a:tableStyleId>
              </a:tblPr>
              <a:tblGrid>
                <a:gridCol w="2229268"/>
                <a:gridCol w="5034824"/>
              </a:tblGrid>
              <a:tr h="2955359">
                <a:tc>
                  <a:txBody>
                    <a:bodyPr/>
                    <a:lstStyle/>
                    <a:p>
                      <a:pPr>
                        <a:lnSpc>
                          <a:spcPct val="115000"/>
                        </a:lnSpc>
                        <a:spcAft>
                          <a:spcPts val="0"/>
                        </a:spcAft>
                      </a:pPr>
                      <a:r>
                        <a:rPr lang="es-CO" sz="1800" dirty="0">
                          <a:solidFill>
                            <a:schemeClr val="tx1"/>
                          </a:solidFill>
                          <a:effectLst/>
                          <a:uFill>
                            <a:solidFill>
                              <a:srgbClr val="000000"/>
                            </a:solidFill>
                          </a:uFill>
                        </a:rPr>
                        <a:t>Afiliaciones, aportes y subsidio </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el valor de la cuota monetaria pagada de acuerdo con la resolución de la SSF</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Generar trazabilidad del proceso de pago de cuota monetaria, esto incluye revisión aleatoria de documentos de los afiliados con derecho a cuota monetaria versus el pago de la misma.</a:t>
                      </a:r>
                    </a:p>
                    <a:p>
                      <a:pPr marL="342900" lvl="0" indent="-342900">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las acciones de recuperación de cartera por aportes y acciones de suspensión y expulsión de empleadores morosos.</a:t>
                      </a:r>
                    </a:p>
                    <a:p>
                      <a:pPr marL="342900" lvl="0" indent="-342900">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Cuáles son los sistemas de autocontrol que tiene implementados la Caja de Compensación frente al pago de cuota monetaria para evitar posibles fraudes.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el cumplimiento del pago de la cuota monetario conforme a las prescripciones legales, en especial lo señalado en el artículo 19 y siguientes de la Ley 21 del 82 y demás normas reglamentarias o circulares de la Superintendencia</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463352">
                <a:tc>
                  <a:txBody>
                    <a:bodyPr/>
                    <a:lstStyle/>
                    <a:p>
                      <a:pPr>
                        <a:lnSpc>
                          <a:spcPct val="115000"/>
                        </a:lnSpc>
                        <a:spcAft>
                          <a:spcPts val="0"/>
                        </a:spcAft>
                      </a:pPr>
                      <a:r>
                        <a:rPr lang="es-CO" sz="1800" dirty="0">
                          <a:solidFill>
                            <a:schemeClr val="tx1"/>
                          </a:solidFill>
                          <a:effectLst/>
                          <a:uFill>
                            <a:solidFill>
                              <a:srgbClr val="000000"/>
                            </a:solidFill>
                          </a:uFill>
                        </a:rPr>
                        <a:t>Seguimiento a PDM</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Revisar el cumplimiento de los avances del plan de mejoramiento suscritos con la Supersubsidio.</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11826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xmlns="" val="3318257382"/>
              </p:ext>
            </p:extLst>
          </p:nvPr>
        </p:nvGraphicFramePr>
        <p:xfrm>
          <a:off x="1196340" y="2723991"/>
          <a:ext cx="6751320" cy="2699004"/>
        </p:xfrm>
        <a:graphic>
          <a:graphicData uri="http://schemas.openxmlformats.org/drawingml/2006/table">
            <a:tbl>
              <a:tblPr firstRow="1" firstCol="1" bandRow="1">
                <a:tableStyleId>{5C22544A-7EE6-4342-B048-85BDC9FD1C3A}</a:tableStyleId>
              </a:tblPr>
              <a:tblGrid>
                <a:gridCol w="2071904"/>
                <a:gridCol w="4679416"/>
              </a:tblGrid>
              <a:tr h="190500">
                <a:tc>
                  <a:txBody>
                    <a:bodyPr/>
                    <a:lstStyle/>
                    <a:p>
                      <a:pPr>
                        <a:lnSpc>
                          <a:spcPct val="115000"/>
                        </a:lnSpc>
                        <a:spcAft>
                          <a:spcPts val="0"/>
                        </a:spcAft>
                      </a:pPr>
                      <a:r>
                        <a:rPr lang="es-CO" sz="1800" dirty="0">
                          <a:solidFill>
                            <a:schemeClr val="tx1"/>
                          </a:solidFill>
                          <a:effectLst/>
                          <a:uFill>
                            <a:solidFill>
                              <a:srgbClr val="000000"/>
                            </a:solidFill>
                          </a:uFill>
                        </a:rPr>
                        <a:t>Bienes inmuebles</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Solicitar la certificación de la revisoría fiscal sobre la totalidad de los bienes inmuebles, su destinación, afectación, último avalúo y contabilización de los ajustes a que haya lugar por este concepto.</a:t>
                      </a:r>
                    </a:p>
                    <a:p>
                      <a:pPr marL="228600" algn="just">
                        <a:lnSpc>
                          <a:spcPct val="115000"/>
                        </a:lnSpc>
                        <a:spcAft>
                          <a:spcPts val="0"/>
                        </a:spcAft>
                      </a:pPr>
                      <a:r>
                        <a:rPr lang="es-CO" sz="1100" b="0" dirty="0">
                          <a:solidFill>
                            <a:schemeClr val="tx1"/>
                          </a:solidFill>
                          <a:effectLst/>
                          <a:uFill>
                            <a:solidFill>
                              <a:srgbClr val="000000"/>
                            </a:solidFill>
                          </a:uFill>
                        </a:rPr>
                        <a:t> </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1422400">
                <a:tc>
                  <a:txBody>
                    <a:bodyPr/>
                    <a:lstStyle/>
                    <a:p>
                      <a:pPr>
                        <a:lnSpc>
                          <a:spcPct val="115000"/>
                        </a:lnSpc>
                        <a:spcAft>
                          <a:spcPts val="0"/>
                        </a:spcAft>
                      </a:pPr>
                      <a:r>
                        <a:rPr lang="es-CO" sz="1800" dirty="0">
                          <a:solidFill>
                            <a:schemeClr val="tx1"/>
                          </a:solidFill>
                          <a:effectLst/>
                          <a:uFill>
                            <a:solidFill>
                              <a:srgbClr val="000000"/>
                            </a:solidFill>
                          </a:uFill>
                        </a:rPr>
                        <a:t>Recaudo del 4% y Apropiaciones</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conciliación de los recursos ingresados por el operador financiero frente al ingreso registrado en contabilidad.</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el porcentaje de las apropiaciones de ley, su registro contable y disponibilidad de recursos.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el manejo financiero y contable por cada fondo (Fovis, Foniñez, Fosfec, 40 Mil Empleos, Ley 115)</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conciliación contable de los grupos 18 y 28 de los fondos de ley.</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el traslado financiero oportuno a las respectivas cuentas bancarias de los saldos de fondos de ley.</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355618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xmlns="" val="1189897949"/>
              </p:ext>
            </p:extLst>
          </p:nvPr>
        </p:nvGraphicFramePr>
        <p:xfrm>
          <a:off x="1196340" y="2285841"/>
          <a:ext cx="6751320" cy="3470148"/>
        </p:xfrm>
        <a:graphic>
          <a:graphicData uri="http://schemas.openxmlformats.org/drawingml/2006/table">
            <a:tbl>
              <a:tblPr firstRow="1" firstCol="1" bandRow="1">
                <a:tableStyleId>{5C22544A-7EE6-4342-B048-85BDC9FD1C3A}</a:tableStyleId>
              </a:tblPr>
              <a:tblGrid>
                <a:gridCol w="2250440"/>
                <a:gridCol w="2250440"/>
                <a:gridCol w="2250440"/>
              </a:tblGrid>
              <a:tr h="723265">
                <a:tc rowSpan="3">
                  <a:txBody>
                    <a:bodyPr/>
                    <a:lstStyle/>
                    <a:p>
                      <a:pPr algn="just">
                        <a:lnSpc>
                          <a:spcPct val="115000"/>
                        </a:lnSpc>
                        <a:spcAft>
                          <a:spcPts val="0"/>
                        </a:spcAft>
                      </a:pPr>
                      <a:r>
                        <a:rPr lang="es-CO" sz="1800" dirty="0">
                          <a:solidFill>
                            <a:schemeClr val="tx1"/>
                          </a:solidFill>
                          <a:effectLst/>
                          <a:uFill>
                            <a:solidFill>
                              <a:srgbClr val="000000"/>
                            </a:solidFill>
                          </a:uFill>
                        </a:rPr>
                        <a:t>Fondos de ley </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just">
                        <a:lnSpc>
                          <a:spcPct val="115000"/>
                        </a:lnSpc>
                        <a:spcAft>
                          <a:spcPts val="0"/>
                        </a:spcAft>
                      </a:pPr>
                      <a:r>
                        <a:rPr lang="es-CO" sz="1800" b="0" dirty="0">
                          <a:solidFill>
                            <a:schemeClr val="tx1"/>
                          </a:solidFill>
                          <a:effectLst/>
                          <a:uFill>
                            <a:solidFill>
                              <a:srgbClr val="000000"/>
                            </a:solidFill>
                          </a:uFill>
                        </a:rPr>
                        <a:t>Fondos de Ley</a:t>
                      </a:r>
                      <a:endParaRPr lang="es-CO" sz="18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aplicación y cumplimiento de la normatividad, procesos y procedimientos de cada uno de los fondos de ley, por parte de la Caja de Compensación Familiar.</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trazabilidad de los procesos de cada uno de los fondos de ley.</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190500">
                <a:tc vMerge="1">
                  <a:txBody>
                    <a:bodyPr/>
                    <a:lstStyle/>
                    <a:p>
                      <a:endParaRPr lang="es-CO"/>
                    </a:p>
                  </a:txBody>
                  <a:tcPr/>
                </a:tc>
                <a:tc rowSpan="2">
                  <a:txBody>
                    <a:bodyPr/>
                    <a:lstStyle/>
                    <a:p>
                      <a:pPr algn="just">
                        <a:lnSpc>
                          <a:spcPct val="115000"/>
                        </a:lnSpc>
                        <a:spcAft>
                          <a:spcPts val="0"/>
                        </a:spcAft>
                      </a:pPr>
                      <a:r>
                        <a:rPr lang="es-CO" sz="1800" b="0" dirty="0">
                          <a:solidFill>
                            <a:schemeClr val="tx1"/>
                          </a:solidFill>
                          <a:effectLst/>
                          <a:uFill>
                            <a:solidFill>
                              <a:srgbClr val="000000"/>
                            </a:solidFill>
                          </a:uFill>
                        </a:rPr>
                        <a:t>FONIÑEZ</a:t>
                      </a:r>
                      <a:endParaRPr lang="es-CO" sz="18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que los proyectos hayan sido remitidos para evaluación y seguimiento por parte de Supersubsidio. </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323850">
                <a:tc vMerge="1">
                  <a:txBody>
                    <a:bodyPr/>
                    <a:lstStyle/>
                    <a:p>
                      <a:endParaRPr lang="es-CO"/>
                    </a:p>
                  </a:txBody>
                  <a:tcPr/>
                </a:tc>
                <a:tc v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correcta apropiación y ejecución del programa en sus componentes AIN y JEC (convenios, evaluación).</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4796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xmlns="" val="3832617262"/>
              </p:ext>
            </p:extLst>
          </p:nvPr>
        </p:nvGraphicFramePr>
        <p:xfrm>
          <a:off x="827584" y="2060848"/>
          <a:ext cx="7408107" cy="4434078"/>
        </p:xfrm>
        <a:graphic>
          <a:graphicData uri="http://schemas.openxmlformats.org/drawingml/2006/table">
            <a:tbl>
              <a:tblPr firstRow="1" firstCol="1" bandRow="1">
                <a:tableStyleId>{5C22544A-7EE6-4342-B048-85BDC9FD1C3A}</a:tableStyleId>
              </a:tblPr>
              <a:tblGrid>
                <a:gridCol w="2469369"/>
                <a:gridCol w="1194323"/>
                <a:gridCol w="3744415"/>
              </a:tblGrid>
              <a:tr h="723265">
                <a:tc rowSpan="3">
                  <a:txBody>
                    <a:bodyPr/>
                    <a:lstStyle/>
                    <a:p>
                      <a:pPr algn="just">
                        <a:lnSpc>
                          <a:spcPct val="115000"/>
                        </a:lnSpc>
                        <a:spcAft>
                          <a:spcPts val="0"/>
                        </a:spcAft>
                      </a:pPr>
                      <a:r>
                        <a:rPr lang="es-CO" sz="1800" dirty="0">
                          <a:solidFill>
                            <a:schemeClr val="tx1"/>
                          </a:solidFill>
                          <a:effectLst/>
                          <a:uFill>
                            <a:solidFill>
                              <a:srgbClr val="000000"/>
                            </a:solidFill>
                          </a:uFill>
                        </a:rPr>
                        <a:t>Fondos de ley </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just">
                        <a:lnSpc>
                          <a:spcPct val="115000"/>
                        </a:lnSpc>
                        <a:spcAft>
                          <a:spcPts val="0"/>
                        </a:spcAft>
                      </a:pPr>
                      <a:r>
                        <a:rPr lang="es-CO" sz="1800" b="0" dirty="0">
                          <a:solidFill>
                            <a:schemeClr val="tx1"/>
                          </a:solidFill>
                          <a:effectLst/>
                          <a:uFill>
                            <a:solidFill>
                              <a:srgbClr val="000000"/>
                            </a:solidFill>
                          </a:uFill>
                        </a:rPr>
                        <a:t> </a:t>
                      </a:r>
                    </a:p>
                    <a:p>
                      <a:pPr algn="just">
                        <a:lnSpc>
                          <a:spcPct val="115000"/>
                        </a:lnSpc>
                        <a:spcAft>
                          <a:spcPts val="0"/>
                        </a:spcAft>
                      </a:pPr>
                      <a:r>
                        <a:rPr lang="es-CO" sz="1800" b="0" dirty="0">
                          <a:solidFill>
                            <a:schemeClr val="tx1"/>
                          </a:solidFill>
                          <a:effectLst/>
                          <a:uFill>
                            <a:solidFill>
                              <a:srgbClr val="000000"/>
                            </a:solidFill>
                          </a:uFill>
                        </a:rPr>
                        <a:t>FOSFEC</a:t>
                      </a:r>
                      <a:endParaRPr lang="es-CO" sz="18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Beneficios Económicos: Verificar porcentaje de Gastos de administración; información reportada en Sirevac-</a:t>
                      </a:r>
                      <a:r>
                        <a:rPr lang="es-CO" sz="1100" b="0" dirty="0" err="1">
                          <a:solidFill>
                            <a:schemeClr val="tx1"/>
                          </a:solidFill>
                          <a:effectLst/>
                          <a:uFill>
                            <a:solidFill>
                              <a:srgbClr val="000000"/>
                            </a:solidFill>
                          </a:uFill>
                        </a:rPr>
                        <a:t>Siger</a:t>
                      </a:r>
                      <a:r>
                        <a:rPr lang="es-CO" sz="1100" b="0" dirty="0">
                          <a:solidFill>
                            <a:schemeClr val="tx1"/>
                          </a:solidFill>
                          <a:effectLst/>
                          <a:uFill>
                            <a:solidFill>
                              <a:srgbClr val="000000"/>
                            </a:solidFill>
                          </a:uFill>
                        </a:rPr>
                        <a:t>; verificación aleatoria de las personas que recibieron beneficios económicos; y si tienen derecho a los mismos.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Capacitación: Verificar aleatoria del costo y asistencia a los cursos; intensidad horaria; pertinencia de la oferta de cursos vs. demanda.</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Agencia de Gestión y Colocación de Empleo: Muestra seleccionada a criterio del equipo auditor, de las hojas de vida de aspirantes, empresas registradas y postulantes colocados.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Programa 40000 Primeros Empleos: Verificación contable y financiera de los recursos asignados al programa y su ejecución.</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190500">
                <a:tc vMerge="1">
                  <a:txBody>
                    <a:bodyPr/>
                    <a:lstStyle/>
                    <a:p>
                      <a:endParaRPr lang="es-CO"/>
                    </a:p>
                  </a:txBody>
                  <a:tcPr/>
                </a:tc>
                <a:tc>
                  <a:txBody>
                    <a:bodyPr/>
                    <a:lstStyle/>
                    <a:p>
                      <a:pPr algn="just">
                        <a:lnSpc>
                          <a:spcPct val="115000"/>
                        </a:lnSpc>
                        <a:spcAft>
                          <a:spcPts val="0"/>
                        </a:spcAft>
                      </a:pPr>
                      <a:r>
                        <a:rPr lang="es-CO" sz="1800" b="0" dirty="0">
                          <a:solidFill>
                            <a:schemeClr val="tx1"/>
                          </a:solidFill>
                          <a:effectLst/>
                          <a:uFill>
                            <a:solidFill>
                              <a:srgbClr val="000000"/>
                            </a:solidFill>
                          </a:uFill>
                        </a:rPr>
                        <a:t>FOVIS</a:t>
                      </a:r>
                      <a:endParaRPr lang="es-CO" sz="18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el proceso de postulación y asignación de subsidios.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trazabilidad y conciliación contable de los recursos.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los subsidios asignados, pagados, vencidos y renuncias.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saldos de segunda prioridad pendientes de pago.</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323850">
                <a:tc vMerge="1">
                  <a:txBody>
                    <a:bodyPr/>
                    <a:lstStyle/>
                    <a:p>
                      <a:endParaRPr lang="es-CO"/>
                    </a:p>
                  </a:txBody>
                  <a:tcPr/>
                </a:tc>
                <a:tc>
                  <a:txBody>
                    <a:bodyPr/>
                    <a:lstStyle/>
                    <a:p>
                      <a:endParaRPr lang="es-CO" b="0">
                        <a:solidFill>
                          <a:schemeClr val="tx1"/>
                        </a:solidFill>
                      </a:endParaRPr>
                    </a:p>
                  </a:txBody>
                  <a:tcPr>
                    <a:solidFill>
                      <a:schemeClr val="accent1">
                        <a:lumMod val="20000"/>
                        <a:lumOff val="80000"/>
                      </a:schemeClr>
                    </a:solidFill>
                  </a:tcP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correcta apropiación y ejecución del programa en sus componentes AIN y JEC (convenios, evaluación).</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5602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xmlns="" val="588170870"/>
              </p:ext>
            </p:extLst>
          </p:nvPr>
        </p:nvGraphicFramePr>
        <p:xfrm>
          <a:off x="1115618" y="-41981152"/>
          <a:ext cx="3813525" cy="4541700"/>
        </p:xfrm>
        <a:graphic>
          <a:graphicData uri="http://schemas.openxmlformats.org/drawingml/2006/table">
            <a:tbl>
              <a:tblPr firstRow="1" firstCol="1" bandRow="1">
                <a:tableStyleId>{5C22544A-7EE6-4342-B048-85BDC9FD1C3A}</a:tableStyleId>
              </a:tblPr>
              <a:tblGrid>
                <a:gridCol w="1271175"/>
                <a:gridCol w="1271175"/>
                <a:gridCol w="1271175"/>
              </a:tblGrid>
              <a:tr h="0">
                <a:tc gridSpan="3">
                  <a:txBody>
                    <a:bodyPr/>
                    <a:lstStyle/>
                    <a:p>
                      <a:pPr algn="ctr">
                        <a:lnSpc>
                          <a:spcPct val="115000"/>
                        </a:lnSpc>
                        <a:spcAft>
                          <a:spcPts val="0"/>
                        </a:spcAft>
                      </a:pPr>
                      <a:r>
                        <a:rPr lang="es-ES_tradnl" sz="100" dirty="0">
                          <a:effectLst/>
                          <a:uFill>
                            <a:solidFill>
                              <a:srgbClr val="000000"/>
                            </a:solidFill>
                          </a:uFill>
                        </a:rPr>
                        <a:t>1. ANÁLISIS DE LA INFORMACIÓN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74170">
                <a:tc gridSpan="3">
                  <a:txBody>
                    <a:bodyPr/>
                    <a:lstStyle/>
                    <a:p>
                      <a:pPr algn="just">
                        <a:lnSpc>
                          <a:spcPct val="115000"/>
                        </a:lnSpc>
                        <a:spcAft>
                          <a:spcPts val="0"/>
                        </a:spcAft>
                      </a:pPr>
                      <a:r>
                        <a:rPr lang="es-ES_tradnl" sz="100">
                          <a:effectLst/>
                          <a:uFill>
                            <a:solidFill>
                              <a:srgbClr val="000000"/>
                            </a:solidFill>
                          </a:uFill>
                        </a:rPr>
                        <a:t>En la programación de visita en las Sede de la Superintendencia, los funcionarios comisionados realizarán el análisis de la información reportada por la </a:t>
                      </a:r>
                      <a:r>
                        <a:rPr lang="es-CO" sz="100">
                          <a:effectLst/>
                          <a:uFill>
                            <a:solidFill>
                              <a:srgbClr val="000000"/>
                            </a:solidFill>
                          </a:uFill>
                        </a:rPr>
                        <a:t>Caja de Compensación Familiar COMFAMILIAR ATLÁNTICO</a:t>
                      </a:r>
                      <a:r>
                        <a:rPr lang="es-ES_tradnl" sz="100">
                          <a:effectLst/>
                          <a:uFill>
                            <a:solidFill>
                              <a:srgbClr val="000000"/>
                            </a:solidFill>
                          </a:uFill>
                        </a:rPr>
                        <a:t> tanto en el SIGER como en los informes de gestión y demás documentación que reposa en la Superintendencia del Subsidio, con el fin de tener conocimiento general a desarrollarse en campo.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3">
                  <a:txBody>
                    <a:bodyPr/>
                    <a:lstStyle/>
                    <a:p>
                      <a:pPr algn="ctr">
                        <a:lnSpc>
                          <a:spcPct val="115000"/>
                        </a:lnSpc>
                        <a:spcAft>
                          <a:spcPts val="0"/>
                        </a:spcAft>
                      </a:pPr>
                      <a:r>
                        <a:rPr lang="es-ES_tradnl" sz="100">
                          <a:effectLst/>
                          <a:uFill>
                            <a:solidFill>
                              <a:srgbClr val="000000"/>
                            </a:solidFill>
                          </a:uFill>
                        </a:rPr>
                        <a:t>2. ASPECTOS A DESARROLLAR EN LA VISITA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2">
                  <a:txBody>
                    <a:bodyPr/>
                    <a:lstStyle/>
                    <a:p>
                      <a:pPr algn="ctr">
                        <a:lnSpc>
                          <a:spcPct val="115000"/>
                        </a:lnSpc>
                        <a:spcAft>
                          <a:spcPts val="0"/>
                        </a:spcAft>
                      </a:pPr>
                      <a:r>
                        <a:rPr lang="es-ES_tradnl" sz="100">
                          <a:effectLst/>
                          <a:uFill>
                            <a:solidFill>
                              <a:srgbClr val="000000"/>
                            </a:solidFill>
                          </a:uFill>
                        </a:rPr>
                        <a:t>DESCRIPCIÓN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algn="ctr">
                        <a:lnSpc>
                          <a:spcPct val="115000"/>
                        </a:lnSpc>
                        <a:spcAft>
                          <a:spcPts val="0"/>
                        </a:spcAft>
                      </a:pPr>
                      <a:r>
                        <a:rPr lang="es-ES_tradnl" sz="100">
                          <a:effectLst/>
                          <a:uFill>
                            <a:solidFill>
                              <a:srgbClr val="000000"/>
                            </a:solidFill>
                          </a:uFill>
                        </a:rPr>
                        <a:t>ACTIVIDADES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Actas del Consejo Directivo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Extractar de las actas del Consejo Directivo y la Asamblea General las decisiones relevantes que afecten a cada uno de los programas y direccionarlas a los integrantes del equipo comisionado.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19188">
                <a:tc gridSpan="2">
                  <a:txBody>
                    <a:bodyPr/>
                    <a:lstStyle/>
                    <a:p>
                      <a:pPr algn="ctr">
                        <a:lnSpc>
                          <a:spcPct val="115000"/>
                        </a:lnSpc>
                        <a:spcAft>
                          <a:spcPts val="0"/>
                        </a:spcAft>
                      </a:pPr>
                      <a:r>
                        <a:rPr lang="es-CO" sz="100">
                          <a:effectLst/>
                          <a:uFill>
                            <a:solidFill>
                              <a:srgbClr val="000000"/>
                            </a:solidFill>
                          </a:uFill>
                        </a:rPr>
                        <a:t> </a:t>
                      </a:r>
                    </a:p>
                    <a:p>
                      <a:pPr>
                        <a:lnSpc>
                          <a:spcPct val="115000"/>
                        </a:lnSpc>
                        <a:spcAft>
                          <a:spcPts val="0"/>
                        </a:spcAft>
                      </a:pPr>
                      <a:r>
                        <a:rPr lang="es-CO" sz="100">
                          <a:effectLst/>
                          <a:uFill>
                            <a:solidFill>
                              <a:srgbClr val="000000"/>
                            </a:solidFill>
                          </a:uFill>
                        </a:rPr>
                        <a:t>Pacto por la Transparencia en el Sistema del Subsidio Familiar</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que el Código del Buen Gobierno incluya el capítulo de conflictos de interés, inhabilidades e incompatibilidades.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acciones implementadas para el fortalecimiento de mecanismos de control del gasto y manejo eficiente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planes y proyectos de inversión consulten las necesidades de la población afiliada y cumplan con el objetivo.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las tarifas y su reducción como estrategia de ampliación de cobertura, sin perjuicio del equilibrio financiero.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Implementar o fortalecer los mecanismos de control y prevención de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pago de las sanciones impuestas por la Superintendencia del Subsidio Familiar y por otras entidades del Estado.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07933">
                <a:tc gridSpan="2">
                  <a:txBody>
                    <a:bodyPr/>
                    <a:lstStyle/>
                    <a:p>
                      <a:pPr>
                        <a:lnSpc>
                          <a:spcPct val="115000"/>
                        </a:lnSpc>
                        <a:spcAft>
                          <a:spcPts val="0"/>
                        </a:spcAft>
                      </a:pPr>
                      <a:r>
                        <a:rPr lang="es-CO" sz="100">
                          <a:effectLst/>
                          <a:uFill>
                            <a:solidFill>
                              <a:srgbClr val="000000"/>
                            </a:solidFill>
                          </a:uFill>
                        </a:rPr>
                        <a:t>Contratación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el Manual de Contratación y su cumplimiento.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legalidad de la contratación conforme a las normas internas y manual de contratación, generar trazabilidad, verificando el recurso utilizado, la forma de contratación, la ejecución del contrato, entre otros.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Efectuar la revisión aleatoria de contratos y convenios de la Corporación, con base en los criterios definidos por el equipo auditor, con el fin de analizar y validar los procesos contractuales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los anticipos dados por la CCF en cumplimiento de los contratos, verificar su trazabilidad en contabilidad y su legalización.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Procesos judiciales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procesos judiciales y administrativos, conciliaciones y tutelas que recaen sobre las Cajas y su causa y su incidencia patrimonial.</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y verificar las acciones para la correcta defensa de la Caja.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Validar los procesos judiciales que se encuentran registrados en el Sirevac-Siger y comparar con la base de datos de la oficina jurídica de la CCF.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provisiones para contingencias de los procesos judiciales, conforme a las normas y políticas establecidas por la Caja, cruzando la información con el área contable y financiera.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56273">
                <a:tc gridSpan="2">
                  <a:txBody>
                    <a:bodyPr/>
                    <a:lstStyle/>
                    <a:p>
                      <a:pPr>
                        <a:lnSpc>
                          <a:spcPct val="115000"/>
                        </a:lnSpc>
                        <a:spcAft>
                          <a:spcPts val="0"/>
                        </a:spcAft>
                      </a:pPr>
                      <a:r>
                        <a:rPr lang="es-CO" sz="100">
                          <a:effectLst/>
                          <a:uFill>
                            <a:solidFill>
                              <a:srgbClr val="000000"/>
                            </a:solidFill>
                          </a:uFill>
                        </a:rPr>
                        <a:t>Afiliaciones, aportes y 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el valor de la cuota monetaria pagada de acuerdo con la resolución de la SSF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Generar trazabilidad del proceso de pago de cuota monetaria, esto incluye revisión aleatoria de documentos de los afiliados con derecho a cuota monetaria versus el pago de la misma.</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las acciones de recuperación de cartera por aportes y acciones de suspensión y expulsión de empleadores morosos.</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Cuáles son los sistemas de autocontrol que tiene implementados la Caja de Compensación frente al pago de cuota monetaria para evitar posibles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cumplimiento del pago de la cuota monetario conforme a las prescripciones legales, en especial lo señalado en el artículo 19 y siguientes de la Ley 21 del 82 y demás normas reglamentarias o circulares de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gridSpan="2">
                  <a:txBody>
                    <a:bodyPr/>
                    <a:lstStyle/>
                    <a:p>
                      <a:pPr>
                        <a:lnSpc>
                          <a:spcPct val="115000"/>
                        </a:lnSpc>
                        <a:spcAft>
                          <a:spcPts val="0"/>
                        </a:spcAft>
                      </a:pPr>
                      <a:r>
                        <a:rPr lang="es-CO" sz="100">
                          <a:effectLst/>
                          <a:uFill>
                            <a:solidFill>
                              <a:srgbClr val="000000"/>
                            </a:solidFill>
                          </a:uFill>
                        </a:rPr>
                        <a:t>Seguimiento a PDM</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cumplimiento de los avances del plan de mejoramiento suscritos con la Supersubsidio.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dirty="0">
                          <a:effectLst/>
                          <a:uFill>
                            <a:solidFill>
                              <a:srgbClr val="000000"/>
                            </a:solidFill>
                          </a:uFill>
                        </a:rPr>
                        <a:t>Bienes inmuebles</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Solicitar la certificación de la revisoría fiscal sobre la totalidad de los bienes inmuebles, su destinación, afectación, último avalúo y contabilización de los ajustes a que haya lugar por este concepto.</a:t>
                      </a:r>
                    </a:p>
                    <a:p>
                      <a:pPr marL="228600" algn="just">
                        <a:lnSpc>
                          <a:spcPct val="115000"/>
                        </a:lnSpc>
                        <a:spcAft>
                          <a:spcPts val="0"/>
                        </a:spcAft>
                      </a:pPr>
                      <a:r>
                        <a:rPr lang="es-CO" sz="100" dirty="0">
                          <a:effectLst/>
                          <a:uFill>
                            <a:solidFill>
                              <a:srgbClr val="000000"/>
                            </a:solidFill>
                          </a:uFill>
                        </a:rPr>
                        <a:t> </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Recaudo del 4% y Apropiaciones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de los recursos ingresados por el operador financiero frente al ingreso registrado en contabilidad.</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porcentaje de las apropiaciones de ley, su registro contable y disponibilidad de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manejo financiero y contable por cada fondo (Fovis, Foniñez, Fosfec, 40 Mil Empleos, Ley 115)</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contable de los grupos 18 y 28 de los fondos de ley.</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traslado financiero oportuno a las respectivas cuentas bancarias de los saldos de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85424">
                <a:tc rowSpan="5">
                  <a:txBody>
                    <a:bodyPr/>
                    <a:lstStyle/>
                    <a:p>
                      <a:pPr algn="just">
                        <a:lnSpc>
                          <a:spcPct val="115000"/>
                        </a:lnSpc>
                        <a:spcAft>
                          <a:spcPts val="0"/>
                        </a:spcAft>
                      </a:pPr>
                      <a:r>
                        <a:rPr lang="es-CO" sz="100">
                          <a:effectLst/>
                          <a:uFill>
                            <a:solidFill>
                              <a:srgbClr val="000000"/>
                            </a:solidFill>
                          </a:uFill>
                        </a:rPr>
                        <a:t>Fondos de ley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algn="just">
                        <a:lnSpc>
                          <a:spcPct val="115000"/>
                        </a:lnSpc>
                        <a:spcAft>
                          <a:spcPts val="0"/>
                        </a:spcAft>
                      </a:pPr>
                      <a:r>
                        <a:rPr lang="es-CO" sz="100">
                          <a:effectLst/>
                          <a:uFill>
                            <a:solidFill>
                              <a:srgbClr val="000000"/>
                            </a:solidFill>
                          </a:uFill>
                        </a:rPr>
                        <a:t>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aplicación y cumplimiento de la normatividad, procesos y procedimientos de cada uno de los fondos de ley, por parte de la Caja de Compensación Familiar.</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trazabilidad de los procesos de cada uno de los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rowSpan="2">
                  <a:txBody>
                    <a:bodyPr/>
                    <a:lstStyle/>
                    <a:p>
                      <a:pPr algn="just">
                        <a:lnSpc>
                          <a:spcPct val="115000"/>
                        </a:lnSpc>
                        <a:spcAft>
                          <a:spcPts val="0"/>
                        </a:spcAft>
                      </a:pPr>
                      <a:r>
                        <a:rPr lang="es-CO" sz="100">
                          <a:effectLst/>
                          <a:uFill>
                            <a:solidFill>
                              <a:srgbClr val="000000"/>
                            </a:solidFill>
                          </a:uFill>
                        </a:rPr>
                        <a:t>FONIÑEZ</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proyectos hayan sido remitidos para evaluación y seguimiento por parte de Supersubsidio.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v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correcta apropiación y ejecución del programa en sus componentes AIN y JEC (convenios, evaluación).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 </a:t>
                      </a:r>
                    </a:p>
                    <a:p>
                      <a:pPr algn="just">
                        <a:lnSpc>
                          <a:spcPct val="115000"/>
                        </a:lnSpc>
                        <a:spcAft>
                          <a:spcPts val="0"/>
                        </a:spcAft>
                      </a:pPr>
                      <a:r>
                        <a:rPr lang="es-CO" sz="100">
                          <a:effectLst/>
                          <a:uFill>
                            <a:solidFill>
                              <a:srgbClr val="000000"/>
                            </a:solidFill>
                          </a:uFill>
                        </a:rPr>
                        <a:t>FOSFEC</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Beneficios Económicos: Verificar porcentaje de Gastos de administración; información reportada en Sirevac-Siger; verificación aleatoria de las personas que recibieron beneficios económicos; y si tienen derecho a los mismos.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Capacitación: Verificar aleatoria del costo y asistencia a los cursos; intensidad horaria; pertinencia de la oferta de cursos vs. demanda.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Agencia de Gestión y Colocación de Empleo: Muestra seleccionada a criterio del equipo auditor, de las hojas de vida de aspirantes, empresas registradas y postulantes colocados.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Programa 40000 Primeros Empleos: Verificación contable y financiera de los recursos asignados al programa y su ejecución.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203967">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FOVIS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proceso de postulación y asignación de subsidios.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trazabilidad y conciliación contable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subsidios asignados, pagados, vencidos y renuncias.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saldos de segunda prioridad pendientes de pago.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Aspectos Administrativos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Identificar los procesos y las políticas de Planeación Estratégica, de Comunicaciones y de inversión publicitaria, que utiliza la de Caja de Compensación en el desarrollo de sus intenciones comunicacionales.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gridSpan="2">
                  <a:txBody>
                    <a:bodyPr/>
                    <a:lstStyle/>
                    <a:p>
                      <a:pPr>
                        <a:lnSpc>
                          <a:spcPct val="115000"/>
                        </a:lnSpc>
                        <a:spcAft>
                          <a:spcPts val="0"/>
                        </a:spcAft>
                      </a:pPr>
                      <a:r>
                        <a:rPr lang="es-CO" sz="100">
                          <a:effectLst/>
                          <a:uFill>
                            <a:solidFill>
                              <a:srgbClr val="000000"/>
                            </a:solidFill>
                          </a:uFill>
                        </a:rPr>
                        <a:t>Servicios sociales, costos, tarifas, subsidios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metodología y el procedimiento que aplica la Caja de Compensación para fijar los costos y las tarifas, conforme a lo dispuesto en el artículo 64 de la Ley 21 de 1982 y la Circular Externa 017 de 2014.</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coberturas y accesibilidad de los servicios de recreación, educación, bibliotecas, capacitación, vivienda, fondos de crédito.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ejecución de otros programas especiales como adulto mayor,  población con discapacidad, bibliotecas.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inconsistencias detectadas en la información reportada en el sistema comparada con la información entregada en la visita. </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ejecución de los recursos de Ley 115 y su aplicación.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11255">
                <a:tc gridSpan="2">
                  <a:txBody>
                    <a:bodyPr/>
                    <a:lstStyle/>
                    <a:p>
                      <a:pPr>
                        <a:lnSpc>
                          <a:spcPct val="115000"/>
                        </a:lnSpc>
                        <a:spcAft>
                          <a:spcPts val="0"/>
                        </a:spcAft>
                      </a:pPr>
                      <a:r>
                        <a:rPr lang="es-CO" sz="100">
                          <a:effectLst/>
                          <a:uFill>
                            <a:solidFill>
                              <a:srgbClr val="000000"/>
                            </a:solidFill>
                          </a:uFill>
                        </a:rPr>
                        <a:t>Inversiones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porcentaje de ejecución presupuestal de los proyectos de Inversión incluidos en el límite máximo de inversiones aprobado por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0945">
                <a:tc gridSpan="2">
                  <a:txBody>
                    <a:bodyPr/>
                    <a:lstStyle/>
                    <a:p>
                      <a:pPr algn="just">
                        <a:lnSpc>
                          <a:spcPct val="115000"/>
                        </a:lnSpc>
                        <a:spcAft>
                          <a:spcPts val="0"/>
                        </a:spcAft>
                      </a:pPr>
                      <a:r>
                        <a:rPr lang="es-ES_tradnl" sz="100">
                          <a:effectLst/>
                        </a:rPr>
                        <a:t/>
                      </a:r>
                      <a:br>
                        <a:rPr lang="es-ES_tradnl" sz="100">
                          <a:effectLst/>
                        </a:rPr>
                      </a:br>
                      <a:r>
                        <a:rPr lang="es-CO" sz="100">
                          <a:effectLst/>
                          <a:uFill>
                            <a:solidFill>
                              <a:srgbClr val="000000"/>
                            </a:solidFill>
                          </a:uFill>
                        </a:rPr>
                        <a:t>Salud</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Analizar los estados financieros del servicio.</a:t>
                      </a:r>
                    </a:p>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Cartera de la IPS y su provisión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xmlns="" val="4076208098"/>
              </p:ext>
            </p:extLst>
          </p:nvPr>
        </p:nvGraphicFramePr>
        <p:xfrm>
          <a:off x="1196340" y="2723991"/>
          <a:ext cx="6751320" cy="2558796"/>
        </p:xfrm>
        <a:graphic>
          <a:graphicData uri="http://schemas.openxmlformats.org/drawingml/2006/table">
            <a:tbl>
              <a:tblPr firstRow="1" firstCol="1" bandRow="1">
                <a:tableStyleId>{5C22544A-7EE6-4342-B048-85BDC9FD1C3A}</a:tableStyleId>
              </a:tblPr>
              <a:tblGrid>
                <a:gridCol w="2071904"/>
                <a:gridCol w="4679416"/>
              </a:tblGrid>
              <a:tr h="40640">
                <a:tc>
                  <a:txBody>
                    <a:bodyPr/>
                    <a:lstStyle/>
                    <a:p>
                      <a:pPr>
                        <a:lnSpc>
                          <a:spcPct val="115000"/>
                        </a:lnSpc>
                        <a:spcAft>
                          <a:spcPts val="0"/>
                        </a:spcAft>
                      </a:pPr>
                      <a:r>
                        <a:rPr lang="es-CO" sz="1800" dirty="0">
                          <a:solidFill>
                            <a:schemeClr val="tx1"/>
                          </a:solidFill>
                          <a:effectLst/>
                          <a:uFill>
                            <a:solidFill>
                              <a:srgbClr val="000000"/>
                            </a:solidFill>
                          </a:uFill>
                        </a:rPr>
                        <a:t>Aspectos Administrativos</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Identificar los procesos y las políticas de Planeación Estratégica, de Comunicaciones y de inversión publicitaria, que utiliza la de Caja de Compensación en el desarrollo de sus intenciones comunicacionales.</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1602740">
                <a:tc>
                  <a:txBody>
                    <a:bodyPr/>
                    <a:lstStyle/>
                    <a:p>
                      <a:pPr>
                        <a:lnSpc>
                          <a:spcPct val="115000"/>
                        </a:lnSpc>
                        <a:spcAft>
                          <a:spcPts val="0"/>
                        </a:spcAft>
                      </a:pPr>
                      <a:r>
                        <a:rPr lang="es-CO" sz="1800" dirty="0">
                          <a:solidFill>
                            <a:schemeClr val="tx1"/>
                          </a:solidFill>
                          <a:effectLst/>
                          <a:uFill>
                            <a:solidFill>
                              <a:srgbClr val="000000"/>
                            </a:solidFill>
                          </a:uFill>
                        </a:rPr>
                        <a:t>Servicios sociales, costos, tarifas, subsidios</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Revisar la metodología y el procedimiento que aplica la Caja de Compensación para fijar los costos y las tarifas, conforme a lo dispuesto en el artículo 64 de la Ley 21 de 1982 y la Circular Externa 017 de 2014.</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las coberturas y accesibilidad de los servicios de recreación, educación, bibliotecas, capacitación, vivienda, fondos de crédito.</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ejecución de otros programas especiales como adulto mayor,  población con discapacidad, bibliotecas.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inconsistencias detectadas en la información reportada en el sistema comparada con la información entregada en la visita. </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Revisar la ejecución de los recursos de Ley 115 y su aplicación.</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26914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xmlns="" val="2244334342"/>
              </p:ext>
            </p:extLst>
          </p:nvPr>
        </p:nvGraphicFramePr>
        <p:xfrm>
          <a:off x="1115618" y="-41981152"/>
          <a:ext cx="3813525" cy="4541700"/>
        </p:xfrm>
        <a:graphic>
          <a:graphicData uri="http://schemas.openxmlformats.org/drawingml/2006/table">
            <a:tbl>
              <a:tblPr firstRow="1" firstCol="1" bandRow="1">
                <a:tableStyleId>{5C22544A-7EE6-4342-B048-85BDC9FD1C3A}</a:tableStyleId>
              </a:tblPr>
              <a:tblGrid>
                <a:gridCol w="1271175"/>
                <a:gridCol w="1271175"/>
                <a:gridCol w="1271175"/>
              </a:tblGrid>
              <a:tr h="0">
                <a:tc gridSpan="3">
                  <a:txBody>
                    <a:bodyPr/>
                    <a:lstStyle/>
                    <a:p>
                      <a:pPr algn="ctr">
                        <a:lnSpc>
                          <a:spcPct val="115000"/>
                        </a:lnSpc>
                        <a:spcAft>
                          <a:spcPts val="0"/>
                        </a:spcAft>
                      </a:pPr>
                      <a:r>
                        <a:rPr lang="es-ES_tradnl" sz="100" dirty="0">
                          <a:effectLst/>
                          <a:uFill>
                            <a:solidFill>
                              <a:srgbClr val="000000"/>
                            </a:solidFill>
                          </a:uFill>
                        </a:rPr>
                        <a:t>1. ANÁLISIS DE LA INFORMACIÓN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74170">
                <a:tc gridSpan="3">
                  <a:txBody>
                    <a:bodyPr/>
                    <a:lstStyle/>
                    <a:p>
                      <a:pPr algn="just">
                        <a:lnSpc>
                          <a:spcPct val="115000"/>
                        </a:lnSpc>
                        <a:spcAft>
                          <a:spcPts val="0"/>
                        </a:spcAft>
                      </a:pPr>
                      <a:r>
                        <a:rPr lang="es-ES_tradnl" sz="100">
                          <a:effectLst/>
                          <a:uFill>
                            <a:solidFill>
                              <a:srgbClr val="000000"/>
                            </a:solidFill>
                          </a:uFill>
                        </a:rPr>
                        <a:t>En la programación de visita en las Sede de la Superintendencia, los funcionarios comisionados realizarán el análisis de la información reportada por la </a:t>
                      </a:r>
                      <a:r>
                        <a:rPr lang="es-CO" sz="100">
                          <a:effectLst/>
                          <a:uFill>
                            <a:solidFill>
                              <a:srgbClr val="000000"/>
                            </a:solidFill>
                          </a:uFill>
                        </a:rPr>
                        <a:t>Caja de Compensación Familiar COMFAMILIAR ATLÁNTICO</a:t>
                      </a:r>
                      <a:r>
                        <a:rPr lang="es-ES_tradnl" sz="100">
                          <a:effectLst/>
                          <a:uFill>
                            <a:solidFill>
                              <a:srgbClr val="000000"/>
                            </a:solidFill>
                          </a:uFill>
                        </a:rPr>
                        <a:t> tanto en el SIGER como en los informes de gestión y demás documentación que reposa en la Superintendencia del Subsidio, con el fin de tener conocimiento general a desarrollarse en campo.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3">
                  <a:txBody>
                    <a:bodyPr/>
                    <a:lstStyle/>
                    <a:p>
                      <a:pPr algn="ctr">
                        <a:lnSpc>
                          <a:spcPct val="115000"/>
                        </a:lnSpc>
                        <a:spcAft>
                          <a:spcPts val="0"/>
                        </a:spcAft>
                      </a:pPr>
                      <a:r>
                        <a:rPr lang="es-ES_tradnl" sz="100">
                          <a:effectLst/>
                          <a:uFill>
                            <a:solidFill>
                              <a:srgbClr val="000000"/>
                            </a:solidFill>
                          </a:uFill>
                        </a:rPr>
                        <a:t>2. ASPECTOS A DESARROLLAR EN LA VISITA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2">
                  <a:txBody>
                    <a:bodyPr/>
                    <a:lstStyle/>
                    <a:p>
                      <a:pPr algn="ctr">
                        <a:lnSpc>
                          <a:spcPct val="115000"/>
                        </a:lnSpc>
                        <a:spcAft>
                          <a:spcPts val="0"/>
                        </a:spcAft>
                      </a:pPr>
                      <a:r>
                        <a:rPr lang="es-ES_tradnl" sz="100">
                          <a:effectLst/>
                          <a:uFill>
                            <a:solidFill>
                              <a:srgbClr val="000000"/>
                            </a:solidFill>
                          </a:uFill>
                        </a:rPr>
                        <a:t>DESCRIPCIÓN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algn="ctr">
                        <a:lnSpc>
                          <a:spcPct val="115000"/>
                        </a:lnSpc>
                        <a:spcAft>
                          <a:spcPts val="0"/>
                        </a:spcAft>
                      </a:pPr>
                      <a:r>
                        <a:rPr lang="es-ES_tradnl" sz="100">
                          <a:effectLst/>
                          <a:uFill>
                            <a:solidFill>
                              <a:srgbClr val="000000"/>
                            </a:solidFill>
                          </a:uFill>
                        </a:rPr>
                        <a:t>ACTIVIDADES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Actas del Consejo Directivo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Extractar de las actas del Consejo Directivo y la Asamblea General las decisiones relevantes que afecten a cada uno de los programas y direccionarlas a los integrantes del equipo comisionado.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19188">
                <a:tc gridSpan="2">
                  <a:txBody>
                    <a:bodyPr/>
                    <a:lstStyle/>
                    <a:p>
                      <a:pPr algn="ctr">
                        <a:lnSpc>
                          <a:spcPct val="115000"/>
                        </a:lnSpc>
                        <a:spcAft>
                          <a:spcPts val="0"/>
                        </a:spcAft>
                      </a:pPr>
                      <a:r>
                        <a:rPr lang="es-CO" sz="100">
                          <a:effectLst/>
                          <a:uFill>
                            <a:solidFill>
                              <a:srgbClr val="000000"/>
                            </a:solidFill>
                          </a:uFill>
                        </a:rPr>
                        <a:t> </a:t>
                      </a:r>
                    </a:p>
                    <a:p>
                      <a:pPr>
                        <a:lnSpc>
                          <a:spcPct val="115000"/>
                        </a:lnSpc>
                        <a:spcAft>
                          <a:spcPts val="0"/>
                        </a:spcAft>
                      </a:pPr>
                      <a:r>
                        <a:rPr lang="es-CO" sz="100">
                          <a:effectLst/>
                          <a:uFill>
                            <a:solidFill>
                              <a:srgbClr val="000000"/>
                            </a:solidFill>
                          </a:uFill>
                        </a:rPr>
                        <a:t>Pacto por la Transparencia en el Sistema del Subsidio Familiar</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que el Código del Buen Gobierno incluya el capítulo de conflictos de interés, inhabilidades e incompatibilidades.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acciones implementadas para el fortalecimiento de mecanismos de control del gasto y manejo eficiente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planes y proyectos de inversión consulten las necesidades de la población afiliada y cumplan con el objetivo.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las tarifas y su reducción como estrategia de ampliación de cobertura, sin perjuicio del equilibrio financiero.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Implementar o fortalecer los mecanismos de control y prevención de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pago de las sanciones impuestas por la Superintendencia del Subsidio Familiar y por otras entidades del Estado.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07933">
                <a:tc gridSpan="2">
                  <a:txBody>
                    <a:bodyPr/>
                    <a:lstStyle/>
                    <a:p>
                      <a:pPr>
                        <a:lnSpc>
                          <a:spcPct val="115000"/>
                        </a:lnSpc>
                        <a:spcAft>
                          <a:spcPts val="0"/>
                        </a:spcAft>
                      </a:pPr>
                      <a:r>
                        <a:rPr lang="es-CO" sz="100">
                          <a:effectLst/>
                          <a:uFill>
                            <a:solidFill>
                              <a:srgbClr val="000000"/>
                            </a:solidFill>
                          </a:uFill>
                        </a:rPr>
                        <a:t>Contratación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el Manual de Contratación y su cumplimiento.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legalidad de la contratación conforme a las normas internas y manual de contratación, generar trazabilidad, verificando el recurso utilizado, la forma de contratación, la ejecución del contrato, entre otros.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Efectuar la revisión aleatoria de contratos y convenios de la Corporación, con base en los criterios definidos por el equipo auditor, con el fin de analizar y validar los procesos contractuales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los anticipos dados por la CCF en cumplimiento de los contratos, verificar su trazabilidad en contabilidad y su legalización.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Procesos judiciales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procesos judiciales y administrativos, conciliaciones y tutelas que recaen sobre las Cajas y su causa y su incidencia patrimonial.</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y verificar las acciones para la correcta defensa de la Caja.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Validar los procesos judiciales que se encuentran registrados en el Sirevac-Siger y comparar con la base de datos de la oficina jurídica de la CCF.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provisiones para contingencias de los procesos judiciales, conforme a las normas y políticas establecidas por la Caja, cruzando la información con el área contable y financiera.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56273">
                <a:tc gridSpan="2">
                  <a:txBody>
                    <a:bodyPr/>
                    <a:lstStyle/>
                    <a:p>
                      <a:pPr>
                        <a:lnSpc>
                          <a:spcPct val="115000"/>
                        </a:lnSpc>
                        <a:spcAft>
                          <a:spcPts val="0"/>
                        </a:spcAft>
                      </a:pPr>
                      <a:r>
                        <a:rPr lang="es-CO" sz="100">
                          <a:effectLst/>
                          <a:uFill>
                            <a:solidFill>
                              <a:srgbClr val="000000"/>
                            </a:solidFill>
                          </a:uFill>
                        </a:rPr>
                        <a:t>Afiliaciones, aportes y 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el valor de la cuota monetaria pagada de acuerdo con la resolución de la SSF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Generar trazabilidad del proceso de pago de cuota monetaria, esto incluye revisión aleatoria de documentos de los afiliados con derecho a cuota monetaria versus el pago de la misma.</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las acciones de recuperación de cartera por aportes y acciones de suspensión y expulsión de empleadores morosos.</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Cuáles son los sistemas de autocontrol que tiene implementados la Caja de Compensación frente al pago de cuota monetaria para evitar posibles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cumplimiento del pago de la cuota monetario conforme a las prescripciones legales, en especial lo señalado en el artículo 19 y siguientes de la Ley 21 del 82 y demás normas reglamentarias o circulares de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gridSpan="2">
                  <a:txBody>
                    <a:bodyPr/>
                    <a:lstStyle/>
                    <a:p>
                      <a:pPr>
                        <a:lnSpc>
                          <a:spcPct val="115000"/>
                        </a:lnSpc>
                        <a:spcAft>
                          <a:spcPts val="0"/>
                        </a:spcAft>
                      </a:pPr>
                      <a:r>
                        <a:rPr lang="es-CO" sz="100">
                          <a:effectLst/>
                          <a:uFill>
                            <a:solidFill>
                              <a:srgbClr val="000000"/>
                            </a:solidFill>
                          </a:uFill>
                        </a:rPr>
                        <a:t>Seguimiento a PDM</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cumplimiento de los avances del plan de mejoramiento suscritos con la Supersubsidio.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dirty="0">
                          <a:effectLst/>
                          <a:uFill>
                            <a:solidFill>
                              <a:srgbClr val="000000"/>
                            </a:solidFill>
                          </a:uFill>
                        </a:rPr>
                        <a:t>Bienes inmuebles</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Solicitar la certificación de la revisoría fiscal sobre la totalidad de los bienes inmuebles, su destinación, afectación, último avalúo y contabilización de los ajustes a que haya lugar por este concepto.</a:t>
                      </a:r>
                    </a:p>
                    <a:p>
                      <a:pPr marL="228600" algn="just">
                        <a:lnSpc>
                          <a:spcPct val="115000"/>
                        </a:lnSpc>
                        <a:spcAft>
                          <a:spcPts val="0"/>
                        </a:spcAft>
                      </a:pPr>
                      <a:r>
                        <a:rPr lang="es-CO" sz="100" dirty="0">
                          <a:effectLst/>
                          <a:uFill>
                            <a:solidFill>
                              <a:srgbClr val="000000"/>
                            </a:solidFill>
                          </a:uFill>
                        </a:rPr>
                        <a:t> </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Recaudo del 4% y Apropiaciones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de los recursos ingresados por el operador financiero frente al ingreso registrado en contabilidad.</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porcentaje de las apropiaciones de ley, su registro contable y disponibilidad de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manejo financiero y contable por cada fondo (Fovis, Foniñez, Fosfec, 40 Mil Empleos, Ley 115)</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contable de los grupos 18 y 28 de los fondos de ley.</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traslado financiero oportuno a las respectivas cuentas bancarias de los saldos de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85424">
                <a:tc rowSpan="5">
                  <a:txBody>
                    <a:bodyPr/>
                    <a:lstStyle/>
                    <a:p>
                      <a:pPr algn="just">
                        <a:lnSpc>
                          <a:spcPct val="115000"/>
                        </a:lnSpc>
                        <a:spcAft>
                          <a:spcPts val="0"/>
                        </a:spcAft>
                      </a:pPr>
                      <a:r>
                        <a:rPr lang="es-CO" sz="100">
                          <a:effectLst/>
                          <a:uFill>
                            <a:solidFill>
                              <a:srgbClr val="000000"/>
                            </a:solidFill>
                          </a:uFill>
                        </a:rPr>
                        <a:t>Fondos de ley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algn="just">
                        <a:lnSpc>
                          <a:spcPct val="115000"/>
                        </a:lnSpc>
                        <a:spcAft>
                          <a:spcPts val="0"/>
                        </a:spcAft>
                      </a:pPr>
                      <a:r>
                        <a:rPr lang="es-CO" sz="100">
                          <a:effectLst/>
                          <a:uFill>
                            <a:solidFill>
                              <a:srgbClr val="000000"/>
                            </a:solidFill>
                          </a:uFill>
                        </a:rPr>
                        <a:t>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aplicación y cumplimiento de la normatividad, procesos y procedimientos de cada uno de los fondos de ley, por parte de la Caja de Compensación Familiar.</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trazabilidad de los procesos de cada uno de los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rowSpan="2">
                  <a:txBody>
                    <a:bodyPr/>
                    <a:lstStyle/>
                    <a:p>
                      <a:pPr algn="just">
                        <a:lnSpc>
                          <a:spcPct val="115000"/>
                        </a:lnSpc>
                        <a:spcAft>
                          <a:spcPts val="0"/>
                        </a:spcAft>
                      </a:pPr>
                      <a:r>
                        <a:rPr lang="es-CO" sz="100">
                          <a:effectLst/>
                          <a:uFill>
                            <a:solidFill>
                              <a:srgbClr val="000000"/>
                            </a:solidFill>
                          </a:uFill>
                        </a:rPr>
                        <a:t>FONIÑEZ</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proyectos hayan sido remitidos para evaluación y seguimiento por parte de Supersubsidio.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v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correcta apropiación y ejecución del programa en sus componentes AIN y JEC (convenios, evaluación).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 </a:t>
                      </a:r>
                    </a:p>
                    <a:p>
                      <a:pPr algn="just">
                        <a:lnSpc>
                          <a:spcPct val="115000"/>
                        </a:lnSpc>
                        <a:spcAft>
                          <a:spcPts val="0"/>
                        </a:spcAft>
                      </a:pPr>
                      <a:r>
                        <a:rPr lang="es-CO" sz="100">
                          <a:effectLst/>
                          <a:uFill>
                            <a:solidFill>
                              <a:srgbClr val="000000"/>
                            </a:solidFill>
                          </a:uFill>
                        </a:rPr>
                        <a:t>FOSFEC</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Beneficios Económicos: Verificar porcentaje de Gastos de administración; información reportada en Sirevac-Siger; verificación aleatoria de las personas que recibieron beneficios económicos; y si tienen derecho a los mismos.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Capacitación: Verificar aleatoria del costo y asistencia a los cursos; intensidad horaria; pertinencia de la oferta de cursos vs. demanda.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Agencia de Gestión y Colocación de Empleo: Muestra seleccionada a criterio del equipo auditor, de las hojas de vida de aspirantes, empresas registradas y postulantes colocados.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Programa 40000 Primeros Empleos: Verificación contable y financiera de los recursos asignados al programa y su ejecución.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203967">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FOVIS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proceso de postulación y asignación de subsidios.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trazabilidad y conciliación contable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subsidios asignados, pagados, vencidos y renuncias.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saldos de segunda prioridad pendientes de pago.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Aspectos Administrativos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Identificar los procesos y las políticas de Planeación Estratégica, de Comunicaciones y de inversión publicitaria, que utiliza la de Caja de Compensación en el desarrollo de sus intenciones comunicacionales.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gridSpan="2">
                  <a:txBody>
                    <a:bodyPr/>
                    <a:lstStyle/>
                    <a:p>
                      <a:pPr>
                        <a:lnSpc>
                          <a:spcPct val="115000"/>
                        </a:lnSpc>
                        <a:spcAft>
                          <a:spcPts val="0"/>
                        </a:spcAft>
                      </a:pPr>
                      <a:r>
                        <a:rPr lang="es-CO" sz="100">
                          <a:effectLst/>
                          <a:uFill>
                            <a:solidFill>
                              <a:srgbClr val="000000"/>
                            </a:solidFill>
                          </a:uFill>
                        </a:rPr>
                        <a:t>Servicios sociales, costos, tarifas, subsidios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metodología y el procedimiento que aplica la Caja de Compensación para fijar los costos y las tarifas, conforme a lo dispuesto en el artículo 64 de la Ley 21 de 1982 y la Circular Externa 017 de 2014.</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coberturas y accesibilidad de los servicios de recreación, educación, bibliotecas, capacitación, vivienda, fondos de crédito.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ejecución de otros programas especiales como adulto mayor,  población con discapacidad, bibliotecas.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inconsistencias detectadas en la información reportada en el sistema comparada con la información entregada en la visita. </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ejecución de los recursos de Ley 115 y su aplicación.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11255">
                <a:tc gridSpan="2">
                  <a:txBody>
                    <a:bodyPr/>
                    <a:lstStyle/>
                    <a:p>
                      <a:pPr>
                        <a:lnSpc>
                          <a:spcPct val="115000"/>
                        </a:lnSpc>
                        <a:spcAft>
                          <a:spcPts val="0"/>
                        </a:spcAft>
                      </a:pPr>
                      <a:r>
                        <a:rPr lang="es-CO" sz="100">
                          <a:effectLst/>
                          <a:uFill>
                            <a:solidFill>
                              <a:srgbClr val="000000"/>
                            </a:solidFill>
                          </a:uFill>
                        </a:rPr>
                        <a:t>Inversiones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porcentaje de ejecución presupuestal de los proyectos de Inversión incluidos en el límite máximo de inversiones aprobado por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0945">
                <a:tc gridSpan="2">
                  <a:txBody>
                    <a:bodyPr/>
                    <a:lstStyle/>
                    <a:p>
                      <a:pPr algn="just">
                        <a:lnSpc>
                          <a:spcPct val="115000"/>
                        </a:lnSpc>
                        <a:spcAft>
                          <a:spcPts val="0"/>
                        </a:spcAft>
                      </a:pPr>
                      <a:r>
                        <a:rPr lang="es-ES_tradnl" sz="100">
                          <a:effectLst/>
                        </a:rPr>
                        <a:t/>
                      </a:r>
                      <a:br>
                        <a:rPr lang="es-ES_tradnl" sz="100">
                          <a:effectLst/>
                        </a:rPr>
                      </a:br>
                      <a:r>
                        <a:rPr lang="es-CO" sz="100">
                          <a:effectLst/>
                          <a:uFill>
                            <a:solidFill>
                              <a:srgbClr val="000000"/>
                            </a:solidFill>
                          </a:uFill>
                        </a:rPr>
                        <a:t>Salud</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Analizar los estados financieros del servicio.</a:t>
                      </a:r>
                    </a:p>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Cartera de la IPS y su provisión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xmlns="" val="867776139"/>
              </p:ext>
            </p:extLst>
          </p:nvPr>
        </p:nvGraphicFramePr>
        <p:xfrm>
          <a:off x="1196340" y="2996953"/>
          <a:ext cx="6976060" cy="1505674"/>
        </p:xfrm>
        <a:graphic>
          <a:graphicData uri="http://schemas.openxmlformats.org/drawingml/2006/table">
            <a:tbl>
              <a:tblPr firstRow="1" firstCol="1" bandRow="1">
                <a:tableStyleId>{5C22544A-7EE6-4342-B048-85BDC9FD1C3A}</a:tableStyleId>
              </a:tblPr>
              <a:tblGrid>
                <a:gridCol w="2140874"/>
                <a:gridCol w="4835186"/>
              </a:tblGrid>
              <a:tr h="689875">
                <a:tc>
                  <a:txBody>
                    <a:bodyPr/>
                    <a:lstStyle/>
                    <a:p>
                      <a:pPr>
                        <a:lnSpc>
                          <a:spcPct val="115000"/>
                        </a:lnSpc>
                        <a:spcAft>
                          <a:spcPts val="0"/>
                        </a:spcAft>
                      </a:pPr>
                      <a:r>
                        <a:rPr lang="es-CO" sz="1800" dirty="0">
                          <a:solidFill>
                            <a:schemeClr val="tx1"/>
                          </a:solidFill>
                          <a:effectLst/>
                          <a:uFill>
                            <a:solidFill>
                              <a:srgbClr val="000000"/>
                            </a:solidFill>
                          </a:uFill>
                        </a:rPr>
                        <a:t>Inversiones</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Revisar el porcentaje de ejecución presupuestal de los proyectos de Inversión incluidos en el límite máximo de inversiones aprobado por la Superintendencia.</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815799">
                <a:tc>
                  <a:txBody>
                    <a:bodyPr/>
                    <a:lstStyle/>
                    <a:p>
                      <a:pPr algn="just">
                        <a:lnSpc>
                          <a:spcPct val="115000"/>
                        </a:lnSpc>
                        <a:spcAft>
                          <a:spcPts val="0"/>
                        </a:spcAft>
                      </a:pPr>
                      <a:r>
                        <a:rPr lang="es-ES_tradnl" sz="1800" dirty="0">
                          <a:solidFill>
                            <a:schemeClr val="tx1"/>
                          </a:solidFill>
                          <a:effectLst/>
                        </a:rPr>
                        <a:t/>
                      </a:r>
                      <a:br>
                        <a:rPr lang="es-ES_tradnl" sz="1800" dirty="0">
                          <a:solidFill>
                            <a:schemeClr val="tx1"/>
                          </a:solidFill>
                          <a:effectLst/>
                        </a:rPr>
                      </a:br>
                      <a:r>
                        <a:rPr lang="es-CO" sz="1800" dirty="0">
                          <a:solidFill>
                            <a:schemeClr val="tx1"/>
                          </a:solidFill>
                          <a:effectLst/>
                          <a:uFill>
                            <a:solidFill>
                              <a:srgbClr val="000000"/>
                            </a:solidFill>
                          </a:uFill>
                        </a:rPr>
                        <a:t>Salud</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Analizar los estados financieros del servicio.</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Cartera de la IPS y su provisión</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57544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196752"/>
            <a:ext cx="7920880" cy="1200329"/>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COMUNICACIÓN AL ENTE VIGILADO DE LA VISITA A PRACTICAR</a:t>
            </a:r>
          </a:p>
          <a:p>
            <a:endParaRPr lang="es-CO" sz="2400" b="1" dirty="0">
              <a:solidFill>
                <a:schemeClr val="tx2"/>
              </a:solidFill>
              <a:effectLst>
                <a:outerShdw blurRad="38100" dist="38100" dir="2700000" algn="tl">
                  <a:srgbClr val="000000">
                    <a:alpha val="43137"/>
                  </a:srgbClr>
                </a:outerShdw>
              </a:effectLst>
            </a:endParaRPr>
          </a:p>
        </p:txBody>
      </p:sp>
      <p:sp>
        <p:nvSpPr>
          <p:cNvPr id="11" name="CuadroTexto 10"/>
          <p:cNvSpPr txBox="1"/>
          <p:nvPr/>
        </p:nvSpPr>
        <p:spPr>
          <a:xfrm>
            <a:off x="2627784" y="2530639"/>
            <a:ext cx="5400601" cy="338554"/>
          </a:xfrm>
          <a:prstGeom prst="rect">
            <a:avLst/>
          </a:prstGeom>
          <a:noFill/>
        </p:spPr>
        <p:txBody>
          <a:bodyPr wrap="square" rtlCol="0">
            <a:spAutoFit/>
          </a:bodyPr>
          <a:lstStyle/>
          <a:p>
            <a:pPr lvl="0" algn="just"/>
            <a:endParaRPr lang="es-CO" sz="1600" dirty="0">
              <a:solidFill>
                <a:schemeClr val="tx2"/>
              </a:solidFill>
            </a:endParaRPr>
          </a:p>
        </p:txBody>
      </p:sp>
      <p:graphicFrame>
        <p:nvGraphicFramePr>
          <p:cNvPr id="9" name="8 Diagrama"/>
          <p:cNvGraphicFramePr/>
          <p:nvPr/>
        </p:nvGraphicFramePr>
        <p:xfrm>
          <a:off x="683568" y="2204864"/>
          <a:ext cx="7488832"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7952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nodePh="1">
                                  <p:stCondLst>
                                    <p:cond delay="0"/>
                                  </p:stCondLst>
                                  <p:endCondLst>
                                    <p:cond evt="begin" delay="0">
                                      <p:tn val="11"/>
                                    </p:cond>
                                  </p:end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8"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todospor un nuevo pais.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830997"/>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INSTALACIÓN DE LA VISITA ORDINARIA</a:t>
            </a:r>
          </a:p>
          <a:p>
            <a:endParaRPr lang="es-CO" sz="2400" b="1" dirty="0">
              <a:solidFill>
                <a:schemeClr val="tx2"/>
              </a:solidFill>
              <a:effectLst>
                <a:outerShdw blurRad="38100" dist="38100" dir="2700000" algn="tl">
                  <a:srgbClr val="000000">
                    <a:alpha val="43137"/>
                  </a:srgbClr>
                </a:outerShdw>
              </a:effectLst>
            </a:endParaRPr>
          </a:p>
        </p:txBody>
      </p:sp>
      <p:sp>
        <p:nvSpPr>
          <p:cNvPr id="11" name="CuadroTexto 10"/>
          <p:cNvSpPr txBox="1"/>
          <p:nvPr/>
        </p:nvSpPr>
        <p:spPr>
          <a:xfrm>
            <a:off x="2627784" y="2530639"/>
            <a:ext cx="5400601" cy="338554"/>
          </a:xfrm>
          <a:prstGeom prst="rect">
            <a:avLst/>
          </a:prstGeom>
          <a:noFill/>
        </p:spPr>
        <p:txBody>
          <a:bodyPr wrap="square" rtlCol="0">
            <a:spAutoFit/>
          </a:bodyPr>
          <a:lstStyle/>
          <a:p>
            <a:r>
              <a:rPr lang="es-CO" sz="1600" dirty="0">
                <a:solidFill>
                  <a:schemeClr val="tx2"/>
                </a:solidFill>
              </a:rPr>
              <a:t> </a:t>
            </a:r>
          </a:p>
        </p:txBody>
      </p:sp>
      <p:graphicFrame>
        <p:nvGraphicFramePr>
          <p:cNvPr id="13" name="12 Diagrama"/>
          <p:cNvGraphicFramePr/>
          <p:nvPr/>
        </p:nvGraphicFramePr>
        <p:xfrm>
          <a:off x="1547664" y="213285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2977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830997"/>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EJECUCIÓN DE LA VISITA</a:t>
            </a:r>
          </a:p>
          <a:p>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1043608" y="2060848"/>
          <a:ext cx="5760640" cy="34563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11 Imagen" descr="trabajo-en-equipo-en-la-reunion-de-negocios_23-2147508215.jpg"/>
          <p:cNvPicPr>
            <a:picLocks noChangeAspect="1"/>
          </p:cNvPicPr>
          <p:nvPr/>
        </p:nvPicPr>
        <p:blipFill>
          <a:blip r:embed="rId9" cstate="print"/>
          <a:srcRect l="8940" t="5317" r="6525" b="10148"/>
          <a:stretch>
            <a:fillRect/>
          </a:stretch>
        </p:blipFill>
        <p:spPr>
          <a:xfrm>
            <a:off x="6876256" y="4293096"/>
            <a:ext cx="208823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7815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cTn>
                              </p:par>
                              <p:par>
                                <p:cTn id="12" presetID="8" presetClass="emph" presetSubtype="0" fill="hold" nodeType="withEffect">
                                  <p:stCondLst>
                                    <p:cond delay="0"/>
                                  </p:stCondLst>
                                  <p:childTnLst>
                                    <p:animRot by="21600000">
                                      <p:cBhvr>
                                        <p:cTn id="13"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830997"/>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SOLICITUD DE INFORMACIÓN COMPLEMENTARIA</a:t>
            </a:r>
          </a:p>
          <a:p>
            <a:endParaRPr lang="es-CO" sz="2400" b="1" dirty="0">
              <a:solidFill>
                <a:schemeClr val="tx2"/>
              </a:solidFill>
              <a:effectLst>
                <a:outerShdw blurRad="38100" dist="38100" dir="2700000" algn="tl">
                  <a:srgbClr val="000000">
                    <a:alpha val="43137"/>
                  </a:srgbClr>
                </a:outerShdw>
              </a:effectLst>
            </a:endParaRPr>
          </a:p>
        </p:txBody>
      </p:sp>
      <p:grpSp>
        <p:nvGrpSpPr>
          <p:cNvPr id="13" name="12 Grupo"/>
          <p:cNvGrpSpPr/>
          <p:nvPr/>
        </p:nvGrpSpPr>
        <p:grpSpPr>
          <a:xfrm>
            <a:off x="1475656" y="1844824"/>
            <a:ext cx="6216352" cy="4264248"/>
            <a:chOff x="1475656" y="1844824"/>
            <a:chExt cx="6216352" cy="4264248"/>
          </a:xfrm>
        </p:grpSpPr>
        <p:graphicFrame>
          <p:nvGraphicFramePr>
            <p:cNvPr id="9" name="8 Diagrama"/>
            <p:cNvGraphicFramePr/>
            <p:nvPr/>
          </p:nvGraphicFramePr>
          <p:xfrm>
            <a:off x="1475656" y="1844824"/>
            <a:ext cx="6216352" cy="4264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11 Imagen" descr="folder-documents.png"/>
            <p:cNvPicPr>
              <a:picLocks noChangeAspect="1"/>
            </p:cNvPicPr>
            <p:nvPr/>
          </p:nvPicPr>
          <p:blipFill>
            <a:blip r:embed="rId9" cstate="print"/>
            <a:stretch>
              <a:fillRect/>
            </a:stretch>
          </p:blipFill>
          <p:spPr>
            <a:xfrm>
              <a:off x="1619672" y="2348880"/>
              <a:ext cx="2439796" cy="2454523"/>
            </a:xfrm>
            <a:prstGeom prst="rect">
              <a:avLst/>
            </a:prstGeom>
          </p:spPr>
        </p:pic>
      </p:grpSp>
    </p:spTree>
    <p:extLst>
      <p:ext uri="{BB962C8B-B14F-4D97-AF65-F5344CB8AC3E}">
        <p14:creationId xmlns:p14="http://schemas.microsoft.com/office/powerpoint/2010/main" xmlns="" val="427135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2" name="CuadroTexto 1"/>
          <p:cNvSpPr txBox="1"/>
          <p:nvPr/>
        </p:nvSpPr>
        <p:spPr>
          <a:xfrm>
            <a:off x="840610" y="980728"/>
            <a:ext cx="7128792" cy="1200329"/>
          </a:xfrm>
          <a:prstGeom prst="rect">
            <a:avLst/>
          </a:prstGeom>
          <a:noFill/>
        </p:spPr>
        <p:txBody>
          <a:bodyPr wrap="square" rtlCol="0">
            <a:spAutoFit/>
          </a:bodyPr>
          <a:lstStyle/>
          <a:p>
            <a:pPr algn="ctr"/>
            <a:r>
              <a:rPr lang="es-MX" b="1" dirty="0" smtClean="0">
                <a:solidFill>
                  <a:schemeClr val="tx2"/>
                </a:solidFill>
                <a:effectLst>
                  <a:outerShdw blurRad="38100" dist="38100" dir="2700000" algn="tl">
                    <a:srgbClr val="000000">
                      <a:alpha val="43137"/>
                    </a:srgbClr>
                  </a:outerShdw>
                </a:effectLst>
              </a:rPr>
              <a:t>RESOLUCIÓN 0070 DEL 04 DE FEBRERO 2016</a:t>
            </a:r>
          </a:p>
          <a:p>
            <a:pPr algn="ctr"/>
            <a:r>
              <a:rPr lang="es-CO" b="1" dirty="0" smtClean="0">
                <a:solidFill>
                  <a:schemeClr val="tx2"/>
                </a:solidFill>
                <a:effectLst>
                  <a:outerShdw blurRad="38100" dist="38100" dir="2700000" algn="tl">
                    <a:srgbClr val="000000">
                      <a:alpha val="43137"/>
                    </a:srgbClr>
                  </a:outerShdw>
                </a:effectLst>
              </a:rPr>
              <a:t>“</a:t>
            </a:r>
            <a:r>
              <a:rPr lang="es-CO" b="1" dirty="0">
                <a:solidFill>
                  <a:schemeClr val="tx2"/>
                </a:solidFill>
                <a:effectLst>
                  <a:outerShdw blurRad="38100" dist="38100" dir="2700000" algn="tl">
                    <a:srgbClr val="000000">
                      <a:alpha val="43137"/>
                    </a:srgbClr>
                  </a:outerShdw>
                </a:effectLst>
              </a:rPr>
              <a:t>Por medio del cual se adecúa el proceso de programación, ejecución y seguimiento de visitas a entes vigilados”</a:t>
            </a:r>
          </a:p>
          <a:p>
            <a:pPr algn="ctr"/>
            <a:endParaRPr lang="es-CO"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611560" y="2060848"/>
          <a:ext cx="8136904"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722217248"/>
      </p:ext>
    </p:extLst>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196752"/>
            <a:ext cx="6768752" cy="830997"/>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REUNIÓN DE TERMINACIÓN DE VISITA EN SITIO</a:t>
            </a:r>
          </a:p>
          <a:p>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467544" y="1844824"/>
          <a:ext cx="8208912"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81209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1">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7560840" cy="1015663"/>
          </a:xfrm>
          <a:prstGeom prst="rect">
            <a:avLst/>
          </a:prstGeom>
          <a:noFill/>
        </p:spPr>
        <p:txBody>
          <a:bodyPr wrap="square" rtlCol="0">
            <a:spAutoFit/>
          </a:bodyPr>
          <a:lstStyle/>
          <a:p>
            <a:r>
              <a:rPr lang="es-CO" sz="2000" b="1" dirty="0" smtClean="0">
                <a:solidFill>
                  <a:schemeClr val="tx2"/>
                </a:solidFill>
                <a:effectLst>
                  <a:outerShdw blurRad="38100" dist="38100" dir="2700000" algn="tl">
                    <a:srgbClr val="000000">
                      <a:alpha val="43137"/>
                    </a:srgbClr>
                  </a:outerShdw>
                </a:effectLst>
              </a:rPr>
              <a:t>ELABORACIÓN, Y APROBACIÓN DEL INFORME PRELIMINAR DE VISITA ORDINARIA</a:t>
            </a:r>
            <a:endParaRPr lang="es-CO" sz="2000" b="1" dirty="0">
              <a:solidFill>
                <a:schemeClr val="tx2"/>
              </a:solidFill>
              <a:effectLst>
                <a:outerShdw blurRad="38100" dist="38100" dir="2700000" algn="tl">
                  <a:srgbClr val="000000">
                    <a:alpha val="43137"/>
                  </a:srgbClr>
                </a:outerShdw>
              </a:effectLst>
            </a:endParaRPr>
          </a:p>
          <a:p>
            <a:endParaRPr lang="es-CO" sz="2000" b="1" dirty="0">
              <a:solidFill>
                <a:schemeClr val="tx2"/>
              </a:solidFill>
              <a:effectLst>
                <a:outerShdw blurRad="38100" dist="38100" dir="2700000" algn="tl">
                  <a:srgbClr val="000000">
                    <a:alpha val="43137"/>
                  </a:srgbClr>
                </a:outerShdw>
              </a:effectLst>
            </a:endParaRPr>
          </a:p>
        </p:txBody>
      </p:sp>
      <p:sp>
        <p:nvSpPr>
          <p:cNvPr id="5" name="CuadroTexto 4"/>
          <p:cNvSpPr txBox="1"/>
          <p:nvPr/>
        </p:nvSpPr>
        <p:spPr>
          <a:xfrm>
            <a:off x="2267744" y="2062003"/>
            <a:ext cx="5904656" cy="923330"/>
          </a:xfrm>
          <a:prstGeom prst="rect">
            <a:avLst/>
          </a:prstGeom>
          <a:noFill/>
        </p:spPr>
        <p:txBody>
          <a:bodyPr wrap="square" rtlCol="0">
            <a:spAutoFit/>
          </a:bodyPr>
          <a:lstStyle/>
          <a:p>
            <a:pPr algn="just"/>
            <a:r>
              <a:rPr lang="es-CO" dirty="0">
                <a:solidFill>
                  <a:schemeClr val="tx2"/>
                </a:solidFill>
              </a:rPr>
              <a:t> </a:t>
            </a:r>
          </a:p>
          <a:p>
            <a:pPr algn="just"/>
            <a:r>
              <a:rPr lang="es-CO" dirty="0">
                <a:solidFill>
                  <a:schemeClr val="tx2"/>
                </a:solidFill>
              </a:rPr>
              <a:t> </a:t>
            </a:r>
          </a:p>
          <a:p>
            <a:endParaRPr lang="es-CO" dirty="0"/>
          </a:p>
        </p:txBody>
      </p:sp>
      <p:graphicFrame>
        <p:nvGraphicFramePr>
          <p:cNvPr id="9" name="8 Diagrama"/>
          <p:cNvGraphicFramePr/>
          <p:nvPr/>
        </p:nvGraphicFramePr>
        <p:xfrm>
          <a:off x="611560" y="2204864"/>
          <a:ext cx="8064896"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7287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340768"/>
            <a:ext cx="6768752" cy="830997"/>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ENVÍO DE INFORME PRELIMINAR </a:t>
            </a:r>
          </a:p>
          <a:p>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1475656" y="198884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0432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7992888" cy="830997"/>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RESPUESTA DEL ENTE VIGILADO AL INFORME PRELIMINAR </a:t>
            </a:r>
          </a:p>
          <a:p>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395536" y="1857896"/>
          <a:ext cx="7920880" cy="50001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10 Imagen" descr="anexos.png"/>
          <p:cNvPicPr>
            <a:picLocks noChangeAspect="1"/>
          </p:cNvPicPr>
          <p:nvPr/>
        </p:nvPicPr>
        <p:blipFill>
          <a:blip r:embed="rId9" cstate="print"/>
          <a:stretch>
            <a:fillRect/>
          </a:stretch>
        </p:blipFill>
        <p:spPr>
          <a:xfrm>
            <a:off x="3131840" y="5661248"/>
            <a:ext cx="1871464" cy="1073340"/>
          </a:xfrm>
          <a:prstGeom prst="rect">
            <a:avLst/>
          </a:prstGeom>
          <a:ln>
            <a:noFill/>
          </a:ln>
          <a:effectLst>
            <a:softEdge rad="112500"/>
          </a:effectLst>
        </p:spPr>
      </p:pic>
    </p:spTree>
    <p:extLst>
      <p:ext uri="{BB962C8B-B14F-4D97-AF65-F5344CB8AC3E}">
        <p14:creationId xmlns:p14="http://schemas.microsoft.com/office/powerpoint/2010/main" xmlns="" val="17281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9"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052736"/>
            <a:ext cx="7992888" cy="1200329"/>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ELABORACIÓN Y REVISIÓN DEL INFORME FINAL DE LA VISITA ORDINARIA</a:t>
            </a:r>
          </a:p>
          <a:p>
            <a:endParaRPr lang="es-CO" sz="2400" b="1" dirty="0">
              <a:solidFill>
                <a:schemeClr val="tx2"/>
              </a:solidFill>
              <a:effectLst>
                <a:outerShdw blurRad="38100" dist="38100" dir="2700000" algn="tl">
                  <a:srgbClr val="000000">
                    <a:alpha val="43137"/>
                  </a:srgbClr>
                </a:outerShdw>
              </a:effectLst>
            </a:endParaRPr>
          </a:p>
        </p:txBody>
      </p:sp>
      <p:sp>
        <p:nvSpPr>
          <p:cNvPr id="9" name="CuadroTexto 8"/>
          <p:cNvSpPr txBox="1"/>
          <p:nvPr/>
        </p:nvSpPr>
        <p:spPr>
          <a:xfrm>
            <a:off x="2339752" y="2073037"/>
            <a:ext cx="5760640" cy="923330"/>
          </a:xfrm>
          <a:prstGeom prst="rect">
            <a:avLst/>
          </a:prstGeom>
          <a:noFill/>
        </p:spPr>
        <p:txBody>
          <a:bodyPr wrap="square" rtlCol="0">
            <a:spAutoFit/>
          </a:bodyPr>
          <a:lstStyle/>
          <a:p>
            <a:pPr algn="just"/>
            <a:r>
              <a:rPr lang="es-CO" dirty="0">
                <a:solidFill>
                  <a:schemeClr val="tx2"/>
                </a:solidFill>
              </a:rPr>
              <a:t> </a:t>
            </a:r>
          </a:p>
          <a:p>
            <a:pPr algn="just"/>
            <a:r>
              <a:rPr lang="es-ES" dirty="0">
                <a:solidFill>
                  <a:schemeClr val="tx2"/>
                </a:solidFill>
              </a:rPr>
              <a:t> </a:t>
            </a:r>
            <a:endParaRPr lang="es-CO" dirty="0">
              <a:solidFill>
                <a:schemeClr val="tx2"/>
              </a:solidFill>
            </a:endParaRPr>
          </a:p>
          <a:p>
            <a:pPr algn="just"/>
            <a:endParaRPr lang="es-CO" dirty="0"/>
          </a:p>
        </p:txBody>
      </p:sp>
      <p:graphicFrame>
        <p:nvGraphicFramePr>
          <p:cNvPr id="11" name="10 Diagrama"/>
          <p:cNvGraphicFramePr/>
          <p:nvPr/>
        </p:nvGraphicFramePr>
        <p:xfrm>
          <a:off x="611560" y="1988840"/>
          <a:ext cx="7776864" cy="44644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11 Imagen" descr="images.jpg"/>
          <p:cNvPicPr>
            <a:picLocks noChangeAspect="1"/>
          </p:cNvPicPr>
          <p:nvPr/>
        </p:nvPicPr>
        <p:blipFill>
          <a:blip r:embed="rId9" cstate="print"/>
          <a:stretch>
            <a:fillRect/>
          </a:stretch>
        </p:blipFill>
        <p:spPr>
          <a:xfrm>
            <a:off x="467544" y="5373216"/>
            <a:ext cx="1071562" cy="10715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08548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052736"/>
            <a:ext cx="7848872" cy="1200329"/>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ENVÍO DE INFORME FINAL Y SOLICITUD DEL PLAN DE MEJORAMIENTO</a:t>
            </a:r>
          </a:p>
          <a:p>
            <a:endParaRPr lang="es-CO" sz="2400" b="1" dirty="0">
              <a:solidFill>
                <a:schemeClr val="tx2"/>
              </a:solidFill>
              <a:effectLst>
                <a:outerShdw blurRad="38100" dist="38100" dir="2700000" algn="tl">
                  <a:srgbClr val="000000">
                    <a:alpha val="43137"/>
                  </a:srgbClr>
                </a:outerShdw>
              </a:effectLst>
            </a:endParaRPr>
          </a:p>
        </p:txBody>
      </p:sp>
      <p:sp>
        <p:nvSpPr>
          <p:cNvPr id="2" name="CuadroTexto 1"/>
          <p:cNvSpPr txBox="1"/>
          <p:nvPr/>
        </p:nvSpPr>
        <p:spPr>
          <a:xfrm>
            <a:off x="1979712" y="2593935"/>
            <a:ext cx="6264696" cy="369332"/>
          </a:xfrm>
          <a:prstGeom prst="rect">
            <a:avLst/>
          </a:prstGeom>
          <a:noFill/>
        </p:spPr>
        <p:txBody>
          <a:bodyPr wrap="square" rtlCol="0">
            <a:spAutoFit/>
          </a:bodyPr>
          <a:lstStyle/>
          <a:p>
            <a:pPr algn="just"/>
            <a:r>
              <a:rPr lang="es-ES" dirty="0">
                <a:solidFill>
                  <a:schemeClr val="tx2"/>
                </a:solidFill>
              </a:rPr>
              <a:t> </a:t>
            </a:r>
            <a:endParaRPr lang="es-CO" dirty="0">
              <a:solidFill>
                <a:schemeClr val="tx2"/>
              </a:solidFill>
            </a:endParaRPr>
          </a:p>
        </p:txBody>
      </p:sp>
      <p:graphicFrame>
        <p:nvGraphicFramePr>
          <p:cNvPr id="11" name="10 Diagrama"/>
          <p:cNvGraphicFramePr/>
          <p:nvPr/>
        </p:nvGraphicFramePr>
        <p:xfrm>
          <a:off x="539552" y="1916832"/>
          <a:ext cx="7920880" cy="42080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11 Imagen" descr="descarga.jpg"/>
          <p:cNvPicPr>
            <a:picLocks noChangeAspect="1"/>
          </p:cNvPicPr>
          <p:nvPr/>
        </p:nvPicPr>
        <p:blipFill>
          <a:blip r:embed="rId9" cstate="print"/>
          <a:stretch>
            <a:fillRect/>
          </a:stretch>
        </p:blipFill>
        <p:spPr>
          <a:xfrm>
            <a:off x="6660232" y="5733256"/>
            <a:ext cx="936104" cy="1050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1782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500"/>
                                        <p:tgtEl>
                                          <p:spTgt spid="11"/>
                                        </p:tgtEl>
                                      </p:cBhvr>
                                    </p:animEffect>
                                  </p:childTnLst>
                                </p:cTn>
                              </p:par>
                              <p:par>
                                <p:cTn id="12" presetID="3"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linds(horizontal)">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830997"/>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TRASLADO DE HALLAZGOS</a:t>
            </a:r>
          </a:p>
          <a:p>
            <a:endParaRPr lang="es-CO" sz="2400" b="1" dirty="0">
              <a:solidFill>
                <a:schemeClr val="tx2"/>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xmlns="" val="1530719898"/>
              </p:ext>
            </p:extLst>
          </p:nvPr>
        </p:nvGraphicFramePr>
        <p:xfrm>
          <a:off x="2933568" y="2636912"/>
          <a:ext cx="5184576" cy="864096"/>
        </p:xfrm>
        <a:graphic>
          <a:graphicData uri="http://schemas.openxmlformats.org/drawingml/2006/table">
            <a:tbl>
              <a:tblPr firstRow="1" firstCol="1" bandRow="1">
                <a:tableStyleId>{5C22544A-7EE6-4342-B048-85BDC9FD1C3A}</a:tableStyleId>
              </a:tblPr>
              <a:tblGrid>
                <a:gridCol w="5184576"/>
              </a:tblGrid>
              <a:tr h="864096">
                <a:tc>
                  <a:txBody>
                    <a:bodyPr/>
                    <a:lstStyle/>
                    <a:p>
                      <a:pPr algn="just"/>
                      <a:endParaRPr lang="es-CO" sz="1600" b="0" kern="1200" dirty="0" smtClean="0">
                        <a:solidFill>
                          <a:schemeClr val="tx2"/>
                        </a:solidFill>
                        <a:latin typeface="+mn-lt"/>
                        <a:ea typeface="+mn-ea"/>
                        <a:cs typeface="+mn-cs"/>
                      </a:endParaRPr>
                    </a:p>
                  </a:txBody>
                  <a:tcPr marL="68580" marR="68580" marT="0" marB="0">
                    <a:solidFill>
                      <a:schemeClr val="bg1"/>
                    </a:solidFill>
                  </a:tcPr>
                </a:tc>
              </a:tr>
            </a:tbl>
          </a:graphicData>
        </a:graphic>
      </p:graphicFrame>
      <p:sp>
        <p:nvSpPr>
          <p:cNvPr id="11" name="10 Elipse"/>
          <p:cNvSpPr/>
          <p:nvPr/>
        </p:nvSpPr>
        <p:spPr>
          <a:xfrm>
            <a:off x="1547664" y="1916832"/>
            <a:ext cx="5328592" cy="417646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S" sz="1700" dirty="0" smtClean="0">
                <a:solidFill>
                  <a:schemeClr val="tx2"/>
                </a:solidFill>
              </a:rPr>
              <a:t>El coordinador de la visita proyectará para firma del Superintendente Delegado, en caso de ser procedente, junto con el oficio de remisión del informe final </a:t>
            </a:r>
            <a:r>
              <a:rPr lang="es-CO" sz="1700" dirty="0" smtClean="0">
                <a:solidFill>
                  <a:schemeClr val="tx2"/>
                </a:solidFill>
              </a:rPr>
              <a:t>memorando dirigido al Superintendente Delegado para la Responsabilidad Administrativa y las Medidas Especiales, en el que informará los hallazgos encontrados en la práctica de la visita, para lo cual remitirá copia física y digital de informe final de visita, con los soportes pertinentes</a:t>
            </a:r>
            <a:r>
              <a:rPr lang="es-CO" sz="1600" dirty="0" smtClean="0">
                <a:solidFill>
                  <a:schemeClr val="tx2"/>
                </a:solidFill>
              </a:rPr>
              <a:t>.</a:t>
            </a:r>
          </a:p>
          <a:p>
            <a:pPr algn="ctr"/>
            <a:endParaRPr lang="es-CO" sz="1600" dirty="0"/>
          </a:p>
        </p:txBody>
      </p:sp>
      <p:pic>
        <p:nvPicPr>
          <p:cNvPr id="12" name="11 Imagen" descr="images (1).jpg"/>
          <p:cNvPicPr>
            <a:picLocks noChangeAspect="1"/>
          </p:cNvPicPr>
          <p:nvPr/>
        </p:nvPicPr>
        <p:blipFill>
          <a:blip r:embed="rId5" cstate="print"/>
          <a:srcRect b="4667"/>
          <a:stretch>
            <a:fillRect/>
          </a:stretch>
        </p:blipFill>
        <p:spPr>
          <a:xfrm>
            <a:off x="6948264" y="4293096"/>
            <a:ext cx="1586193" cy="15121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38439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5"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par>
                                <p:cTn id="18" presetID="2" presetClass="entr" presetSubtype="4"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830997"/>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TRASLADO A LAS AUTORIDADES COMPETENTES</a:t>
            </a:r>
          </a:p>
          <a:p>
            <a:pPr algn="just"/>
            <a:endParaRPr lang="es-CO" sz="2400" b="1" dirty="0">
              <a:solidFill>
                <a:schemeClr val="tx2"/>
              </a:solidFill>
              <a:effectLst>
                <a:outerShdw blurRad="38100" dist="38100" dir="2700000" algn="tl">
                  <a:srgbClr val="000000">
                    <a:alpha val="43137"/>
                  </a:srgbClr>
                </a:outerShdw>
              </a:effectLst>
            </a:endParaRPr>
          </a:p>
        </p:txBody>
      </p:sp>
      <p:sp>
        <p:nvSpPr>
          <p:cNvPr id="9" name="8 Redondear rectángulo de esquina diagonal"/>
          <p:cNvSpPr/>
          <p:nvPr/>
        </p:nvSpPr>
        <p:spPr>
          <a:xfrm>
            <a:off x="1043608" y="2564904"/>
            <a:ext cx="6192688" cy="3024336"/>
          </a:xfrm>
          <a:prstGeom prst="round2Diag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s-CO" dirty="0" smtClean="0">
                <a:solidFill>
                  <a:schemeClr val="tx2"/>
                </a:solidFill>
              </a:rPr>
              <a:t>Si como resultado de la visita, se detecta la presunta comisión de hechos punibles y/o irregularidades en el ejercicio de los cargos desempeñados por trabajadores del Ente Vigilado, se dará traslado a la Oficina Asesora Jurídica de la Superintendencia del Subsidio Familiar para que instaure las acciones pertinentes frente a las autoridades competentes de acuerdo con lo señalado en los numerales 1, 4, 5 y 8 del artículo 7 del Decreto 2595 de 2012.</a:t>
            </a:r>
          </a:p>
          <a:p>
            <a:pPr algn="just"/>
            <a:endParaRPr lang="es-CO" dirty="0"/>
          </a:p>
        </p:txBody>
      </p:sp>
      <p:pic>
        <p:nvPicPr>
          <p:cNvPr id="11" name="10 Imagen" descr="libros.gif"/>
          <p:cNvPicPr>
            <a:picLocks noChangeAspect="1"/>
          </p:cNvPicPr>
          <p:nvPr/>
        </p:nvPicPr>
        <p:blipFill>
          <a:blip r:embed="rId5" cstate="print"/>
          <a:stretch>
            <a:fillRect/>
          </a:stretch>
        </p:blipFill>
        <p:spPr>
          <a:xfrm>
            <a:off x="7308304" y="4797152"/>
            <a:ext cx="1738484" cy="1517526"/>
          </a:xfrm>
          <a:prstGeom prst="rect">
            <a:avLst/>
          </a:prstGeom>
        </p:spPr>
      </p:pic>
    </p:spTree>
    <p:extLst>
      <p:ext uri="{BB962C8B-B14F-4D97-AF65-F5344CB8AC3E}">
        <p14:creationId xmlns:p14="http://schemas.microsoft.com/office/powerpoint/2010/main" xmlns="" val="184926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par>
                                <p:cTn id="12" presetID="8" presetClass="entr" presetSubtype="16"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amond(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1043608" y="1241303"/>
            <a:ext cx="6768752" cy="830997"/>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APROBACIÓN DEL PLAN DE MEJORAMIENTO</a:t>
            </a:r>
          </a:p>
          <a:p>
            <a:pPr algn="just"/>
            <a:endParaRPr lang="es-CO" sz="2400" b="1" dirty="0">
              <a:solidFill>
                <a:schemeClr val="tx2"/>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xmlns="" val="3741418893"/>
              </p:ext>
            </p:extLst>
          </p:nvPr>
        </p:nvGraphicFramePr>
        <p:xfrm>
          <a:off x="2933568" y="2636912"/>
          <a:ext cx="5184576" cy="864096"/>
        </p:xfrm>
        <a:graphic>
          <a:graphicData uri="http://schemas.openxmlformats.org/drawingml/2006/table">
            <a:tbl>
              <a:tblPr firstRow="1" firstCol="1" bandRow="1">
                <a:tableStyleId>{5C22544A-7EE6-4342-B048-85BDC9FD1C3A}</a:tableStyleId>
              </a:tblPr>
              <a:tblGrid>
                <a:gridCol w="5184576"/>
              </a:tblGrid>
              <a:tr h="864096">
                <a:tc>
                  <a:txBody>
                    <a:bodyPr/>
                    <a:lstStyle/>
                    <a:p>
                      <a:pPr algn="just"/>
                      <a:endParaRPr lang="es-CO" sz="1600" b="0" kern="1200" dirty="0" smtClean="0">
                        <a:solidFill>
                          <a:schemeClr val="tx2"/>
                        </a:solidFill>
                        <a:latin typeface="+mn-lt"/>
                        <a:ea typeface="+mn-ea"/>
                        <a:cs typeface="+mn-cs"/>
                      </a:endParaRPr>
                    </a:p>
                  </a:txBody>
                  <a:tcPr marL="68580" marR="68580" marT="0" marB="0">
                    <a:solidFill>
                      <a:schemeClr val="bg1"/>
                    </a:solidFill>
                  </a:tcPr>
                </a:tc>
              </a:tr>
            </a:tbl>
          </a:graphicData>
        </a:graphic>
      </p:graphicFrame>
      <p:graphicFrame>
        <p:nvGraphicFramePr>
          <p:cNvPr id="9" name="8 Diagrama"/>
          <p:cNvGraphicFramePr/>
          <p:nvPr/>
        </p:nvGraphicFramePr>
        <p:xfrm>
          <a:off x="1259632" y="2348880"/>
          <a:ext cx="6192688" cy="338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1" name="10 Imagen" descr="descarga (1).jpg"/>
          <p:cNvPicPr>
            <a:picLocks noChangeAspect="1"/>
          </p:cNvPicPr>
          <p:nvPr/>
        </p:nvPicPr>
        <p:blipFill>
          <a:blip r:embed="rId9" cstate="print"/>
          <a:stretch>
            <a:fillRect/>
          </a:stretch>
        </p:blipFill>
        <p:spPr>
          <a:xfrm>
            <a:off x="7668344" y="4725144"/>
            <a:ext cx="1047750" cy="1090613"/>
          </a:xfrm>
          <a:prstGeom prst="rect">
            <a:avLst/>
          </a:prstGeom>
        </p:spPr>
      </p:pic>
    </p:spTree>
    <p:extLst>
      <p:ext uri="{BB962C8B-B14F-4D97-AF65-F5344CB8AC3E}">
        <p14:creationId xmlns:p14="http://schemas.microsoft.com/office/powerpoint/2010/main" xmlns="" val="200329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5"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par>
                                <p:cTn id="18" presetID="5"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9"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980728"/>
            <a:ext cx="6768752" cy="954107"/>
          </a:xfrm>
          <a:prstGeom prst="rect">
            <a:avLst/>
          </a:prstGeom>
          <a:noFill/>
        </p:spPr>
        <p:txBody>
          <a:bodyPr wrap="square" rtlCol="0">
            <a:spAutoFit/>
          </a:bodyPr>
          <a:lstStyle/>
          <a:p>
            <a:pPr algn="just"/>
            <a:r>
              <a:rPr lang="es-CO" sz="2800" b="1" dirty="0" smtClean="0">
                <a:solidFill>
                  <a:schemeClr val="tx2"/>
                </a:solidFill>
                <a:effectLst>
                  <a:outerShdw blurRad="38100" dist="38100" dir="2700000" algn="tl">
                    <a:srgbClr val="000000">
                      <a:alpha val="43137"/>
                    </a:srgbClr>
                  </a:outerShdw>
                </a:effectLst>
              </a:rPr>
              <a:t>PLAN DE MEJORAMIENTO</a:t>
            </a:r>
          </a:p>
          <a:p>
            <a:pPr algn="just"/>
            <a:endParaRPr lang="es-CO" sz="28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611560" y="1772816"/>
          <a:ext cx="8136904"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15200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461665"/>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ELABORACIÓN DEL PLAN ANUAL DE VISITAS PAV</a:t>
            </a:r>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3491880" y="2276872"/>
          <a:ext cx="3696072" cy="2752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11 Imagen" descr="calendario-escolar-colegio-irabia.jpg"/>
          <p:cNvPicPr>
            <a:picLocks noChangeAspect="1"/>
          </p:cNvPicPr>
          <p:nvPr/>
        </p:nvPicPr>
        <p:blipFill>
          <a:blip r:embed="rId9" cstate="print"/>
          <a:srcRect l="26876" r="28654" b="5630"/>
          <a:stretch>
            <a:fillRect/>
          </a:stretch>
        </p:blipFill>
        <p:spPr>
          <a:xfrm>
            <a:off x="2051720" y="3645024"/>
            <a:ext cx="1321639" cy="1461716"/>
          </a:xfrm>
          <a:prstGeom prst="rect">
            <a:avLst/>
          </a:prstGeom>
        </p:spPr>
      </p:pic>
    </p:spTree>
    <p:extLst>
      <p:ext uri="{BB962C8B-B14F-4D97-AF65-F5344CB8AC3E}">
        <p14:creationId xmlns:p14="http://schemas.microsoft.com/office/powerpoint/2010/main" xmlns="" val="200656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1000"/>
                                        <p:tgtEl>
                                          <p:spTgt spid="9"/>
                                        </p:tgtEl>
                                      </p:cBhvr>
                                    </p:animEffect>
                                  </p:childTnLst>
                                </p:cTn>
                              </p:par>
                              <p:par>
                                <p:cTn id="17" presetID="8"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251520" y="1241303"/>
            <a:ext cx="8136904" cy="1569660"/>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VALIDACIÓN DOCUMENTAL DE LOS INFORMES DE AVANCE DEL PLAN DE MEJORAMIENTO</a:t>
            </a:r>
          </a:p>
          <a:p>
            <a:pPr algn="just"/>
            <a:endParaRPr lang="es-CO" sz="2400" b="1" dirty="0" smtClean="0">
              <a:solidFill>
                <a:schemeClr val="tx2"/>
              </a:solidFill>
              <a:effectLst>
                <a:outerShdw blurRad="38100" dist="38100" dir="2700000" algn="tl">
                  <a:srgbClr val="000000">
                    <a:alpha val="43137"/>
                  </a:srgbClr>
                </a:outerShdw>
              </a:effectLst>
            </a:endParaRPr>
          </a:p>
          <a:p>
            <a:pPr algn="just"/>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611560" y="1916832"/>
          <a:ext cx="7920880" cy="4680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5127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9"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196752"/>
            <a:ext cx="8064896" cy="1569660"/>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VALIDACIÓN DOCUMENTAL DE LOS INFORMES DE AVANCE DEL PLAN DE MEJORAMIENTO</a:t>
            </a:r>
          </a:p>
          <a:p>
            <a:pPr algn="just"/>
            <a:endParaRPr lang="es-CO" sz="2400" b="1" dirty="0" smtClean="0">
              <a:solidFill>
                <a:schemeClr val="tx2"/>
              </a:solidFill>
              <a:effectLst>
                <a:outerShdw blurRad="38100" dist="38100" dir="2700000" algn="tl">
                  <a:srgbClr val="000000">
                    <a:alpha val="43137"/>
                  </a:srgbClr>
                </a:outerShdw>
              </a:effectLst>
            </a:endParaRPr>
          </a:p>
          <a:p>
            <a:pPr algn="just"/>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395536" y="2204864"/>
          <a:ext cx="8136904" cy="43924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999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9"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8352928" cy="1200329"/>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SEGUIMIENTO </a:t>
            </a:r>
            <a:r>
              <a:rPr lang="es-MX" sz="2400" b="1" dirty="0" smtClean="0">
                <a:solidFill>
                  <a:schemeClr val="tx2"/>
                </a:solidFill>
                <a:effectLst>
                  <a:outerShdw blurRad="38100" dist="38100" dir="2700000" algn="tl">
                    <a:srgbClr val="000000">
                      <a:alpha val="43137"/>
                    </a:srgbClr>
                  </a:outerShdw>
                </a:effectLst>
              </a:rPr>
              <a:t>EN LA </a:t>
            </a:r>
            <a:r>
              <a:rPr lang="es-CO" sz="2400" b="1" dirty="0" smtClean="0">
                <a:solidFill>
                  <a:schemeClr val="tx2"/>
                </a:solidFill>
                <a:effectLst>
                  <a:outerShdw blurRad="38100" dist="38100" dir="2700000" algn="tl">
                    <a:srgbClr val="000000">
                      <a:alpha val="43137"/>
                    </a:srgbClr>
                  </a:outerShdw>
                </a:effectLst>
              </a:rPr>
              <a:t>CAJA DE COMPENSACIÓN FAMILIAR AL PLAN DE MEJORAMIENTO</a:t>
            </a:r>
          </a:p>
          <a:p>
            <a:pPr algn="just"/>
            <a:endParaRPr lang="es-CO" sz="24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1331640" y="234888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15886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amond(in)">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9"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052736"/>
            <a:ext cx="8352928" cy="1200329"/>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ACUERDOS PACTO POR LA TRANSPARENCIA EN EL SISTEMA DEL SUBSIDIO FAMILIAR</a:t>
            </a:r>
          </a:p>
          <a:p>
            <a:pPr algn="just"/>
            <a:endParaRPr lang="es-CO" sz="2400" b="1" dirty="0">
              <a:solidFill>
                <a:schemeClr val="tx2"/>
              </a:solidFill>
              <a:effectLst>
                <a:outerShdw blurRad="38100" dist="38100" dir="2700000" algn="tl">
                  <a:srgbClr val="000000">
                    <a:alpha val="43137"/>
                  </a:srgbClr>
                </a:outerShdw>
              </a:effectLst>
            </a:endParaRPr>
          </a:p>
        </p:txBody>
      </p:sp>
      <p:graphicFrame>
        <p:nvGraphicFramePr>
          <p:cNvPr id="11" name="10 Diagrama"/>
          <p:cNvGraphicFramePr/>
          <p:nvPr/>
        </p:nvGraphicFramePr>
        <p:xfrm>
          <a:off x="395536" y="1916832"/>
          <a:ext cx="8352928"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215886330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052736"/>
            <a:ext cx="8352928" cy="830997"/>
          </a:xfrm>
          <a:prstGeom prst="rect">
            <a:avLst/>
          </a:prstGeom>
          <a:noFill/>
        </p:spPr>
        <p:txBody>
          <a:bodyPr wrap="square" rtlCol="0">
            <a:spAutoFit/>
          </a:bodyPr>
          <a:lstStyle/>
          <a:p>
            <a:pPr algn="just"/>
            <a:r>
              <a:rPr lang="es-CO" sz="2400" b="1" dirty="0" smtClean="0">
                <a:solidFill>
                  <a:schemeClr val="tx2"/>
                </a:solidFill>
                <a:effectLst>
                  <a:outerShdw blurRad="38100" dist="38100" dir="2700000" algn="tl">
                    <a:srgbClr val="000000">
                      <a:alpha val="43137"/>
                    </a:srgbClr>
                  </a:outerShdw>
                </a:effectLst>
              </a:rPr>
              <a:t>REPORTE SIREVAC – INFORMACIÓN DE GESTIÓN</a:t>
            </a:r>
          </a:p>
          <a:p>
            <a:pPr algn="just"/>
            <a:endParaRPr lang="es-CO" sz="2400" b="1" dirty="0">
              <a:solidFill>
                <a:schemeClr val="tx2"/>
              </a:solidFill>
              <a:effectLst>
                <a:outerShdw blurRad="38100" dist="38100" dir="2700000" algn="tl">
                  <a:srgbClr val="000000">
                    <a:alpha val="43137"/>
                  </a:srgbClr>
                </a:outerShdw>
              </a:effectLst>
            </a:endParaRPr>
          </a:p>
        </p:txBody>
      </p:sp>
      <p:graphicFrame>
        <p:nvGraphicFramePr>
          <p:cNvPr id="13" name="12 Diagrama"/>
          <p:cNvGraphicFramePr/>
          <p:nvPr/>
        </p:nvGraphicFramePr>
        <p:xfrm>
          <a:off x="395536" y="1556792"/>
          <a:ext cx="8568952" cy="5040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41674548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linds(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Graphic spid="1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6372225" cy="6858000"/>
          </a:xfrm>
          <a:prstGeom prst="rect">
            <a:avLst/>
          </a:prstGeom>
          <a:solidFill>
            <a:srgbClr val="2278B8"/>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pic>
        <p:nvPicPr>
          <p:cNvPr id="2051" name="Imagen 1" descr="fondo power point.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4213" y="9525"/>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uadroTexto 1"/>
          <p:cNvSpPr txBox="1"/>
          <p:nvPr/>
        </p:nvSpPr>
        <p:spPr>
          <a:xfrm>
            <a:off x="1835696" y="5157192"/>
            <a:ext cx="7128792" cy="830997"/>
          </a:xfrm>
          <a:prstGeom prst="rect">
            <a:avLst/>
          </a:prstGeom>
          <a:noFill/>
        </p:spPr>
        <p:txBody>
          <a:bodyPr wrap="square" rtlCol="0">
            <a:spAutoFit/>
          </a:bodyPr>
          <a:lstStyle/>
          <a:p>
            <a:pPr algn="r"/>
            <a:r>
              <a:rPr lang="es-CO" sz="4800" b="1" dirty="0" smtClean="0">
                <a:solidFill>
                  <a:schemeClr val="bg1"/>
                </a:solidFill>
              </a:rPr>
              <a:t>GRACIAS</a:t>
            </a:r>
            <a:endParaRPr lang="es-CO" sz="4800" b="1" dirty="0">
              <a:solidFill>
                <a:schemeClr val="bg1"/>
              </a:solidFill>
            </a:endParaRPr>
          </a:p>
        </p:txBody>
      </p:sp>
    </p:spTree>
    <p:extLst>
      <p:ext uri="{BB962C8B-B14F-4D97-AF65-F5344CB8AC3E}">
        <p14:creationId xmlns:p14="http://schemas.microsoft.com/office/powerpoint/2010/main" xmlns="" val="3058291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7992888" cy="707886"/>
          </a:xfrm>
          <a:prstGeom prst="rect">
            <a:avLst/>
          </a:prstGeom>
          <a:noFill/>
        </p:spPr>
        <p:txBody>
          <a:bodyPr wrap="square" rtlCol="0">
            <a:spAutoFit/>
          </a:bodyPr>
          <a:lstStyle/>
          <a:p>
            <a:r>
              <a:rPr lang="es-CO" sz="2000" b="1" dirty="0" smtClean="0">
                <a:solidFill>
                  <a:schemeClr val="tx2"/>
                </a:solidFill>
                <a:effectLst>
                  <a:outerShdw blurRad="38100" dist="38100" dir="2700000" algn="tl">
                    <a:srgbClr val="000000">
                      <a:alpha val="43137"/>
                    </a:srgbClr>
                  </a:outerShdw>
                </a:effectLst>
              </a:rPr>
              <a:t>TRÁMITES ADMINISTRATIVOS PARA DESARROLLO DE LA COMISIÓN DE SERVICIOS</a:t>
            </a:r>
            <a:endParaRPr lang="es-CO" sz="2000" b="1" dirty="0">
              <a:solidFill>
                <a:schemeClr val="tx2"/>
              </a:solidFill>
              <a:effectLst>
                <a:outerShdw blurRad="38100" dist="38100" dir="2700000" algn="tl">
                  <a:srgbClr val="000000">
                    <a:alpha val="43137"/>
                  </a:srgbClr>
                </a:outerShdw>
              </a:effectLst>
            </a:endParaRPr>
          </a:p>
        </p:txBody>
      </p:sp>
      <p:sp>
        <p:nvSpPr>
          <p:cNvPr id="11" name="CuadroTexto 10"/>
          <p:cNvSpPr txBox="1"/>
          <p:nvPr/>
        </p:nvSpPr>
        <p:spPr>
          <a:xfrm>
            <a:off x="2051720" y="2663041"/>
            <a:ext cx="5976664" cy="338554"/>
          </a:xfrm>
          <a:prstGeom prst="rect">
            <a:avLst/>
          </a:prstGeom>
          <a:noFill/>
        </p:spPr>
        <p:txBody>
          <a:bodyPr wrap="square" rtlCol="0">
            <a:spAutoFit/>
          </a:bodyPr>
          <a:lstStyle/>
          <a:p>
            <a:pPr algn="just"/>
            <a:r>
              <a:rPr lang="es-ES" sz="1600" dirty="0">
                <a:solidFill>
                  <a:schemeClr val="tx2"/>
                </a:solidFill>
              </a:rPr>
              <a:t> </a:t>
            </a:r>
            <a:endParaRPr lang="es-CO" sz="1600" dirty="0">
              <a:solidFill>
                <a:schemeClr val="tx2"/>
              </a:solidFill>
            </a:endParaRPr>
          </a:p>
        </p:txBody>
      </p:sp>
      <p:graphicFrame>
        <p:nvGraphicFramePr>
          <p:cNvPr id="9" name="8 Diagrama"/>
          <p:cNvGraphicFramePr/>
          <p:nvPr/>
        </p:nvGraphicFramePr>
        <p:xfrm>
          <a:off x="611560" y="2132856"/>
          <a:ext cx="8136904" cy="432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11 Imagen" descr="44805697-la-firma-del-contrato-de-icono-de-ilustraci-n-vectorial-eps10-sobre-fondo-blanco.jpg"/>
          <p:cNvPicPr>
            <a:picLocks noChangeAspect="1"/>
          </p:cNvPicPr>
          <p:nvPr/>
        </p:nvPicPr>
        <p:blipFill>
          <a:blip r:embed="rId9" cstate="print"/>
          <a:srcRect l="23750" t="13251" r="16750" b="29000"/>
          <a:stretch>
            <a:fillRect/>
          </a:stretch>
        </p:blipFill>
        <p:spPr>
          <a:xfrm>
            <a:off x="4139952" y="5517232"/>
            <a:ext cx="1224136" cy="1188132"/>
          </a:xfrm>
          <a:prstGeom prst="rect">
            <a:avLst/>
          </a:prstGeom>
        </p:spPr>
      </p:pic>
    </p:spTree>
    <p:extLst>
      <p:ext uri="{BB962C8B-B14F-4D97-AF65-F5344CB8AC3E}">
        <p14:creationId xmlns:p14="http://schemas.microsoft.com/office/powerpoint/2010/main" xmlns="" val="385454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8"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2000"/>
                                        <p:tgtEl>
                                          <p:spTgt spid="9"/>
                                        </p:tgtEl>
                                      </p:cBhvr>
                                    </p:animEffect>
                                  </p:childTnLst>
                                </p:cTn>
                              </p:par>
                              <p:par>
                                <p:cTn id="16" presetID="4"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7848872" cy="707886"/>
          </a:xfrm>
          <a:prstGeom prst="rect">
            <a:avLst/>
          </a:prstGeom>
          <a:noFill/>
        </p:spPr>
        <p:txBody>
          <a:bodyPr wrap="square" rtlCol="0">
            <a:spAutoFit/>
          </a:bodyPr>
          <a:lstStyle/>
          <a:p>
            <a:r>
              <a:rPr lang="es-CO" sz="2000"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sz="2000" b="1" dirty="0">
              <a:solidFill>
                <a:schemeClr val="tx2"/>
              </a:solidFill>
              <a:effectLst>
                <a:outerShdw blurRad="38100" dist="38100" dir="2700000" algn="tl">
                  <a:srgbClr val="000000">
                    <a:alpha val="43137"/>
                  </a:srgbClr>
                </a:outerShdw>
              </a:effectLst>
            </a:endParaRPr>
          </a:p>
        </p:txBody>
      </p:sp>
      <p:graphicFrame>
        <p:nvGraphicFramePr>
          <p:cNvPr id="9" name="8 Diagrama"/>
          <p:cNvGraphicFramePr/>
          <p:nvPr/>
        </p:nvGraphicFramePr>
        <p:xfrm>
          <a:off x="3563888" y="2420888"/>
          <a:ext cx="3696072" cy="27520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11 Imagen" descr="can-stock-photo_csp3642397.jpg"/>
          <p:cNvPicPr>
            <a:picLocks noChangeAspect="1"/>
          </p:cNvPicPr>
          <p:nvPr/>
        </p:nvPicPr>
        <p:blipFill>
          <a:blip r:embed="rId9" cstate="print"/>
          <a:srcRect b="5808"/>
          <a:stretch>
            <a:fillRect/>
          </a:stretch>
        </p:blipFill>
        <p:spPr>
          <a:xfrm>
            <a:off x="2195736" y="3861048"/>
            <a:ext cx="1244312"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4377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3" presetClass="entr" presetSubtype="10"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1000"/>
                                        <p:tgtEl>
                                          <p:spTgt spid="9"/>
                                        </p:tgtEl>
                                      </p:cBhvr>
                                    </p:animEffect>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9"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2" y="0"/>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7704856" cy="1200329"/>
          </a:xfrm>
          <a:prstGeom prst="rect">
            <a:avLst/>
          </a:prstGeom>
          <a:noFill/>
        </p:spPr>
        <p:txBody>
          <a:bodyPr wrap="square" rtlCol="0">
            <a:spAutoFit/>
          </a:bodyPr>
          <a:lstStyle/>
          <a:p>
            <a:r>
              <a:rPr lang="es-CO" sz="2400"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sz="2400" b="1" dirty="0">
              <a:solidFill>
                <a:schemeClr val="tx2"/>
              </a:solidFill>
              <a:effectLst>
                <a:outerShdw blurRad="38100" dist="38100" dir="2700000" algn="tl">
                  <a:srgbClr val="000000">
                    <a:alpha val="43137"/>
                  </a:srgbClr>
                </a:outerShdw>
              </a:effectLst>
            </a:endParaRPr>
          </a:p>
        </p:txBody>
      </p:sp>
      <p:sp>
        <p:nvSpPr>
          <p:cNvPr id="11" name="CuadroTexto 10"/>
          <p:cNvSpPr txBox="1"/>
          <p:nvPr/>
        </p:nvSpPr>
        <p:spPr>
          <a:xfrm>
            <a:off x="2627784" y="2962687"/>
            <a:ext cx="5400601" cy="830997"/>
          </a:xfrm>
          <a:prstGeom prst="rect">
            <a:avLst/>
          </a:prstGeom>
          <a:noFill/>
        </p:spPr>
        <p:txBody>
          <a:bodyPr wrap="square" rtlCol="0">
            <a:spAutoFit/>
          </a:bodyPr>
          <a:lstStyle/>
          <a:p>
            <a:pPr algn="just"/>
            <a:endParaRPr lang="es-CO" sz="1600" dirty="0">
              <a:solidFill>
                <a:schemeClr val="tx2"/>
              </a:solidFill>
            </a:endParaRPr>
          </a:p>
          <a:p>
            <a:pPr lvl="0" algn="just"/>
            <a:endParaRPr lang="es-CO" sz="1600" dirty="0">
              <a:solidFill>
                <a:schemeClr val="tx2"/>
              </a:solidFill>
            </a:endParaRPr>
          </a:p>
          <a:p>
            <a:pPr lvl="0" algn="just"/>
            <a:endParaRPr lang="es-CO" sz="1600" dirty="0">
              <a:solidFill>
                <a:schemeClr val="tx2"/>
              </a:solidFill>
            </a:endParaRPr>
          </a:p>
        </p:txBody>
      </p:sp>
      <p:graphicFrame>
        <p:nvGraphicFramePr>
          <p:cNvPr id="9" name="8 Diagrama"/>
          <p:cNvGraphicFramePr/>
          <p:nvPr/>
        </p:nvGraphicFramePr>
        <p:xfrm>
          <a:off x="539552" y="2060848"/>
          <a:ext cx="8064896" cy="41764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2570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xmlns="" val="3496828557"/>
              </p:ext>
            </p:extLst>
          </p:nvPr>
        </p:nvGraphicFramePr>
        <p:xfrm>
          <a:off x="457200" y="2018658"/>
          <a:ext cx="8229599" cy="4264660"/>
        </p:xfrm>
        <a:graphic>
          <a:graphicData uri="http://schemas.openxmlformats.org/drawingml/2006/table">
            <a:tbl>
              <a:tblPr firstRow="1" firstCol="1" bandRow="1">
                <a:tableStyleId>{5C22544A-7EE6-4342-B048-85BDC9FD1C3A}</a:tableStyleId>
              </a:tblPr>
              <a:tblGrid>
                <a:gridCol w="1775153"/>
                <a:gridCol w="1673858"/>
                <a:gridCol w="70472"/>
                <a:gridCol w="1736960"/>
                <a:gridCol w="70472"/>
                <a:gridCol w="1537692"/>
                <a:gridCol w="1364992"/>
              </a:tblGrid>
              <a:tr h="190500">
                <a:tc>
                  <a:txBody>
                    <a:bodyPr/>
                    <a:lstStyle/>
                    <a:p>
                      <a:pPr>
                        <a:lnSpc>
                          <a:spcPct val="115000"/>
                        </a:lnSpc>
                        <a:spcAft>
                          <a:spcPts val="0"/>
                        </a:spcAft>
                      </a:pPr>
                      <a:r>
                        <a:rPr lang="es-ES_tradnl" sz="1000" dirty="0">
                          <a:solidFill>
                            <a:schemeClr val="tx1"/>
                          </a:solidFill>
                          <a:effectLst/>
                          <a:uFill>
                            <a:solidFill>
                              <a:srgbClr val="000000"/>
                            </a:solidFill>
                          </a:uFill>
                        </a:rPr>
                        <a:t>Tipo de visita</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nSpc>
                          <a:spcPct val="115000"/>
                        </a:lnSpc>
                        <a:spcAft>
                          <a:spcPts val="0"/>
                        </a:spcAft>
                      </a:pPr>
                      <a:r>
                        <a:rPr lang="es-ES_tradnl" sz="1000" dirty="0">
                          <a:solidFill>
                            <a:schemeClr val="tx1"/>
                          </a:solidFill>
                          <a:effectLst/>
                          <a:uFill>
                            <a:solidFill>
                              <a:srgbClr val="000000"/>
                            </a:solidFill>
                          </a:uFill>
                        </a:rPr>
                        <a:t>Ordinaria       </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3">
                  <a:txBody>
                    <a:bodyPr/>
                    <a:lstStyle/>
                    <a:p>
                      <a:pPr>
                        <a:lnSpc>
                          <a:spcPct val="115000"/>
                        </a:lnSpc>
                        <a:spcAft>
                          <a:spcPts val="0"/>
                        </a:spcAft>
                      </a:pPr>
                      <a:r>
                        <a:rPr lang="es-ES_tradnl" sz="1000">
                          <a:solidFill>
                            <a:schemeClr val="tx1"/>
                          </a:solidFill>
                          <a:effectLst/>
                          <a:uFill>
                            <a:solidFill>
                              <a:srgbClr val="000000"/>
                            </a:solidFill>
                          </a:uFill>
                        </a:rPr>
                        <a:t>                  X</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hMerge="1">
                  <a:txBody>
                    <a:bodyPr/>
                    <a:lstStyle/>
                    <a:p>
                      <a:endParaRPr lang="es-CO"/>
                    </a:p>
                  </a:txBody>
                  <a:tcPr/>
                </a:tc>
                <a:tc hMerge="1">
                  <a:txBody>
                    <a:bodyPr/>
                    <a:lstStyle/>
                    <a:p>
                      <a:endParaRPr lang="es-CO"/>
                    </a:p>
                  </a:txBody>
                  <a:tcPr/>
                </a:tc>
                <a:tc>
                  <a:txBody>
                    <a:bodyPr/>
                    <a:lstStyle/>
                    <a:p>
                      <a:pPr>
                        <a:lnSpc>
                          <a:spcPct val="115000"/>
                        </a:lnSpc>
                        <a:spcAft>
                          <a:spcPts val="0"/>
                        </a:spcAft>
                      </a:pPr>
                      <a:r>
                        <a:rPr lang="es-ES_tradnl" sz="1000">
                          <a:solidFill>
                            <a:schemeClr val="tx1"/>
                          </a:solidFill>
                          <a:effectLst/>
                          <a:uFill>
                            <a:solidFill>
                              <a:srgbClr val="000000"/>
                            </a:solidFill>
                          </a:uFill>
                        </a:rPr>
                        <a:t>Especial</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nSpc>
                          <a:spcPct val="115000"/>
                        </a:lnSpc>
                        <a:spcAft>
                          <a:spcPts val="0"/>
                        </a:spcAft>
                      </a:pPr>
                      <a:r>
                        <a:rPr lang="es-ES_tradnl" sz="1000">
                          <a:effectLst/>
                          <a:uFill>
                            <a:solidFill>
                              <a:srgbClr val="000000"/>
                            </a:solidFill>
                          </a:uFill>
                        </a:rPr>
                        <a:t> </a:t>
                      </a:r>
                      <a:endParaRPr lang="es-CO" sz="1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r>
              <a:tr h="323850">
                <a:tc>
                  <a:txBody>
                    <a:bodyPr/>
                    <a:lstStyle/>
                    <a:p>
                      <a:pPr>
                        <a:lnSpc>
                          <a:spcPct val="115000"/>
                        </a:lnSpc>
                        <a:spcAft>
                          <a:spcPts val="0"/>
                        </a:spcAft>
                      </a:pPr>
                      <a:r>
                        <a:rPr lang="es-ES_tradnl" sz="1000" dirty="0">
                          <a:solidFill>
                            <a:schemeClr val="tx1"/>
                          </a:solidFill>
                          <a:effectLst/>
                          <a:uFill>
                            <a:solidFill>
                              <a:srgbClr val="000000"/>
                            </a:solidFill>
                          </a:uFill>
                        </a:rPr>
                        <a:t>Caja de Compensación</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6">
                  <a:txBody>
                    <a:bodyPr/>
                    <a:lstStyle/>
                    <a:p>
                      <a:pPr>
                        <a:lnSpc>
                          <a:spcPct val="115000"/>
                        </a:lnSpc>
                        <a:spcAft>
                          <a:spcPts val="0"/>
                        </a:spcAft>
                      </a:pPr>
                      <a:r>
                        <a:rPr lang="es-CO" sz="1200" dirty="0">
                          <a:solidFill>
                            <a:schemeClr val="tx1"/>
                          </a:solidFill>
                          <a:effectLst/>
                          <a:uFill>
                            <a:solidFill>
                              <a:srgbClr val="000000"/>
                            </a:solidFill>
                          </a:uFill>
                        </a:rPr>
                        <a:t>Caja de Compensación </a:t>
                      </a:r>
                      <a:r>
                        <a:rPr lang="es-CO" sz="1200" dirty="0" smtClean="0">
                          <a:solidFill>
                            <a:schemeClr val="tx1"/>
                          </a:solidFill>
                          <a:effectLst/>
                          <a:uFill>
                            <a:solidFill>
                              <a:srgbClr val="000000"/>
                            </a:solidFill>
                          </a:uFill>
                        </a:rPr>
                        <a:t>Familiar</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3850">
                <a:tc>
                  <a:txBody>
                    <a:bodyPr/>
                    <a:lstStyle/>
                    <a:p>
                      <a:pPr>
                        <a:lnSpc>
                          <a:spcPct val="115000"/>
                        </a:lnSpc>
                        <a:spcAft>
                          <a:spcPts val="0"/>
                        </a:spcAft>
                      </a:pPr>
                      <a:r>
                        <a:rPr lang="es-ES_tradnl" sz="1000">
                          <a:solidFill>
                            <a:schemeClr val="tx1"/>
                          </a:solidFill>
                          <a:effectLst/>
                          <a:uFill>
                            <a:solidFill>
                              <a:srgbClr val="000000"/>
                            </a:solidFill>
                          </a:uFill>
                        </a:rPr>
                        <a:t>Lugar</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2">
                  <a:txBody>
                    <a:bodyPr/>
                    <a:lstStyle/>
                    <a:p>
                      <a:pPr>
                        <a:lnSpc>
                          <a:spcPct val="115000"/>
                        </a:lnSpc>
                        <a:spcAft>
                          <a:spcPts val="0"/>
                        </a:spcAft>
                      </a:pP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a:txBody>
                    <a:bodyPr/>
                    <a:lstStyle/>
                    <a:p>
                      <a:pPr>
                        <a:lnSpc>
                          <a:spcPct val="115000"/>
                        </a:lnSpc>
                        <a:spcAft>
                          <a:spcPts val="0"/>
                        </a:spcAft>
                      </a:pPr>
                      <a:r>
                        <a:rPr lang="es-ES_tradnl" sz="1000">
                          <a:solidFill>
                            <a:schemeClr val="tx1"/>
                          </a:solidFill>
                          <a:effectLst/>
                          <a:uFill>
                            <a:solidFill>
                              <a:srgbClr val="000000"/>
                            </a:solidFill>
                          </a:uFill>
                        </a:rPr>
                        <a:t>Duración visita:</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gridSpan="3">
                  <a:txBody>
                    <a:bodyPr/>
                    <a:lstStyle/>
                    <a:p>
                      <a:pPr>
                        <a:lnSpc>
                          <a:spcPct val="115000"/>
                        </a:lnSpc>
                        <a:spcAft>
                          <a:spcPts val="0"/>
                        </a:spcAft>
                      </a:pP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r>
              <a:tr h="485775">
                <a:tc>
                  <a:txBody>
                    <a:bodyPr/>
                    <a:lstStyle/>
                    <a:p>
                      <a:pPr>
                        <a:lnSpc>
                          <a:spcPct val="115000"/>
                        </a:lnSpc>
                        <a:spcAft>
                          <a:spcPts val="0"/>
                        </a:spcAft>
                      </a:pPr>
                      <a:r>
                        <a:rPr lang="es-ES_tradnl" sz="1000">
                          <a:solidFill>
                            <a:schemeClr val="tx1"/>
                          </a:solidFill>
                          <a:effectLst/>
                          <a:uFill>
                            <a:solidFill>
                              <a:srgbClr val="000000"/>
                            </a:solidFill>
                          </a:uFill>
                        </a:rPr>
                        <a:t>Objeto de la visita</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6">
                  <a:txBody>
                    <a:bodyPr/>
                    <a:lstStyle/>
                    <a:p>
                      <a:pPr algn="just">
                        <a:lnSpc>
                          <a:spcPct val="115000"/>
                        </a:lnSpc>
                        <a:spcAft>
                          <a:spcPts val="0"/>
                        </a:spcAft>
                      </a:pPr>
                      <a:r>
                        <a:rPr lang="es-ES_tradnl" sz="1000" dirty="0">
                          <a:solidFill>
                            <a:schemeClr val="tx1"/>
                          </a:solidFill>
                          <a:effectLst/>
                          <a:uFill>
                            <a:solidFill>
                              <a:srgbClr val="000000"/>
                            </a:solidFill>
                          </a:uFill>
                        </a:rPr>
                        <a:t>Verificar la situación general del funcionamiento de la Caja en cumplimiento del marco normativo en las áreas legal, financiero contables, de servicios sociales, fondos de ley y demás inherentes al desarrollo de sus operaciones. </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3850">
                <a:tc rowSpan="5">
                  <a:txBody>
                    <a:bodyPr/>
                    <a:lstStyle/>
                    <a:p>
                      <a:pPr>
                        <a:lnSpc>
                          <a:spcPct val="115000"/>
                        </a:lnSpc>
                        <a:spcAft>
                          <a:spcPts val="0"/>
                        </a:spcAft>
                      </a:pPr>
                      <a:r>
                        <a:rPr lang="es-ES_tradnl" sz="1000" dirty="0">
                          <a:solidFill>
                            <a:schemeClr val="tx1"/>
                          </a:solidFill>
                          <a:effectLst/>
                          <a:uFill>
                            <a:solidFill>
                              <a:srgbClr val="000000"/>
                            </a:solidFill>
                          </a:uFill>
                        </a:rPr>
                        <a:t>Objetivos específicos</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6">
                  <a:txBody>
                    <a:bodyPr/>
                    <a:lstStyle/>
                    <a:p>
                      <a:pPr marL="342900" lvl="0" indent="-342900">
                        <a:lnSpc>
                          <a:spcPct val="115000"/>
                        </a:lnSpc>
                        <a:spcAft>
                          <a:spcPts val="0"/>
                        </a:spcAft>
                        <a:buFont typeface="+mj-lt"/>
                        <a:buAutoNum type="arabicPeriod"/>
                      </a:pPr>
                      <a:r>
                        <a:rPr lang="es-ES_tradnl" sz="1000" dirty="0">
                          <a:solidFill>
                            <a:schemeClr val="tx1"/>
                          </a:solidFill>
                          <a:effectLst/>
                          <a:uFill>
                            <a:solidFill>
                              <a:srgbClr val="000000"/>
                            </a:solidFill>
                          </a:uFill>
                        </a:rPr>
                        <a:t>Revisar y analizar la apropiación y aplicación de los recaudos del 4% en la vigencia 2015, de acuerdo a la normatividad.</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3850">
                <a:tc vMerge="1">
                  <a:txBody>
                    <a:bodyPr/>
                    <a:lstStyle/>
                    <a:p>
                      <a:endParaRPr lang="es-CO"/>
                    </a:p>
                  </a:txBody>
                  <a:tcPr/>
                </a:tc>
                <a:tc gridSpan="6">
                  <a:txBody>
                    <a:bodyPr/>
                    <a:lstStyle/>
                    <a:p>
                      <a:pPr marL="342900" lvl="0" indent="-342900">
                        <a:lnSpc>
                          <a:spcPct val="115000"/>
                        </a:lnSpc>
                        <a:spcAft>
                          <a:spcPts val="0"/>
                        </a:spcAft>
                        <a:buFont typeface="+mj-lt"/>
                        <a:buAutoNum type="arabicPeriod"/>
                      </a:pPr>
                      <a:r>
                        <a:rPr lang="es-ES_tradnl" sz="1000" dirty="0">
                          <a:solidFill>
                            <a:schemeClr val="tx1"/>
                          </a:solidFill>
                          <a:effectLst/>
                          <a:uFill>
                            <a:solidFill>
                              <a:srgbClr val="000000"/>
                            </a:solidFill>
                          </a:uFill>
                        </a:rPr>
                        <a:t>Revisar y analizar la ejecución de los servicios sociales en los diferentes aspectos.</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65125">
                <a:tc vMerge="1">
                  <a:txBody>
                    <a:bodyPr/>
                    <a:lstStyle/>
                    <a:p>
                      <a:endParaRPr lang="es-CO"/>
                    </a:p>
                  </a:txBody>
                  <a:tcPr/>
                </a:tc>
                <a:tc gridSpan="6">
                  <a:txBody>
                    <a:bodyPr/>
                    <a:lstStyle/>
                    <a:p>
                      <a:pPr marL="342900" lvl="0" indent="-342900">
                        <a:lnSpc>
                          <a:spcPct val="115000"/>
                        </a:lnSpc>
                        <a:spcAft>
                          <a:spcPts val="0"/>
                        </a:spcAft>
                        <a:buFont typeface="+mj-lt"/>
                        <a:buAutoNum type="arabicPeriod"/>
                      </a:pPr>
                      <a:r>
                        <a:rPr lang="es-ES_tradnl" sz="1000" dirty="0">
                          <a:solidFill>
                            <a:schemeClr val="tx1"/>
                          </a:solidFill>
                          <a:effectLst/>
                          <a:uFill>
                            <a:solidFill>
                              <a:srgbClr val="000000"/>
                            </a:solidFill>
                          </a:uFill>
                        </a:rPr>
                        <a:t>Evaluar los estados financieros de la Caja y de sus unidades de negocio, incluido el servicio de Salud.</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52425">
                <a:tc vMerge="1">
                  <a:txBody>
                    <a:bodyPr/>
                    <a:lstStyle/>
                    <a:p>
                      <a:endParaRPr lang="es-CO"/>
                    </a:p>
                  </a:txBody>
                  <a:tcPr/>
                </a:tc>
                <a:tc gridSpan="6">
                  <a:txBody>
                    <a:bodyPr/>
                    <a:lstStyle/>
                    <a:p>
                      <a:pPr marL="342900" lvl="0" indent="-342900" algn="just">
                        <a:lnSpc>
                          <a:spcPct val="115000"/>
                        </a:lnSpc>
                        <a:spcAft>
                          <a:spcPts val="0"/>
                        </a:spcAft>
                        <a:buFont typeface="+mj-lt"/>
                        <a:buAutoNum type="arabicPeriod"/>
                      </a:pPr>
                      <a:r>
                        <a:rPr lang="es-ES_tradnl" sz="1000" dirty="0">
                          <a:solidFill>
                            <a:schemeClr val="tx1"/>
                          </a:solidFill>
                          <a:effectLst/>
                          <a:uFill>
                            <a:solidFill>
                              <a:srgbClr val="000000"/>
                            </a:solidFill>
                          </a:uFill>
                        </a:rPr>
                        <a:t>Verificar aspectos legales de la Corporación, relacionados con el proceso de contratación, procesos judiciales en lo que respecta al control, seguimiento, provisiones para las contingencias y su respectiva contabilización; verificación del saneamiento de bienes inmuebles de la Caja y otros aspectos que se encuentran en campo.</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3850">
                <a:tc vMerge="1">
                  <a:txBody>
                    <a:bodyPr/>
                    <a:lstStyle/>
                    <a:p>
                      <a:endParaRPr lang="es-CO"/>
                    </a:p>
                  </a:txBody>
                  <a:tcPr/>
                </a:tc>
                <a:tc gridSpan="6">
                  <a:txBody>
                    <a:bodyPr/>
                    <a:lstStyle/>
                    <a:p>
                      <a:pPr marL="342900" lvl="0" indent="-342900">
                        <a:lnSpc>
                          <a:spcPct val="115000"/>
                        </a:lnSpc>
                        <a:spcAft>
                          <a:spcPts val="0"/>
                        </a:spcAft>
                        <a:buFont typeface="+mj-lt"/>
                        <a:buAutoNum type="arabicPeriod"/>
                      </a:pPr>
                      <a:r>
                        <a:rPr lang="es-ES_tradnl" sz="1000" dirty="0">
                          <a:solidFill>
                            <a:schemeClr val="tx1"/>
                          </a:solidFill>
                          <a:effectLst/>
                          <a:uFill>
                            <a:solidFill>
                              <a:srgbClr val="000000"/>
                            </a:solidFill>
                          </a:uFill>
                        </a:rPr>
                        <a:t>Realizar la verificación en campo sobre los avances al Plan de Mejoramiento –PDM y al Pacto por la Transparencia en el Sistema del Subsidio Familiar.</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3850">
                <a:tc>
                  <a:txBody>
                    <a:bodyPr/>
                    <a:lstStyle/>
                    <a:p>
                      <a:pPr>
                        <a:lnSpc>
                          <a:spcPct val="115000"/>
                        </a:lnSpc>
                        <a:spcAft>
                          <a:spcPts val="0"/>
                        </a:spcAft>
                      </a:pPr>
                      <a:r>
                        <a:rPr lang="es-ES_tradnl" sz="1000">
                          <a:solidFill>
                            <a:schemeClr val="tx1"/>
                          </a:solidFill>
                          <a:effectLst/>
                          <a:uFill>
                            <a:solidFill>
                              <a:srgbClr val="000000"/>
                            </a:solidFill>
                          </a:uFill>
                        </a:rPr>
                        <a:t>Periodo a Auditar</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6">
                  <a:txBody>
                    <a:bodyPr/>
                    <a:lstStyle/>
                    <a:p>
                      <a:pPr>
                        <a:lnSpc>
                          <a:spcPct val="115000"/>
                        </a:lnSpc>
                        <a:spcAft>
                          <a:spcPts val="0"/>
                        </a:spcAft>
                      </a:pPr>
                      <a:r>
                        <a:rPr lang="es-ES_tradnl" sz="1000" dirty="0">
                          <a:solidFill>
                            <a:schemeClr val="tx1"/>
                          </a:solidFill>
                          <a:effectLst/>
                          <a:uFill>
                            <a:solidFill>
                              <a:srgbClr val="000000"/>
                            </a:solidFill>
                          </a:uFill>
                        </a:rPr>
                        <a:t>Vigencia 2015 y primer trimestre 2016</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3850">
                <a:tc>
                  <a:txBody>
                    <a:bodyPr/>
                    <a:lstStyle/>
                    <a:p>
                      <a:pPr>
                        <a:lnSpc>
                          <a:spcPct val="115000"/>
                        </a:lnSpc>
                        <a:spcAft>
                          <a:spcPts val="0"/>
                        </a:spcAft>
                      </a:pPr>
                      <a:r>
                        <a:rPr lang="es-ES_tradnl" sz="1000">
                          <a:solidFill>
                            <a:schemeClr val="tx1"/>
                          </a:solidFill>
                          <a:effectLst/>
                          <a:uFill>
                            <a:solidFill>
                              <a:srgbClr val="000000"/>
                            </a:solidFill>
                          </a:uFill>
                        </a:rPr>
                        <a:t>Acto Administrativo que ordena visita</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6">
                  <a:txBody>
                    <a:bodyPr/>
                    <a:lstStyle/>
                    <a:p>
                      <a:pPr>
                        <a:lnSpc>
                          <a:spcPct val="115000"/>
                        </a:lnSpc>
                        <a:spcAft>
                          <a:spcPts val="0"/>
                        </a:spcAft>
                      </a:pPr>
                      <a:r>
                        <a:rPr lang="es-ES_tradnl" sz="1000" dirty="0">
                          <a:solidFill>
                            <a:schemeClr val="tx1"/>
                          </a:solidFill>
                          <a:effectLst/>
                          <a:uFill>
                            <a:solidFill>
                              <a:srgbClr val="000000"/>
                            </a:solidFill>
                          </a:uFill>
                        </a:rPr>
                        <a:t>Resolución 0524 del 25 de agosto de 2016</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323850">
                <a:tc>
                  <a:txBody>
                    <a:bodyPr/>
                    <a:lstStyle/>
                    <a:p>
                      <a:pPr>
                        <a:lnSpc>
                          <a:spcPct val="115000"/>
                        </a:lnSpc>
                        <a:spcAft>
                          <a:spcPts val="0"/>
                        </a:spcAft>
                      </a:pPr>
                      <a:r>
                        <a:rPr lang="es-ES_tradnl" sz="1000">
                          <a:solidFill>
                            <a:schemeClr val="tx1"/>
                          </a:solidFill>
                          <a:effectLst/>
                          <a:uFill>
                            <a:solidFill>
                              <a:srgbClr val="000000"/>
                            </a:solidFill>
                          </a:uFill>
                        </a:rPr>
                        <a:t>Lugar y fecha del Plan de Trabajo	</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gridSpan="6">
                  <a:txBody>
                    <a:bodyPr/>
                    <a:lstStyle/>
                    <a:p>
                      <a:pPr>
                        <a:lnSpc>
                          <a:spcPct val="115000"/>
                        </a:lnSpc>
                        <a:spcAft>
                          <a:spcPts val="0"/>
                        </a:spcAft>
                      </a:pPr>
                      <a:r>
                        <a:rPr lang="es-ES_tradnl" sz="1000" dirty="0">
                          <a:solidFill>
                            <a:schemeClr val="tx1"/>
                          </a:solidFill>
                          <a:effectLst/>
                          <a:uFill>
                            <a:solidFill>
                              <a:srgbClr val="000000"/>
                            </a:solidFill>
                          </a:uFill>
                        </a:rPr>
                        <a:t>Bogotá D.C., 12 de septiembre de 2016</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
        <p:nvSpPr>
          <p:cNvPr id="2" name="CuadroTexto 1"/>
          <p:cNvSpPr txBox="1"/>
          <p:nvPr/>
        </p:nvSpPr>
        <p:spPr>
          <a:xfrm>
            <a:off x="-1117600" y="1066800"/>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xmlns="" val="342039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xmlns="" val="1560982915"/>
              </p:ext>
            </p:extLst>
          </p:nvPr>
        </p:nvGraphicFramePr>
        <p:xfrm>
          <a:off x="1115618" y="-41981152"/>
          <a:ext cx="3813525" cy="4541700"/>
        </p:xfrm>
        <a:graphic>
          <a:graphicData uri="http://schemas.openxmlformats.org/drawingml/2006/table">
            <a:tbl>
              <a:tblPr firstRow="1" firstCol="1" bandRow="1">
                <a:tableStyleId>{5C22544A-7EE6-4342-B048-85BDC9FD1C3A}</a:tableStyleId>
              </a:tblPr>
              <a:tblGrid>
                <a:gridCol w="1271175"/>
                <a:gridCol w="1271175"/>
                <a:gridCol w="1271175"/>
              </a:tblGrid>
              <a:tr h="0">
                <a:tc gridSpan="3">
                  <a:txBody>
                    <a:bodyPr/>
                    <a:lstStyle/>
                    <a:p>
                      <a:pPr algn="ctr">
                        <a:lnSpc>
                          <a:spcPct val="115000"/>
                        </a:lnSpc>
                        <a:spcAft>
                          <a:spcPts val="0"/>
                        </a:spcAft>
                      </a:pPr>
                      <a:r>
                        <a:rPr lang="es-ES_tradnl" sz="100" dirty="0">
                          <a:effectLst/>
                          <a:uFill>
                            <a:solidFill>
                              <a:srgbClr val="000000"/>
                            </a:solidFill>
                          </a:uFill>
                        </a:rPr>
                        <a:t>1. ANÁLISIS DE LA INFORMACIÓN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74170">
                <a:tc gridSpan="3">
                  <a:txBody>
                    <a:bodyPr/>
                    <a:lstStyle/>
                    <a:p>
                      <a:pPr algn="just">
                        <a:lnSpc>
                          <a:spcPct val="115000"/>
                        </a:lnSpc>
                        <a:spcAft>
                          <a:spcPts val="0"/>
                        </a:spcAft>
                      </a:pPr>
                      <a:r>
                        <a:rPr lang="es-ES_tradnl" sz="100">
                          <a:effectLst/>
                          <a:uFill>
                            <a:solidFill>
                              <a:srgbClr val="000000"/>
                            </a:solidFill>
                          </a:uFill>
                        </a:rPr>
                        <a:t>En la programación de visita en las Sede de la Superintendencia, los funcionarios comisionados realizarán el análisis de la información reportada por la </a:t>
                      </a:r>
                      <a:r>
                        <a:rPr lang="es-CO" sz="100">
                          <a:effectLst/>
                          <a:uFill>
                            <a:solidFill>
                              <a:srgbClr val="000000"/>
                            </a:solidFill>
                          </a:uFill>
                        </a:rPr>
                        <a:t>Caja de Compensación Familiar COMFAMILIAR ATLÁNTICO</a:t>
                      </a:r>
                      <a:r>
                        <a:rPr lang="es-ES_tradnl" sz="100">
                          <a:effectLst/>
                          <a:uFill>
                            <a:solidFill>
                              <a:srgbClr val="000000"/>
                            </a:solidFill>
                          </a:uFill>
                        </a:rPr>
                        <a:t> tanto en el SIGER como en los informes de gestión y demás documentación que reposa en la Superintendencia del Subsidio, con el fin de tener conocimiento general a desarrollarse en campo.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3">
                  <a:txBody>
                    <a:bodyPr/>
                    <a:lstStyle/>
                    <a:p>
                      <a:pPr algn="ctr">
                        <a:lnSpc>
                          <a:spcPct val="115000"/>
                        </a:lnSpc>
                        <a:spcAft>
                          <a:spcPts val="0"/>
                        </a:spcAft>
                      </a:pPr>
                      <a:r>
                        <a:rPr lang="es-ES_tradnl" sz="100">
                          <a:effectLst/>
                          <a:uFill>
                            <a:solidFill>
                              <a:srgbClr val="000000"/>
                            </a:solidFill>
                          </a:uFill>
                        </a:rPr>
                        <a:t>2. ASPECTOS A DESARROLLAR EN LA VISITA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hMerge="1">
                  <a:txBody>
                    <a:bodyPr/>
                    <a:lstStyle/>
                    <a:p>
                      <a:endParaRPr lang="es-CO"/>
                    </a:p>
                  </a:txBody>
                  <a:tcPr/>
                </a:tc>
              </a:tr>
              <a:tr h="0">
                <a:tc gridSpan="2">
                  <a:txBody>
                    <a:bodyPr/>
                    <a:lstStyle/>
                    <a:p>
                      <a:pPr algn="ctr">
                        <a:lnSpc>
                          <a:spcPct val="115000"/>
                        </a:lnSpc>
                        <a:spcAft>
                          <a:spcPts val="0"/>
                        </a:spcAft>
                      </a:pPr>
                      <a:r>
                        <a:rPr lang="es-ES_tradnl" sz="100">
                          <a:effectLst/>
                          <a:uFill>
                            <a:solidFill>
                              <a:srgbClr val="000000"/>
                            </a:solidFill>
                          </a:uFill>
                        </a:rPr>
                        <a:t>DESCRIPCIÓN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algn="ctr">
                        <a:lnSpc>
                          <a:spcPct val="115000"/>
                        </a:lnSpc>
                        <a:spcAft>
                          <a:spcPts val="0"/>
                        </a:spcAft>
                      </a:pPr>
                      <a:r>
                        <a:rPr lang="es-ES_tradnl" sz="100">
                          <a:effectLst/>
                          <a:uFill>
                            <a:solidFill>
                              <a:srgbClr val="000000"/>
                            </a:solidFill>
                          </a:uFill>
                        </a:rPr>
                        <a:t>ACTIVIDADES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Actas del Consejo Directivo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Extractar de las actas del Consejo Directivo y la Asamblea General las decisiones relevantes que afecten a cada uno de los programas y direccionarlas a los integrantes del equipo comisionado.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19188">
                <a:tc gridSpan="2">
                  <a:txBody>
                    <a:bodyPr/>
                    <a:lstStyle/>
                    <a:p>
                      <a:pPr algn="ctr">
                        <a:lnSpc>
                          <a:spcPct val="115000"/>
                        </a:lnSpc>
                        <a:spcAft>
                          <a:spcPts val="0"/>
                        </a:spcAft>
                      </a:pPr>
                      <a:r>
                        <a:rPr lang="es-CO" sz="100">
                          <a:effectLst/>
                          <a:uFill>
                            <a:solidFill>
                              <a:srgbClr val="000000"/>
                            </a:solidFill>
                          </a:uFill>
                        </a:rPr>
                        <a:t> </a:t>
                      </a:r>
                    </a:p>
                    <a:p>
                      <a:pPr>
                        <a:lnSpc>
                          <a:spcPct val="115000"/>
                        </a:lnSpc>
                        <a:spcAft>
                          <a:spcPts val="0"/>
                        </a:spcAft>
                      </a:pPr>
                      <a:r>
                        <a:rPr lang="es-CO" sz="100">
                          <a:effectLst/>
                          <a:uFill>
                            <a:solidFill>
                              <a:srgbClr val="000000"/>
                            </a:solidFill>
                          </a:uFill>
                        </a:rPr>
                        <a:t>Pacto por la Transparencia en el Sistema del Subsidio Familiar</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que el Código del Buen Gobierno incluya el capítulo de conflictos de interés, inhabilidades e incompatibilidades.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acciones implementadas para el fortalecimiento de mecanismos de control del gasto y manejo eficiente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planes y proyectos de inversión consulten las necesidades de la población afiliada y cumplan con el objetivo.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las tarifas y su reducción como estrategia de ampliación de cobertura, sin perjuicio del equilibrio financiero.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Implementar o fortalecer los mecanismos de control y prevención de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pago de las sanciones impuestas por la Superintendencia del Subsidio Familiar y por otras entidades del Estado.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07933">
                <a:tc gridSpan="2">
                  <a:txBody>
                    <a:bodyPr/>
                    <a:lstStyle/>
                    <a:p>
                      <a:pPr>
                        <a:lnSpc>
                          <a:spcPct val="115000"/>
                        </a:lnSpc>
                        <a:spcAft>
                          <a:spcPts val="0"/>
                        </a:spcAft>
                      </a:pPr>
                      <a:r>
                        <a:rPr lang="es-CO" sz="100">
                          <a:effectLst/>
                          <a:uFill>
                            <a:solidFill>
                              <a:srgbClr val="000000"/>
                            </a:solidFill>
                          </a:uFill>
                        </a:rPr>
                        <a:t>Contratación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el Manual de Contratación y su cumplimiento.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legalidad de la contratación conforme a las normas internas y manual de contratación, generar trazabilidad, verificando el recurso utilizado, la forma de contratación, la ejecución del contrato, entre otros.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Efectuar la revisión aleatoria de contratos y convenios de la Corporación, con base en los criterios definidos por el equipo auditor, con el fin de analizar y validar los procesos contractuales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los anticipos dados por la CCF en cumplimiento de los contratos, verificar su trazabilidad en contabilidad y su legalización.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Procesos judiciales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procesos judiciales y administrativos, conciliaciones y tutelas que recaen sobre las Cajas y su causa y su incidencia patrimonial.</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y verificar las acciones para la correcta defensa de la Caja.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Validar los procesos judiciales que se encuentran registrados en el Sirevac-Siger y comparar con la base de datos de la oficina jurídica de la CCF.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provisiones para contingencias de los procesos judiciales, conforme a las normas y políticas establecidas por la Caja, cruzando la información con el área contable y financiera.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556273">
                <a:tc gridSpan="2">
                  <a:txBody>
                    <a:bodyPr/>
                    <a:lstStyle/>
                    <a:p>
                      <a:pPr>
                        <a:lnSpc>
                          <a:spcPct val="115000"/>
                        </a:lnSpc>
                        <a:spcAft>
                          <a:spcPts val="0"/>
                        </a:spcAft>
                      </a:pPr>
                      <a:r>
                        <a:rPr lang="es-CO" sz="100">
                          <a:effectLst/>
                          <a:uFill>
                            <a:solidFill>
                              <a:srgbClr val="000000"/>
                            </a:solidFill>
                          </a:uFill>
                        </a:rPr>
                        <a:t>Afiliaciones, aportes y 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el valor de la cuota monetaria pagada de acuerdo con la resolución de la SSF</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Generar trazabilidad del proceso de pago de cuota monetaria, esto incluye revisión aleatoria de documentos de los afiliados con derecho a cuota monetaria versus el pago de la misma.</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Verificar las acciones de recuperación de cartera por aportes y acciones de suspensión y expulsión de empleadores morosos.</a:t>
                      </a:r>
                    </a:p>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Cuáles son los sistemas de autocontrol que tiene implementados la Caja de Compensación frente al pago de cuota monetaria para evitar posibles fraudes.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cumplimiento del pago de la cuota monetario conforme a las prescripciones legales, en especial lo señalado en el artículo 19 y siguientes de la Ley 21 del 82 y demás normas reglamentarias o circulares de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gridSpan="2">
                  <a:txBody>
                    <a:bodyPr/>
                    <a:lstStyle/>
                    <a:p>
                      <a:pPr>
                        <a:lnSpc>
                          <a:spcPct val="115000"/>
                        </a:lnSpc>
                        <a:spcAft>
                          <a:spcPts val="0"/>
                        </a:spcAft>
                      </a:pPr>
                      <a:r>
                        <a:rPr lang="es-CO" sz="100">
                          <a:effectLst/>
                          <a:uFill>
                            <a:solidFill>
                              <a:srgbClr val="000000"/>
                            </a:solidFill>
                          </a:uFill>
                        </a:rPr>
                        <a:t>Seguimiento a PDM</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cumplimiento de los avances del plan de mejoramiento suscritos con la Supersubsidio.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dirty="0">
                          <a:effectLst/>
                          <a:uFill>
                            <a:solidFill>
                              <a:srgbClr val="000000"/>
                            </a:solidFill>
                          </a:uFill>
                        </a:rPr>
                        <a:t>Bienes inmuebles</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Solicitar la certificación de la revisoría fiscal sobre la totalidad de los bienes inmuebles, su destinación, afectación, último avalúo y contabilización de los ajustes a que haya lugar por este concepto.</a:t>
                      </a:r>
                    </a:p>
                    <a:p>
                      <a:pPr marL="228600" algn="just">
                        <a:lnSpc>
                          <a:spcPct val="115000"/>
                        </a:lnSpc>
                        <a:spcAft>
                          <a:spcPts val="0"/>
                        </a:spcAft>
                      </a:pPr>
                      <a:r>
                        <a:rPr lang="es-CO" sz="100" dirty="0">
                          <a:effectLst/>
                          <a:uFill>
                            <a:solidFill>
                              <a:srgbClr val="000000"/>
                            </a:solidFill>
                          </a:uFill>
                        </a:rPr>
                        <a:t> </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370848">
                <a:tc gridSpan="2">
                  <a:txBody>
                    <a:bodyPr/>
                    <a:lstStyle/>
                    <a:p>
                      <a:pPr>
                        <a:lnSpc>
                          <a:spcPct val="115000"/>
                        </a:lnSpc>
                        <a:spcAft>
                          <a:spcPts val="0"/>
                        </a:spcAft>
                      </a:pPr>
                      <a:r>
                        <a:rPr lang="es-CO" sz="100">
                          <a:effectLst/>
                          <a:uFill>
                            <a:solidFill>
                              <a:srgbClr val="000000"/>
                            </a:solidFill>
                          </a:uFill>
                        </a:rPr>
                        <a:t>Recaudo del 4% y Apropiaciones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de los recursos ingresados por el operador financiero frente al ingreso registrado en contabilidad.</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porcentaje de las apropiaciones de ley, su registro contable y disponibilidad de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manejo financiero y contable por cada fondo (Fovis, Foniñez, Fosfec, 40 Mil Empleos, Ley 115)</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conciliación contable de los grupos 18 y 28 de los fondos de ley.</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traslado financiero oportuno a las respectivas cuentas bancarias de los saldos de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85424">
                <a:tc rowSpan="5">
                  <a:txBody>
                    <a:bodyPr/>
                    <a:lstStyle/>
                    <a:p>
                      <a:pPr algn="just">
                        <a:lnSpc>
                          <a:spcPct val="115000"/>
                        </a:lnSpc>
                        <a:spcAft>
                          <a:spcPts val="0"/>
                        </a:spcAft>
                      </a:pPr>
                      <a:r>
                        <a:rPr lang="es-CO" sz="100">
                          <a:effectLst/>
                          <a:uFill>
                            <a:solidFill>
                              <a:srgbClr val="000000"/>
                            </a:solidFill>
                          </a:uFill>
                        </a:rPr>
                        <a:t>Fondos de ley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algn="just">
                        <a:lnSpc>
                          <a:spcPct val="115000"/>
                        </a:lnSpc>
                        <a:spcAft>
                          <a:spcPts val="0"/>
                        </a:spcAft>
                      </a:pPr>
                      <a:r>
                        <a:rPr lang="es-CO" sz="100">
                          <a:effectLst/>
                          <a:uFill>
                            <a:solidFill>
                              <a:srgbClr val="000000"/>
                            </a:solidFill>
                          </a:uFill>
                        </a:rPr>
                        <a:t>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aplicación y cumplimiento de la normatividad, procesos y procedimientos de cada uno de los fondos de ley, por parte de la Caja de Compensación Familiar.</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trazabilidad de los procesos de cada uno de los fondos de ley.</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rowSpan="2">
                  <a:txBody>
                    <a:bodyPr/>
                    <a:lstStyle/>
                    <a:p>
                      <a:pPr algn="just">
                        <a:lnSpc>
                          <a:spcPct val="115000"/>
                        </a:lnSpc>
                        <a:spcAft>
                          <a:spcPts val="0"/>
                        </a:spcAft>
                      </a:pPr>
                      <a:r>
                        <a:rPr lang="es-CO" sz="100">
                          <a:effectLst/>
                          <a:uFill>
                            <a:solidFill>
                              <a:srgbClr val="000000"/>
                            </a:solidFill>
                          </a:uFill>
                        </a:rPr>
                        <a:t>FONIÑEZ</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que los proyectos hayan sido remitidos para evaluación y seguimiento por parte de Supersubsidio. </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4170">
                <a:tc vMerge="1">
                  <a:txBody>
                    <a:bodyPr/>
                    <a:lstStyle/>
                    <a:p>
                      <a:endParaRPr lang="es-CO"/>
                    </a:p>
                  </a:txBody>
                  <a:tcPr/>
                </a:tc>
                <a:tc v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correcta apropiación y ejecución del programa en sus componentes AIN y JEC (convenios, evaluación).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 </a:t>
                      </a:r>
                    </a:p>
                    <a:p>
                      <a:pPr algn="just">
                        <a:lnSpc>
                          <a:spcPct val="115000"/>
                        </a:lnSpc>
                        <a:spcAft>
                          <a:spcPts val="0"/>
                        </a:spcAft>
                      </a:pPr>
                      <a:r>
                        <a:rPr lang="es-CO" sz="100">
                          <a:effectLst/>
                          <a:uFill>
                            <a:solidFill>
                              <a:srgbClr val="000000"/>
                            </a:solidFill>
                          </a:uFill>
                        </a:rPr>
                        <a:t>FOSFEC</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Beneficios Económicos: Verificar porcentaje de Gastos de administración; información reportada en Sirevac-Siger; verificación aleatoria de las personas que recibieron beneficios económicos; y si tienen derecho a los mismos.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Capacitación: Verificar aleatoria del costo y asistencia a los cursos; intensidad horaria; pertinencia de la oferta de cursos vs. demanda.</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Agencia de Gestión y Colocación de Empleo: Muestra seleccionada a criterio del equipo auditor, de las hojas de vida de aspirantes, empresas registradas y postulantes colocados.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Programa 40000 Primeros Empleos: Verificación contable y financiera de los recursos asignados al programa y su ejecución.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203967">
                <a:tc vMerge="1">
                  <a:txBody>
                    <a:bodyPr/>
                    <a:lstStyle/>
                    <a:p>
                      <a:endParaRPr lang="es-CO"/>
                    </a:p>
                  </a:txBody>
                  <a:tcPr/>
                </a:tc>
                <a:tc>
                  <a:txBody>
                    <a:bodyPr/>
                    <a:lstStyle/>
                    <a:p>
                      <a:pPr algn="just">
                        <a:lnSpc>
                          <a:spcPct val="115000"/>
                        </a:lnSpc>
                        <a:spcAft>
                          <a:spcPts val="0"/>
                        </a:spcAft>
                      </a:pPr>
                      <a:r>
                        <a:rPr lang="es-CO" sz="100">
                          <a:effectLst/>
                          <a:uFill>
                            <a:solidFill>
                              <a:srgbClr val="000000"/>
                            </a:solidFill>
                          </a:uFill>
                        </a:rPr>
                        <a:t>FOVIS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el proceso de postulación y asignación de subsidios.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trazabilidad y conciliación contable de los recursos.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los subsidios asignados, pagados, vencidos y renuncias.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saldos de segunda prioridad pendientes de pago.</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48339">
                <a:tc gridSpan="2">
                  <a:txBody>
                    <a:bodyPr/>
                    <a:lstStyle/>
                    <a:p>
                      <a:pPr>
                        <a:lnSpc>
                          <a:spcPct val="115000"/>
                        </a:lnSpc>
                        <a:spcAft>
                          <a:spcPts val="0"/>
                        </a:spcAft>
                      </a:pPr>
                      <a:r>
                        <a:rPr lang="es-CO" sz="100">
                          <a:effectLst/>
                          <a:uFill>
                            <a:solidFill>
                              <a:srgbClr val="000000"/>
                            </a:solidFill>
                          </a:uFill>
                        </a:rPr>
                        <a:t>Aspectos Administrativos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Identificar los procesos y las políticas de Planeación Estratégica, de Comunicaciones y de inversión publicitaria, que utiliza la de Caja de Compensación en el desarrollo de sus intenciones comunicacionales.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463561">
                <a:tc gridSpan="2">
                  <a:txBody>
                    <a:bodyPr/>
                    <a:lstStyle/>
                    <a:p>
                      <a:pPr>
                        <a:lnSpc>
                          <a:spcPct val="115000"/>
                        </a:lnSpc>
                        <a:spcAft>
                          <a:spcPts val="0"/>
                        </a:spcAft>
                      </a:pPr>
                      <a:r>
                        <a:rPr lang="es-CO" sz="100">
                          <a:effectLst/>
                          <a:uFill>
                            <a:solidFill>
                              <a:srgbClr val="000000"/>
                            </a:solidFill>
                          </a:uFill>
                        </a:rPr>
                        <a:t>Servicios sociales, costos, tarifas, subsidios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metodología y el procedimiento que aplica la Caja de Compensación para fijar los costos y las tarifas, conforme a lo dispuesto en el artículo 64 de la Ley 21 de 1982 y la Circular Externa 017 de 2014.</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las coberturas y accesibilidad de los servicios de recreación, educación, bibliotecas, capacitación, vivienda, fondos de crédito.</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la ejecución de otros programas especiales como adulto mayor,  población con discapacidad, bibliotecas.</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Verificar inconsistencias detectadas en la información reportada en el sistema comparada con la información entregada en la visita. </a:t>
                      </a:r>
                    </a:p>
                    <a:p>
                      <a:pPr marL="342900" lvl="0" indent="-342900" algn="just">
                        <a:lnSpc>
                          <a:spcPct val="115000"/>
                        </a:lnSpc>
                        <a:spcAft>
                          <a:spcPts val="0"/>
                        </a:spcAft>
                        <a:buFont typeface="Symbol" panose="05050102010706020507" pitchFamily="18" charset="2"/>
                        <a:buChar char=""/>
                      </a:pPr>
                      <a:r>
                        <a:rPr lang="es-CO" sz="100">
                          <a:effectLst/>
                          <a:uFill>
                            <a:solidFill>
                              <a:srgbClr val="000000"/>
                            </a:solidFill>
                          </a:uFill>
                        </a:rPr>
                        <a:t>Revisar la ejecución de los recursos de Ley 115 y su aplicación.</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111255">
                <a:tc gridSpan="2">
                  <a:txBody>
                    <a:bodyPr/>
                    <a:lstStyle/>
                    <a:p>
                      <a:pPr>
                        <a:lnSpc>
                          <a:spcPct val="115000"/>
                        </a:lnSpc>
                        <a:spcAft>
                          <a:spcPts val="0"/>
                        </a:spcAft>
                      </a:pPr>
                      <a:r>
                        <a:rPr lang="es-CO" sz="100">
                          <a:effectLst/>
                          <a:uFill>
                            <a:solidFill>
                              <a:srgbClr val="000000"/>
                            </a:solidFill>
                          </a:uFill>
                        </a:rPr>
                        <a:t>Inversiones</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nSpc>
                          <a:spcPct val="115000"/>
                        </a:lnSpc>
                        <a:spcAft>
                          <a:spcPts val="0"/>
                        </a:spcAft>
                        <a:buFont typeface="Symbol" panose="05050102010706020507" pitchFamily="18" charset="2"/>
                        <a:buChar char=""/>
                      </a:pPr>
                      <a:r>
                        <a:rPr lang="es-CO" sz="100">
                          <a:effectLst/>
                          <a:uFill>
                            <a:solidFill>
                              <a:srgbClr val="000000"/>
                            </a:solidFill>
                          </a:uFill>
                        </a:rPr>
                        <a:t>Revisar el porcentaje de ejecución presupuestal de los proyectos de Inversión incluidos en el límite máximo de inversiones aprobado por la Superintendencia.</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r h="70945">
                <a:tc gridSpan="2">
                  <a:txBody>
                    <a:bodyPr/>
                    <a:lstStyle/>
                    <a:p>
                      <a:pPr algn="just">
                        <a:lnSpc>
                          <a:spcPct val="115000"/>
                        </a:lnSpc>
                        <a:spcAft>
                          <a:spcPts val="0"/>
                        </a:spcAft>
                      </a:pPr>
                      <a:r>
                        <a:rPr lang="es-ES_tradnl" sz="100">
                          <a:effectLst/>
                        </a:rPr>
                        <a:t/>
                      </a:r>
                      <a:br>
                        <a:rPr lang="es-ES_tradnl" sz="100">
                          <a:effectLst/>
                        </a:rPr>
                      </a:br>
                      <a:r>
                        <a:rPr lang="es-CO" sz="100">
                          <a:effectLst/>
                          <a:uFill>
                            <a:solidFill>
                              <a:srgbClr val="000000"/>
                            </a:solidFill>
                          </a:uFill>
                        </a:rPr>
                        <a:t>Salud</a:t>
                      </a:r>
                      <a:endParaRPr lang="es-CO" sz="10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c hMerge="1">
                  <a:txBody>
                    <a:bodyPr/>
                    <a:lstStyle/>
                    <a:p>
                      <a:endParaRPr lang="es-CO"/>
                    </a:p>
                  </a:txBody>
                  <a:tcPr/>
                </a:tc>
                <a:tc>
                  <a:txBody>
                    <a:bodyPr/>
                    <a:lstStyle/>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Analizar los estados financieros del servicio.</a:t>
                      </a:r>
                    </a:p>
                    <a:p>
                      <a:pPr marL="342900" lvl="0" indent="-342900" algn="just">
                        <a:lnSpc>
                          <a:spcPct val="115000"/>
                        </a:lnSpc>
                        <a:spcAft>
                          <a:spcPts val="0"/>
                        </a:spcAft>
                        <a:buFont typeface="Symbol" panose="05050102010706020507" pitchFamily="18" charset="2"/>
                        <a:buChar char=""/>
                      </a:pPr>
                      <a:r>
                        <a:rPr lang="es-CO" sz="100" dirty="0">
                          <a:effectLst/>
                          <a:uFill>
                            <a:solidFill>
                              <a:srgbClr val="000000"/>
                            </a:solidFill>
                          </a:uFill>
                        </a:rPr>
                        <a:t>Cartera de la IPS y su provisión</a:t>
                      </a:r>
                      <a:endParaRPr lang="es-CO" sz="1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703" marR="4703" marT="0" marB="0" anchor="ct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xmlns="" val="4138703679"/>
              </p:ext>
            </p:extLst>
          </p:nvPr>
        </p:nvGraphicFramePr>
        <p:xfrm>
          <a:off x="1196340" y="1907064"/>
          <a:ext cx="6751320" cy="3736975"/>
        </p:xfrm>
        <a:graphic>
          <a:graphicData uri="http://schemas.openxmlformats.org/drawingml/2006/table">
            <a:tbl>
              <a:tblPr firstRow="1" firstCol="1" bandRow="1">
                <a:tableStyleId>{5C22544A-7EE6-4342-B048-85BDC9FD1C3A}</a:tableStyleId>
              </a:tblPr>
              <a:tblGrid>
                <a:gridCol w="2071904"/>
                <a:gridCol w="4679416"/>
              </a:tblGrid>
              <a:tr h="190500">
                <a:tc gridSpan="2">
                  <a:txBody>
                    <a:bodyPr/>
                    <a:lstStyle/>
                    <a:p>
                      <a:pPr algn="ctr">
                        <a:lnSpc>
                          <a:spcPct val="115000"/>
                        </a:lnSpc>
                        <a:spcAft>
                          <a:spcPts val="0"/>
                        </a:spcAft>
                      </a:pPr>
                      <a:r>
                        <a:rPr lang="es-ES_tradnl" sz="1000" dirty="0">
                          <a:solidFill>
                            <a:schemeClr val="tx1"/>
                          </a:solidFill>
                          <a:effectLst/>
                          <a:uFill>
                            <a:solidFill>
                              <a:srgbClr val="000000"/>
                            </a:solidFill>
                          </a:uFill>
                        </a:rPr>
                        <a:t>1. ANÁLISIS DE LA INFORMACIÓN</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hMerge="1">
                  <a:txBody>
                    <a:bodyPr/>
                    <a:lstStyle/>
                    <a:p>
                      <a:endParaRPr lang="es-CO"/>
                    </a:p>
                  </a:txBody>
                  <a:tcPr/>
                </a:tc>
              </a:tr>
              <a:tr h="190500">
                <a:tc gridSpan="2">
                  <a:txBody>
                    <a:bodyPr/>
                    <a:lstStyle/>
                    <a:p>
                      <a:pPr algn="just">
                        <a:lnSpc>
                          <a:spcPct val="115000"/>
                        </a:lnSpc>
                        <a:spcAft>
                          <a:spcPts val="0"/>
                        </a:spcAft>
                      </a:pPr>
                      <a:r>
                        <a:rPr lang="es-ES_tradnl" sz="1000" dirty="0">
                          <a:solidFill>
                            <a:schemeClr val="tx1"/>
                          </a:solidFill>
                          <a:effectLst/>
                          <a:uFill>
                            <a:solidFill>
                              <a:srgbClr val="000000"/>
                            </a:solidFill>
                          </a:uFill>
                        </a:rPr>
                        <a:t>En la programación de visita en las Sede de la Superintendencia, los funcionarios comisionados realizarán el análisis de la información reportada por la </a:t>
                      </a:r>
                      <a:r>
                        <a:rPr lang="es-CO" sz="1000" dirty="0">
                          <a:solidFill>
                            <a:schemeClr val="tx1"/>
                          </a:solidFill>
                          <a:effectLst/>
                          <a:uFill>
                            <a:solidFill>
                              <a:srgbClr val="000000"/>
                            </a:solidFill>
                          </a:uFill>
                        </a:rPr>
                        <a:t>Caja de Compensación Familiar COMFAMILIAR ATLÁNTICO</a:t>
                      </a:r>
                      <a:r>
                        <a:rPr lang="es-ES_tradnl" sz="1000" dirty="0">
                          <a:solidFill>
                            <a:schemeClr val="tx1"/>
                          </a:solidFill>
                          <a:effectLst/>
                          <a:uFill>
                            <a:solidFill>
                              <a:srgbClr val="000000"/>
                            </a:solidFill>
                          </a:uFill>
                        </a:rPr>
                        <a:t> tanto en el SIGER como en los informes de gestión y demás documentación que reposa en la Superintendencia del Subsidio, con el fin de tener conocimiento general a desarrollarse en campo.</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hMerge="1">
                  <a:txBody>
                    <a:bodyPr/>
                    <a:lstStyle/>
                    <a:p>
                      <a:endParaRPr lang="es-CO"/>
                    </a:p>
                  </a:txBody>
                  <a:tcPr/>
                </a:tc>
              </a:tr>
              <a:tr h="190500">
                <a:tc gridSpan="2">
                  <a:txBody>
                    <a:bodyPr/>
                    <a:lstStyle/>
                    <a:p>
                      <a:pPr algn="ctr">
                        <a:lnSpc>
                          <a:spcPct val="115000"/>
                        </a:lnSpc>
                        <a:spcAft>
                          <a:spcPts val="0"/>
                        </a:spcAft>
                      </a:pPr>
                      <a:r>
                        <a:rPr lang="es-ES_tradnl" sz="1000" dirty="0">
                          <a:solidFill>
                            <a:schemeClr val="tx1"/>
                          </a:solidFill>
                          <a:effectLst/>
                          <a:uFill>
                            <a:solidFill>
                              <a:srgbClr val="000000"/>
                            </a:solidFill>
                          </a:uFill>
                        </a:rPr>
                        <a:t>2. ASPECTOS A DESARROLLAR EN LA VISITA</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hMerge="1">
                  <a:txBody>
                    <a:bodyPr/>
                    <a:lstStyle/>
                    <a:p>
                      <a:endParaRPr lang="es-CO"/>
                    </a:p>
                  </a:txBody>
                  <a:tcPr/>
                </a:tc>
              </a:tr>
              <a:tr h="190500">
                <a:tc>
                  <a:txBody>
                    <a:bodyPr/>
                    <a:lstStyle/>
                    <a:p>
                      <a:pPr algn="ctr">
                        <a:lnSpc>
                          <a:spcPct val="115000"/>
                        </a:lnSpc>
                        <a:spcAft>
                          <a:spcPts val="0"/>
                        </a:spcAft>
                      </a:pPr>
                      <a:r>
                        <a:rPr lang="es-ES_tradnl" sz="1000" dirty="0">
                          <a:solidFill>
                            <a:schemeClr val="tx1"/>
                          </a:solidFill>
                          <a:effectLst/>
                          <a:uFill>
                            <a:solidFill>
                              <a:srgbClr val="000000"/>
                            </a:solidFill>
                          </a:uFill>
                        </a:rPr>
                        <a:t>DESCRIPCIÓN</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algn="ctr">
                        <a:lnSpc>
                          <a:spcPct val="115000"/>
                        </a:lnSpc>
                        <a:spcAft>
                          <a:spcPts val="0"/>
                        </a:spcAft>
                      </a:pPr>
                      <a:r>
                        <a:rPr lang="es-ES_tradnl" sz="1000" dirty="0">
                          <a:solidFill>
                            <a:schemeClr val="tx1"/>
                          </a:solidFill>
                          <a:effectLst/>
                          <a:uFill>
                            <a:solidFill>
                              <a:srgbClr val="000000"/>
                            </a:solidFill>
                          </a:uFill>
                        </a:rPr>
                        <a:t>ACTIVIDADES</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536575">
                <a:tc>
                  <a:txBody>
                    <a:bodyPr/>
                    <a:lstStyle/>
                    <a:p>
                      <a:pPr>
                        <a:lnSpc>
                          <a:spcPct val="115000"/>
                        </a:lnSpc>
                        <a:spcAft>
                          <a:spcPts val="0"/>
                        </a:spcAft>
                      </a:pPr>
                      <a:r>
                        <a:rPr lang="es-CO" sz="1000" dirty="0">
                          <a:solidFill>
                            <a:schemeClr val="tx1"/>
                          </a:solidFill>
                          <a:effectLst/>
                          <a:uFill>
                            <a:solidFill>
                              <a:srgbClr val="000000"/>
                            </a:solidFill>
                          </a:uFill>
                        </a:rPr>
                        <a:t>Actas del Consejo Directivo</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000" dirty="0">
                          <a:solidFill>
                            <a:schemeClr val="tx1"/>
                          </a:solidFill>
                          <a:effectLst/>
                          <a:uFill>
                            <a:solidFill>
                              <a:srgbClr val="000000"/>
                            </a:solidFill>
                          </a:uFill>
                        </a:rPr>
                        <a:t>Extractar de las actas del Consejo Directivo y la Asamblea General las decisiones relevantes que afecten a cada uno de los programas y direccionarlas a los integrantes del equipo comisionado.</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252730">
                <a:tc>
                  <a:txBody>
                    <a:bodyPr/>
                    <a:lstStyle/>
                    <a:p>
                      <a:pPr algn="ctr">
                        <a:lnSpc>
                          <a:spcPct val="115000"/>
                        </a:lnSpc>
                        <a:spcAft>
                          <a:spcPts val="0"/>
                        </a:spcAft>
                      </a:pPr>
                      <a:r>
                        <a:rPr lang="es-CO" sz="1000">
                          <a:solidFill>
                            <a:schemeClr val="tx1"/>
                          </a:solidFill>
                          <a:effectLst/>
                          <a:uFill>
                            <a:solidFill>
                              <a:srgbClr val="000000"/>
                            </a:solidFill>
                          </a:uFill>
                        </a:rPr>
                        <a:t> </a:t>
                      </a:r>
                      <a:endParaRPr lang="es-CO" sz="1100">
                        <a:solidFill>
                          <a:schemeClr val="tx1"/>
                        </a:solidFill>
                        <a:effectLst/>
                        <a:uFill>
                          <a:solidFill>
                            <a:srgbClr val="000000"/>
                          </a:solidFill>
                        </a:uFill>
                      </a:endParaRPr>
                    </a:p>
                    <a:p>
                      <a:pPr>
                        <a:lnSpc>
                          <a:spcPct val="115000"/>
                        </a:lnSpc>
                        <a:spcAft>
                          <a:spcPts val="0"/>
                        </a:spcAft>
                      </a:pPr>
                      <a:r>
                        <a:rPr lang="es-CO" sz="1000">
                          <a:solidFill>
                            <a:schemeClr val="tx1"/>
                          </a:solidFill>
                          <a:effectLst/>
                          <a:uFill>
                            <a:solidFill>
                              <a:srgbClr val="000000"/>
                            </a:solidFill>
                          </a:uFill>
                        </a:rPr>
                        <a:t>Pacto por la Transparencia en el Sistema del Subsidio Familiar</a:t>
                      </a:r>
                      <a:endParaRPr lang="es-CO" sz="110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000" dirty="0">
                          <a:solidFill>
                            <a:schemeClr val="tx1"/>
                          </a:solidFill>
                          <a:effectLst/>
                          <a:uFill>
                            <a:solidFill>
                              <a:srgbClr val="000000"/>
                            </a:solidFill>
                          </a:uFill>
                        </a:rPr>
                        <a:t>Revisar que el Código del Buen Gobierno incluya el capítulo de conflictos de interés, inhabilidades e incompatibilidades.</a:t>
                      </a:r>
                      <a:endParaRPr lang="es-CO" sz="1100" dirty="0">
                        <a:solidFill>
                          <a:schemeClr val="tx1"/>
                        </a:solidFill>
                        <a:effectLst/>
                        <a:uFill>
                          <a:solidFill>
                            <a:srgbClr val="000000"/>
                          </a:solidFill>
                        </a:uFill>
                      </a:endParaRPr>
                    </a:p>
                    <a:p>
                      <a:pPr marL="342900" lvl="0" indent="-342900" algn="just">
                        <a:lnSpc>
                          <a:spcPct val="115000"/>
                        </a:lnSpc>
                        <a:spcAft>
                          <a:spcPts val="0"/>
                        </a:spcAft>
                        <a:buFont typeface="Symbol" panose="05050102010706020507" pitchFamily="18" charset="2"/>
                        <a:buChar char=""/>
                      </a:pPr>
                      <a:r>
                        <a:rPr lang="es-CO" sz="1000" dirty="0">
                          <a:solidFill>
                            <a:schemeClr val="tx1"/>
                          </a:solidFill>
                          <a:effectLst/>
                          <a:uFill>
                            <a:solidFill>
                              <a:srgbClr val="000000"/>
                            </a:solidFill>
                          </a:uFill>
                        </a:rPr>
                        <a:t>Verificar las acciones implementadas para el fortalecimiento de mecanismos de control del gasto y manejo eficiente de los recursos.</a:t>
                      </a:r>
                      <a:endParaRPr lang="es-CO" sz="1100" dirty="0">
                        <a:solidFill>
                          <a:schemeClr val="tx1"/>
                        </a:solidFill>
                        <a:effectLst/>
                        <a:uFill>
                          <a:solidFill>
                            <a:srgbClr val="000000"/>
                          </a:solidFill>
                        </a:uFill>
                      </a:endParaRPr>
                    </a:p>
                    <a:p>
                      <a:pPr marL="342900" lvl="0" indent="-342900" algn="just">
                        <a:lnSpc>
                          <a:spcPct val="115000"/>
                        </a:lnSpc>
                        <a:spcAft>
                          <a:spcPts val="0"/>
                        </a:spcAft>
                        <a:buFont typeface="Symbol" panose="05050102010706020507" pitchFamily="18" charset="2"/>
                        <a:buChar char=""/>
                      </a:pPr>
                      <a:r>
                        <a:rPr lang="es-CO" sz="1000" dirty="0">
                          <a:solidFill>
                            <a:schemeClr val="tx1"/>
                          </a:solidFill>
                          <a:effectLst/>
                          <a:uFill>
                            <a:solidFill>
                              <a:srgbClr val="000000"/>
                            </a:solidFill>
                          </a:uFill>
                        </a:rPr>
                        <a:t>Verificar que los planes y proyectos de inversión consulten las necesidades de la población afiliada y cumplan con el objetivo.</a:t>
                      </a:r>
                      <a:endParaRPr lang="es-CO" sz="1100" dirty="0">
                        <a:solidFill>
                          <a:schemeClr val="tx1"/>
                        </a:solidFill>
                        <a:effectLst/>
                        <a:uFill>
                          <a:solidFill>
                            <a:srgbClr val="000000"/>
                          </a:solidFill>
                        </a:uFill>
                      </a:endParaRPr>
                    </a:p>
                    <a:p>
                      <a:pPr marL="342900" lvl="0" indent="-342900" algn="just">
                        <a:lnSpc>
                          <a:spcPct val="115000"/>
                        </a:lnSpc>
                        <a:spcAft>
                          <a:spcPts val="0"/>
                        </a:spcAft>
                        <a:buFont typeface="Symbol" panose="05050102010706020507" pitchFamily="18" charset="2"/>
                        <a:buChar char=""/>
                      </a:pPr>
                      <a:r>
                        <a:rPr lang="es-CO" sz="1000" dirty="0">
                          <a:solidFill>
                            <a:schemeClr val="tx1"/>
                          </a:solidFill>
                          <a:effectLst/>
                          <a:uFill>
                            <a:solidFill>
                              <a:srgbClr val="000000"/>
                            </a:solidFill>
                          </a:uFill>
                        </a:rPr>
                        <a:t>Revisar las tarifas y su reducción como estrategia de ampliación de cobertura, sin perjuicio del equilibrio financiero.</a:t>
                      </a:r>
                      <a:endParaRPr lang="es-CO" sz="1100" dirty="0">
                        <a:solidFill>
                          <a:schemeClr val="tx1"/>
                        </a:solidFill>
                        <a:effectLst/>
                        <a:uFill>
                          <a:solidFill>
                            <a:srgbClr val="000000"/>
                          </a:solidFill>
                        </a:uFill>
                      </a:endParaRPr>
                    </a:p>
                    <a:p>
                      <a:pPr marL="342900" lvl="0" indent="-342900" algn="just">
                        <a:lnSpc>
                          <a:spcPct val="115000"/>
                        </a:lnSpc>
                        <a:spcAft>
                          <a:spcPts val="0"/>
                        </a:spcAft>
                        <a:buFont typeface="Symbol" panose="05050102010706020507" pitchFamily="18" charset="2"/>
                        <a:buChar char=""/>
                      </a:pPr>
                      <a:r>
                        <a:rPr lang="es-CO" sz="1000" dirty="0">
                          <a:solidFill>
                            <a:schemeClr val="tx1"/>
                          </a:solidFill>
                          <a:effectLst/>
                          <a:uFill>
                            <a:solidFill>
                              <a:srgbClr val="000000"/>
                            </a:solidFill>
                          </a:uFill>
                        </a:rPr>
                        <a:t>Implementar o fortalecer los mecanismos de control y prevención de fraudes.</a:t>
                      </a:r>
                      <a:endParaRPr lang="es-CO" sz="1100" dirty="0">
                        <a:solidFill>
                          <a:schemeClr val="tx1"/>
                        </a:solidFill>
                        <a:effectLst/>
                        <a:uFill>
                          <a:solidFill>
                            <a:srgbClr val="000000"/>
                          </a:solidFill>
                        </a:uFill>
                      </a:endParaRPr>
                    </a:p>
                    <a:p>
                      <a:pPr marL="342900" lvl="0" indent="-342900" algn="just">
                        <a:lnSpc>
                          <a:spcPct val="115000"/>
                        </a:lnSpc>
                        <a:spcAft>
                          <a:spcPts val="0"/>
                        </a:spcAft>
                        <a:buFont typeface="Symbol" panose="05050102010706020507" pitchFamily="18" charset="2"/>
                        <a:buChar char=""/>
                      </a:pPr>
                      <a:r>
                        <a:rPr lang="es-CO" sz="1000" dirty="0">
                          <a:solidFill>
                            <a:schemeClr val="tx1"/>
                          </a:solidFill>
                          <a:effectLst/>
                          <a:uFill>
                            <a:solidFill>
                              <a:srgbClr val="000000"/>
                            </a:solidFill>
                          </a:uFill>
                        </a:rPr>
                        <a:t>Verificar el pago de las sanciones impuestas por la Superintendencia del Subsidio Familiar y por otras entidades del Estado.</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10983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 y="99392"/>
            <a:ext cx="9131808" cy="6858000"/>
          </a:xfrm>
          <a:prstGeom prst="rect">
            <a:avLst/>
          </a:prstGeom>
        </p:spPr>
      </p:pic>
      <p:pic>
        <p:nvPicPr>
          <p:cNvPr id="6" name="Imagen 5" descr="todospor un nuevo pais.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1677" y="188640"/>
            <a:ext cx="1442811" cy="647999"/>
          </a:xfrm>
          <a:prstGeom prst="rect">
            <a:avLst/>
          </a:prstGeom>
        </p:spPr>
      </p:pic>
      <p:pic>
        <p:nvPicPr>
          <p:cNvPr id="7" name="Imagen 6" descr="Mintrabajo.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3394" y="404664"/>
            <a:ext cx="1612902" cy="359997"/>
          </a:xfrm>
          <a:prstGeom prst="rect">
            <a:avLst/>
          </a:prstGeom>
        </p:spPr>
      </p:pic>
      <p:sp>
        <p:nvSpPr>
          <p:cNvPr id="8" name="CuadroTexto 7"/>
          <p:cNvSpPr txBox="1"/>
          <p:nvPr/>
        </p:nvSpPr>
        <p:spPr>
          <a:xfrm rot="5400000">
            <a:off x="7997026" y="364014"/>
            <a:ext cx="288032" cy="369332"/>
          </a:xfrm>
          <a:prstGeom prst="rect">
            <a:avLst/>
          </a:prstGeom>
          <a:noFill/>
        </p:spPr>
        <p:txBody>
          <a:bodyPr wrap="square" rtlCol="0">
            <a:spAutoFit/>
          </a:bodyPr>
          <a:lstStyle/>
          <a:p>
            <a:endParaRPr lang="es-ES" dirty="0"/>
          </a:p>
        </p:txBody>
      </p:sp>
      <p:sp>
        <p:nvSpPr>
          <p:cNvPr id="10" name="CuadroTexto 9"/>
          <p:cNvSpPr txBox="1"/>
          <p:nvPr/>
        </p:nvSpPr>
        <p:spPr>
          <a:xfrm>
            <a:off x="539552" y="1268760"/>
            <a:ext cx="6768752" cy="646331"/>
          </a:xfrm>
          <a:prstGeom prst="rect">
            <a:avLst/>
          </a:prstGeom>
          <a:noFill/>
        </p:spPr>
        <p:txBody>
          <a:bodyPr wrap="square" rtlCol="0">
            <a:spAutoFit/>
          </a:bodyPr>
          <a:lstStyle/>
          <a:p>
            <a:r>
              <a:rPr lang="es-CO" b="1" dirty="0" smtClean="0">
                <a:solidFill>
                  <a:schemeClr val="tx2"/>
                </a:solidFill>
                <a:effectLst>
                  <a:outerShdw blurRad="38100" dist="38100" dir="2700000" algn="tl">
                    <a:srgbClr val="000000">
                      <a:alpha val="43137"/>
                    </a:srgbClr>
                  </a:outerShdw>
                </a:effectLst>
              </a:rPr>
              <a:t>ELABORACIÓN DEL PLAN DE TRABAJO PARA VISITA ORDINARIA</a:t>
            </a:r>
          </a:p>
          <a:p>
            <a:endParaRPr lang="es-CO" b="1" dirty="0">
              <a:solidFill>
                <a:schemeClr val="tx2"/>
              </a:solidFill>
              <a:effectLst>
                <a:outerShdw blurRad="38100" dist="38100" dir="2700000" algn="tl">
                  <a:srgbClr val="000000">
                    <a:alpha val="43137"/>
                  </a:srgbClr>
                </a:outerShdw>
              </a:effectLst>
            </a:endParaRPr>
          </a:p>
        </p:txBody>
      </p:sp>
      <p:graphicFrame>
        <p:nvGraphicFramePr>
          <p:cNvPr id="3" name="Tabla 2"/>
          <p:cNvGraphicFramePr>
            <a:graphicFrameLocks noGrp="1"/>
          </p:cNvGraphicFramePr>
          <p:nvPr>
            <p:extLst>
              <p:ext uri="{D42A27DB-BD31-4B8C-83A1-F6EECF244321}">
                <p14:modId xmlns:p14="http://schemas.microsoft.com/office/powerpoint/2010/main" xmlns="" val="4053181919"/>
              </p:ext>
            </p:extLst>
          </p:nvPr>
        </p:nvGraphicFramePr>
        <p:xfrm>
          <a:off x="1196340" y="2373470"/>
          <a:ext cx="6751320" cy="3719825"/>
        </p:xfrm>
        <a:graphic>
          <a:graphicData uri="http://schemas.openxmlformats.org/drawingml/2006/table">
            <a:tbl>
              <a:tblPr firstRow="1" firstCol="1" bandRow="1">
                <a:tableStyleId>{5C22544A-7EE6-4342-B048-85BDC9FD1C3A}</a:tableStyleId>
              </a:tblPr>
              <a:tblGrid>
                <a:gridCol w="2071904"/>
                <a:gridCol w="4679416"/>
              </a:tblGrid>
              <a:tr h="1981579">
                <a:tc>
                  <a:txBody>
                    <a:bodyPr/>
                    <a:lstStyle/>
                    <a:p>
                      <a:pPr>
                        <a:lnSpc>
                          <a:spcPct val="115000"/>
                        </a:lnSpc>
                        <a:spcAft>
                          <a:spcPts val="0"/>
                        </a:spcAft>
                      </a:pPr>
                      <a:r>
                        <a:rPr lang="es-CO" sz="1800" dirty="0">
                          <a:solidFill>
                            <a:schemeClr val="tx1"/>
                          </a:solidFill>
                          <a:effectLst/>
                          <a:uFill>
                            <a:solidFill>
                              <a:srgbClr val="000000"/>
                            </a:solidFill>
                          </a:uFill>
                        </a:rPr>
                        <a:t>Contratación</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Revisar el Manual de Contratación y su cumplimiento.</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Verificar la legalidad de la contratación conforme a las normas internas y manual de contratación, generar trazabilidad, verificando el recurso utilizado, la forma de contratación, la ejecución del contrato, entre otros.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Efectuar la revisión aleatoria de contratos y convenios de la Corporación, con base en los criterios definidos por el equipo auditor, con el fin de analizar y validar los procesos contractuales</a:t>
                      </a:r>
                    </a:p>
                    <a:p>
                      <a:pPr marL="342900" lvl="0" indent="-342900" algn="just">
                        <a:lnSpc>
                          <a:spcPct val="115000"/>
                        </a:lnSpc>
                        <a:spcAft>
                          <a:spcPts val="0"/>
                        </a:spcAft>
                        <a:buFont typeface="Symbol" panose="05050102010706020507" pitchFamily="18" charset="2"/>
                        <a:buChar char=""/>
                      </a:pPr>
                      <a:r>
                        <a:rPr lang="es-CO" sz="1100" b="0" dirty="0">
                          <a:solidFill>
                            <a:schemeClr val="tx1"/>
                          </a:solidFill>
                          <a:effectLst/>
                          <a:uFill>
                            <a:solidFill>
                              <a:srgbClr val="000000"/>
                            </a:solidFill>
                          </a:uFill>
                        </a:rPr>
                        <a:t>Revisar los anticipos dados por la CCF en cumplimiento de los contratos, verificar su trazabilidad en contabilidad y su legalización.</a:t>
                      </a:r>
                      <a:endParaRPr lang="es-CO" sz="1100" b="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r h="1738246">
                <a:tc>
                  <a:txBody>
                    <a:bodyPr/>
                    <a:lstStyle/>
                    <a:p>
                      <a:pPr>
                        <a:lnSpc>
                          <a:spcPct val="115000"/>
                        </a:lnSpc>
                        <a:spcAft>
                          <a:spcPts val="0"/>
                        </a:spcAft>
                      </a:pPr>
                      <a:r>
                        <a:rPr lang="es-CO" sz="1800" dirty="0">
                          <a:solidFill>
                            <a:schemeClr val="tx1"/>
                          </a:solidFill>
                          <a:effectLst/>
                          <a:uFill>
                            <a:solidFill>
                              <a:srgbClr val="000000"/>
                            </a:solidFill>
                          </a:uFill>
                        </a:rPr>
                        <a:t>Procesos judiciales</a:t>
                      </a:r>
                      <a:endParaRPr lang="es-CO" sz="18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342900" lvl="0" indent="-342900" algn="just">
                        <a:lnSpc>
                          <a:spcPct val="115000"/>
                        </a:lnSpc>
                        <a:spcAft>
                          <a:spcPts val="0"/>
                        </a:spcAft>
                        <a:buFont typeface="Symbol" panose="05050102010706020507" pitchFamily="18" charset="2"/>
                        <a:buChar char=""/>
                      </a:pPr>
                      <a:r>
                        <a:rPr lang="es-CO" sz="1100" dirty="0">
                          <a:solidFill>
                            <a:schemeClr val="tx1"/>
                          </a:solidFill>
                          <a:effectLst/>
                          <a:uFill>
                            <a:solidFill>
                              <a:srgbClr val="000000"/>
                            </a:solidFill>
                          </a:uFill>
                        </a:rPr>
                        <a:t>Verificar los procesos judiciales y administrativos, conciliaciones y tutelas que recaen sobre las Cajas y su causa y su incidencia patrimonial.</a:t>
                      </a:r>
                    </a:p>
                    <a:p>
                      <a:pPr marL="342900" lvl="0" indent="-342900" algn="just">
                        <a:lnSpc>
                          <a:spcPct val="115000"/>
                        </a:lnSpc>
                        <a:spcAft>
                          <a:spcPts val="0"/>
                        </a:spcAft>
                        <a:buFont typeface="Symbol" panose="05050102010706020507" pitchFamily="18" charset="2"/>
                        <a:buChar char=""/>
                      </a:pPr>
                      <a:r>
                        <a:rPr lang="es-CO" sz="1100" dirty="0">
                          <a:solidFill>
                            <a:schemeClr val="tx1"/>
                          </a:solidFill>
                          <a:effectLst/>
                          <a:uFill>
                            <a:solidFill>
                              <a:srgbClr val="000000"/>
                            </a:solidFill>
                          </a:uFill>
                        </a:rPr>
                        <a:t>Revisar y verificar las acciones para la correcta defensa de la Caja.</a:t>
                      </a:r>
                    </a:p>
                    <a:p>
                      <a:pPr marL="342900" lvl="0" indent="-342900" algn="just">
                        <a:lnSpc>
                          <a:spcPct val="115000"/>
                        </a:lnSpc>
                        <a:spcAft>
                          <a:spcPts val="0"/>
                        </a:spcAft>
                        <a:buFont typeface="Symbol" panose="05050102010706020507" pitchFamily="18" charset="2"/>
                        <a:buChar char=""/>
                      </a:pPr>
                      <a:r>
                        <a:rPr lang="es-CO" sz="1100" dirty="0">
                          <a:solidFill>
                            <a:schemeClr val="tx1"/>
                          </a:solidFill>
                          <a:effectLst/>
                          <a:uFill>
                            <a:solidFill>
                              <a:srgbClr val="000000"/>
                            </a:solidFill>
                          </a:uFill>
                        </a:rPr>
                        <a:t>Validar los procesos judiciales que se encuentran registrados en el Sirevac-</a:t>
                      </a:r>
                      <a:r>
                        <a:rPr lang="es-CO" sz="1100" dirty="0" err="1">
                          <a:solidFill>
                            <a:schemeClr val="tx1"/>
                          </a:solidFill>
                          <a:effectLst/>
                          <a:uFill>
                            <a:solidFill>
                              <a:srgbClr val="000000"/>
                            </a:solidFill>
                          </a:uFill>
                        </a:rPr>
                        <a:t>Siger</a:t>
                      </a:r>
                      <a:r>
                        <a:rPr lang="es-CO" sz="1100" dirty="0">
                          <a:solidFill>
                            <a:schemeClr val="tx1"/>
                          </a:solidFill>
                          <a:effectLst/>
                          <a:uFill>
                            <a:solidFill>
                              <a:srgbClr val="000000"/>
                            </a:solidFill>
                          </a:uFill>
                        </a:rPr>
                        <a:t> y comparar con la base de datos de la oficina jurídica de la CCF.</a:t>
                      </a:r>
                    </a:p>
                    <a:p>
                      <a:pPr marL="342900" lvl="0" indent="-342900" algn="just">
                        <a:lnSpc>
                          <a:spcPct val="115000"/>
                        </a:lnSpc>
                        <a:spcAft>
                          <a:spcPts val="0"/>
                        </a:spcAft>
                        <a:buFont typeface="Symbol" panose="05050102010706020507" pitchFamily="18" charset="2"/>
                        <a:buChar char=""/>
                      </a:pPr>
                      <a:r>
                        <a:rPr lang="es-CO" sz="1100" dirty="0">
                          <a:solidFill>
                            <a:schemeClr val="tx1"/>
                          </a:solidFill>
                          <a:effectLst/>
                          <a:uFill>
                            <a:solidFill>
                              <a:srgbClr val="000000"/>
                            </a:solidFill>
                          </a:uFill>
                        </a:rPr>
                        <a:t>Verificar las provisiones para contingencias de los procesos judiciales, conforme a las normas y políticas establecidas por la Caja, cruzando la información con el área contable y financiera.</a:t>
                      </a:r>
                      <a:endParaRPr lang="es-CO" sz="1100" dirty="0">
                        <a:solidFill>
                          <a:schemeClr val="tx1"/>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922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lantilla  Power Point" id="{6CFFCC78-DFFA-4828-B453-330CFDC76396}" vid="{A3291A50-899F-4D56-BE79-C05A3E13D7F0}"/>
    </a:ext>
  </a:extLst>
</a:theme>
</file>

<file path=docProps/app.xml><?xml version="1.0" encoding="utf-8"?>
<Properties xmlns="http://schemas.openxmlformats.org/officeDocument/2006/extended-properties" xmlns:vt="http://schemas.openxmlformats.org/officeDocument/2006/docPropsVTypes">
  <Template>FORMATO PLANTILLAS POWER POINT</Template>
  <TotalTime>306</TotalTime>
  <Words>7782</Words>
  <Application>Microsoft Office PowerPoint</Application>
  <PresentationFormat>Presentación en pantalla (4:3)</PresentationFormat>
  <Paragraphs>502</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Cindy Melissa Torres Matiz</dc:creator>
  <cp:lastModifiedBy>Ledys Stella Riascos Su?rez</cp:lastModifiedBy>
  <cp:revision>37</cp:revision>
  <dcterms:created xsi:type="dcterms:W3CDTF">2016-03-16T12:51:52Z</dcterms:created>
  <dcterms:modified xsi:type="dcterms:W3CDTF">2017-08-02T15:31:41Z</dcterms:modified>
</cp:coreProperties>
</file>