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83" r:id="rId4"/>
    <p:sldId id="282" r:id="rId5"/>
  </p:sldIdLst>
  <p:sldSz cx="9144000" cy="6858000" type="screen4x3"/>
  <p:notesSz cx="6858000" cy="992663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71" autoAdjust="0"/>
    <p:restoredTop sz="94660"/>
  </p:normalViewPr>
  <p:slideViewPr>
    <p:cSldViewPr>
      <p:cViewPr varScale="1">
        <p:scale>
          <a:sx n="114" d="100"/>
          <a:sy n="114" d="100"/>
        </p:scale>
        <p:origin x="16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200" b="0" i="0" u="none" strike="noStrike" baseline="0">
                <a:solidFill>
                  <a:schemeClr val="tx1"/>
                </a:solidFill>
                <a:effectLst/>
              </a:rPr>
              <a:t>EJECUCION PRESUPUESTAL - PROYECTOS DE INVERSION </a:t>
            </a:r>
          </a:p>
          <a:p>
            <a:pPr>
              <a:defRPr/>
            </a:pPr>
            <a:r>
              <a:rPr lang="es-CO" sz="1400" b="0" i="0" u="none" strike="noStrike" baseline="0"/>
              <a:t> </a:t>
            </a:r>
            <a:r>
              <a:rPr lang="es-CO" sz="1200" b="0" i="0" u="none" strike="noStrike" baseline="0">
                <a:solidFill>
                  <a:schemeClr val="tx1"/>
                </a:solidFill>
                <a:effectLst/>
              </a:rPr>
              <a:t>CORTE A 31 de diciembre de 2021  </a:t>
            </a:r>
            <a:r>
              <a:rPr lang="es-CO" sz="1200" b="0" i="0" u="none" strike="noStrike" baseline="0">
                <a:solidFill>
                  <a:schemeClr val="tx1"/>
                </a:solidFill>
              </a:rPr>
              <a:t> </a:t>
            </a:r>
            <a:endParaRPr lang="es-CO" sz="1200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199311307923598"/>
          <c:y val="3.7088543494932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REP_EPG034_EjecucionPresupuesta!$C$5</c:f>
              <c:strCache>
                <c:ptCount val="1"/>
                <c:pt idx="0">
                  <c:v>SALARIO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REP_EPG034_EjecucionPresupuesta!$D$5:$L$5</c:f>
            </c:numRef>
          </c:val>
          <c:extLst>
            <c:ext xmlns:c16="http://schemas.microsoft.com/office/drawing/2014/chart" uri="{C3380CC4-5D6E-409C-BE32-E72D297353CC}">
              <c16:uniqueId val="{00000000-5A43-4EC3-94A7-748402FDE98C}"/>
            </c:ext>
          </c:extLst>
        </c:ser>
        <c:ser>
          <c:idx val="1"/>
          <c:order val="1"/>
          <c:tx>
            <c:strRef>
              <c:f>REP_EPG034_EjecucionPresupuesta!$C$6</c:f>
              <c:strCache>
                <c:ptCount val="1"/>
                <c:pt idx="0">
                  <c:v>CONTRIBUCIONES INHERENTES A LA NÓMINA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REP_EPG034_EjecucionPresupuesta!$D$6:$L$6</c:f>
            </c:numRef>
          </c:val>
          <c:extLst>
            <c:ext xmlns:c16="http://schemas.microsoft.com/office/drawing/2014/chart" uri="{C3380CC4-5D6E-409C-BE32-E72D297353CC}">
              <c16:uniqueId val="{00000001-5A43-4EC3-94A7-748402FDE98C}"/>
            </c:ext>
          </c:extLst>
        </c:ser>
        <c:ser>
          <c:idx val="2"/>
          <c:order val="2"/>
          <c:tx>
            <c:strRef>
              <c:f>REP_EPG034_EjecucionPresupuesta!$C$7</c:f>
              <c:strCache>
                <c:ptCount val="1"/>
                <c:pt idx="0">
                  <c:v>REMUNERACIONES NO CONSTITUTIVAS DE FACTOR SALARIAL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REP_EPG034_EjecucionPresupuesta!$D$7:$L$7</c:f>
            </c:numRef>
          </c:val>
          <c:extLst>
            <c:ext xmlns:c16="http://schemas.microsoft.com/office/drawing/2014/chart" uri="{C3380CC4-5D6E-409C-BE32-E72D297353CC}">
              <c16:uniqueId val="{00000002-5A43-4EC3-94A7-748402FDE98C}"/>
            </c:ext>
          </c:extLst>
        </c:ser>
        <c:ser>
          <c:idx val="3"/>
          <c:order val="3"/>
          <c:tx>
            <c:strRef>
              <c:f>REP_EPG034_EjecucionPresupuesta!$C$8</c:f>
              <c:strCache>
                <c:ptCount val="1"/>
                <c:pt idx="0">
                  <c:v>OTROS GASTOS DE PERSONAL - DISTRIBUCIÓN PREVIO CONCEPTO DGPPN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REP_EPG034_EjecucionPresupuesta!$D$8:$L$8</c:f>
            </c:numRef>
          </c:val>
          <c:extLst>
            <c:ext xmlns:c16="http://schemas.microsoft.com/office/drawing/2014/chart" uri="{C3380CC4-5D6E-409C-BE32-E72D297353CC}">
              <c16:uniqueId val="{00000003-5A43-4EC3-94A7-748402FDE98C}"/>
            </c:ext>
          </c:extLst>
        </c:ser>
        <c:ser>
          <c:idx val="9"/>
          <c:order val="9"/>
          <c:tx>
            <c:strRef>
              <c:f>REP_EPG034_EjecucionPresupuesta!$C$14</c:f>
              <c:strCache>
                <c:ptCount val="1"/>
                <c:pt idx="0">
                  <c:v>IMPUESTOS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REP_EPG034_EjecucionPresupuesta!$D$14:$L$14</c:f>
            </c:numRef>
          </c:val>
          <c:extLst>
            <c:ext xmlns:c16="http://schemas.microsoft.com/office/drawing/2014/chart" uri="{C3380CC4-5D6E-409C-BE32-E72D297353CC}">
              <c16:uniqueId val="{00000004-5A43-4EC3-94A7-748402FDE98C}"/>
            </c:ext>
          </c:extLst>
        </c:ser>
        <c:ser>
          <c:idx val="10"/>
          <c:order val="10"/>
          <c:tx>
            <c:strRef>
              <c:f>REP_EPG034_EjecucionPresupuesta!$C$15</c:f>
              <c:strCache>
                <c:ptCount val="1"/>
                <c:pt idx="0">
                  <c:v>CUOTA DE FISCALIZACIÓN Y AUDITAJE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REP_EPG034_EjecucionPresupuesta!$D$15:$L$15</c:f>
            </c:numRef>
          </c:val>
          <c:extLst>
            <c:ext xmlns:c16="http://schemas.microsoft.com/office/drawing/2014/chart" uri="{C3380CC4-5D6E-409C-BE32-E72D297353CC}">
              <c16:uniqueId val="{00000005-5A43-4EC3-94A7-748402FDE98C}"/>
            </c:ext>
          </c:extLst>
        </c:ser>
        <c:ser>
          <c:idx val="11"/>
          <c:order val="11"/>
          <c:tx>
            <c:strRef>
              <c:f>REP_EPG034_EjecucionPresupuesta!$C$16</c:f>
              <c:strCache>
                <c:ptCount val="1"/>
                <c:pt idx="0">
                  <c:v>CUOTA DE FISCALIZACIÓN Y AUDITAJE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REP_EPG034_EjecucionPresupuesta!$D$16:$L$16</c:f>
            </c:numRef>
          </c:val>
          <c:extLst>
            <c:ext xmlns:c16="http://schemas.microsoft.com/office/drawing/2014/chart" uri="{C3380CC4-5D6E-409C-BE32-E72D297353CC}">
              <c16:uniqueId val="{00000006-5A43-4EC3-94A7-748402FDE98C}"/>
            </c:ext>
          </c:extLst>
        </c:ser>
        <c:ser>
          <c:idx val="12"/>
          <c:order val="12"/>
          <c:tx>
            <c:strRef>
              <c:f>REP_EPG034_EjecucionPresupuesta!$C$17</c:f>
              <c:strCache>
                <c:ptCount val="1"/>
                <c:pt idx="0">
                  <c:v>ESTUDIOS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REP_EPG034_EjecucionPresupuesta!$D$17:$L$17</c:f>
              <c:numCache>
                <c:formatCode>[$-1240A]"$"\ #,##0.00;\-"$"\ #,##0.00</c:formatCode>
                <c:ptCount val="4"/>
                <c:pt idx="0">
                  <c:v>530450000</c:v>
                </c:pt>
                <c:pt idx="1">
                  <c:v>515180720</c:v>
                </c:pt>
                <c:pt idx="2">
                  <c:v>507453008.68000001</c:v>
                </c:pt>
                <c:pt idx="3">
                  <c:v>507453008.68000001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43-4EC3-94A7-748402FDE98C}"/>
            </c:ext>
          </c:extLst>
        </c:ser>
        <c:ser>
          <c:idx val="13"/>
          <c:order val="13"/>
          <c:tx>
            <c:strRef>
              <c:f>REP_EPG034_EjecucionPresupuesta!$C$18</c:f>
              <c:strCache>
                <c:ptCount val="1"/>
                <c:pt idx="0">
                  <c:v>DOCUMENTAL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REP_EPG034_EjecucionPresupuesta!$D$18:$L$18</c:f>
              <c:numCache>
                <c:formatCode>[$-1240A]"$"\ #,##0.00;\-"$"\ #,##0.00</c:formatCode>
                <c:ptCount val="4"/>
                <c:pt idx="0">
                  <c:v>232000000</c:v>
                </c:pt>
                <c:pt idx="1">
                  <c:v>216653332</c:v>
                </c:pt>
                <c:pt idx="2">
                  <c:v>216653332</c:v>
                </c:pt>
                <c:pt idx="3">
                  <c:v>216653332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43-4EC3-94A7-748402FDE98C}"/>
            </c:ext>
          </c:extLst>
        </c:ser>
        <c:ser>
          <c:idx val="14"/>
          <c:order val="14"/>
          <c:tx>
            <c:strRef>
              <c:f>REP_EPG034_EjecucionPresupuesta!$C$19</c:f>
              <c:strCache>
                <c:ptCount val="1"/>
                <c:pt idx="0">
                  <c:v>TICS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REP_EPG034_EjecucionPresupuesta!$D$19:$L$19</c:f>
              <c:numCache>
                <c:formatCode>[$-1240A]"$"\ #,##0.00;\-"$"\ #,##0.00</c:formatCode>
                <c:ptCount val="4"/>
                <c:pt idx="0">
                  <c:v>3068510562</c:v>
                </c:pt>
                <c:pt idx="1">
                  <c:v>3028078194.4000001</c:v>
                </c:pt>
                <c:pt idx="2">
                  <c:v>3028078194.4000001</c:v>
                </c:pt>
                <c:pt idx="3">
                  <c:v>3028078194.4000001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43-4EC3-94A7-748402FDE98C}"/>
            </c:ext>
          </c:extLst>
        </c:ser>
        <c:ser>
          <c:idx val="15"/>
          <c:order val="15"/>
          <c:tx>
            <c:strRef>
              <c:f>REP_EPG034_EjecucionPresupuesta!$C$20</c:f>
              <c:strCache>
                <c:ptCount val="1"/>
                <c:pt idx="0">
                  <c:v>CAPACIDAD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REP_EPG034_EjecucionPresupuesta!$D$20:$L$20</c:f>
              <c:numCache>
                <c:formatCode>[$-1240A]"$"\ #,##0.00;\-"$"\ #,##0.00</c:formatCode>
                <c:ptCount val="4"/>
                <c:pt idx="0">
                  <c:v>15789028074</c:v>
                </c:pt>
                <c:pt idx="1">
                  <c:v>13342633563.709999</c:v>
                </c:pt>
                <c:pt idx="2">
                  <c:v>12833734438.049999</c:v>
                </c:pt>
                <c:pt idx="3">
                  <c:v>12833734438.049999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43-4EC3-94A7-748402FDE98C}"/>
            </c:ext>
          </c:extLst>
        </c:ser>
        <c:ser>
          <c:idx val="16"/>
          <c:order val="16"/>
          <c:tx>
            <c:strRef>
              <c:f>REP_EPG034_EjecucionPresupuesta!$C$21</c:f>
              <c:strCache>
                <c:ptCount val="1"/>
                <c:pt idx="0">
                  <c:v>TALENTO HUMANO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REP_EPG034_EjecucionPresupuesta!$D$21:$L$21</c:f>
              <c:numCache>
                <c:formatCode>[$-1240A]"$"\ #,##0.00;\-"$"\ #,##0.00</c:formatCode>
                <c:ptCount val="4"/>
                <c:pt idx="0">
                  <c:v>762800000</c:v>
                </c:pt>
                <c:pt idx="1">
                  <c:v>734271618</c:v>
                </c:pt>
                <c:pt idx="2">
                  <c:v>734119436</c:v>
                </c:pt>
                <c:pt idx="3">
                  <c:v>734119436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A43-4EC3-94A7-748402FDE98C}"/>
            </c:ext>
          </c:extLst>
        </c:ser>
        <c:ser>
          <c:idx val="17"/>
          <c:order val="17"/>
          <c:tx>
            <c:strRef>
              <c:f>REP_EPG034_EjecucionPresupuesta!$C$22</c:f>
              <c:strCache>
                <c:ptCount val="1"/>
                <c:pt idx="0">
                  <c:v>PROTECCION AL USUARIO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REP_EPG034_EjecucionPresupuesta!$D$22:$L$22</c:f>
              <c:numCache>
                <c:formatCode>[$-1240A]"$"\ #,##0.00;\-"$"\ #,##0.00</c:formatCode>
                <c:ptCount val="4"/>
                <c:pt idx="0">
                  <c:v>900586143</c:v>
                </c:pt>
                <c:pt idx="1">
                  <c:v>898183627.16999996</c:v>
                </c:pt>
                <c:pt idx="2">
                  <c:v>898183627.16999996</c:v>
                </c:pt>
                <c:pt idx="3">
                  <c:v>898183627.16999996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A43-4EC3-94A7-748402FDE98C}"/>
            </c:ext>
          </c:extLst>
        </c:ser>
        <c:ser>
          <c:idx val="4"/>
          <c:order val="4"/>
          <c:tx>
            <c:strRef>
              <c:f>REP_EPG034_EjecucionPresupuesta!$C$9</c:f>
              <c:strCache>
                <c:ptCount val="1"/>
                <c:pt idx="0">
                  <c:v>ADQUISICIÓN DE ACTIVOS NO FINANCIEROS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REP_EPG034_EjecucionPresupuesta!$D$9:$L$9</c:f>
            </c:numRef>
          </c:val>
          <c:extLst>
            <c:ext xmlns:c16="http://schemas.microsoft.com/office/drawing/2014/chart" uri="{C3380CC4-5D6E-409C-BE32-E72D297353CC}">
              <c16:uniqueId val="{0000000D-5A43-4EC3-94A7-748402FDE98C}"/>
            </c:ext>
          </c:extLst>
        </c:ser>
        <c:ser>
          <c:idx val="5"/>
          <c:order val="5"/>
          <c:tx>
            <c:strRef>
              <c:f>REP_EPG034_EjecucionPresupuesta!$C$10</c:f>
              <c:strCache>
                <c:ptCount val="1"/>
                <c:pt idx="0">
                  <c:v>ADQUISICIONES DIFERENTES DE ACTIVOS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REP_EPG034_EjecucionPresupuesta!$D$10:$L$10</c:f>
            </c:numRef>
          </c:val>
          <c:extLst>
            <c:ext xmlns:c16="http://schemas.microsoft.com/office/drawing/2014/chart" uri="{C3380CC4-5D6E-409C-BE32-E72D297353CC}">
              <c16:uniqueId val="{0000000E-5A43-4EC3-94A7-748402FDE98C}"/>
            </c:ext>
          </c:extLst>
        </c:ser>
        <c:ser>
          <c:idx val="6"/>
          <c:order val="6"/>
          <c:tx>
            <c:strRef>
              <c:f>REP_EPG034_EjecucionPresupuesta!$C$11</c:f>
              <c:strCache>
                <c:ptCount val="1"/>
                <c:pt idx="0">
                  <c:v>OTRAS TRANSFERENCIAS - DISTRIBUCIÓN PREVIO CONCEPTO DGPPN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REP_EPG034_EjecucionPresupuesta!$D$11:$L$11</c:f>
            </c:numRef>
          </c:val>
          <c:extLst>
            <c:ext xmlns:c16="http://schemas.microsoft.com/office/drawing/2014/chart" uri="{C3380CC4-5D6E-409C-BE32-E72D297353CC}">
              <c16:uniqueId val="{0000000F-5A43-4EC3-94A7-748402FDE98C}"/>
            </c:ext>
          </c:extLst>
        </c:ser>
        <c:ser>
          <c:idx val="7"/>
          <c:order val="7"/>
          <c:tx>
            <c:strRef>
              <c:f>REP_EPG034_EjecucionPresupuesta!$C$12</c:f>
              <c:strCache>
                <c:ptCount val="1"/>
                <c:pt idx="0">
                  <c:v>INCAPACIDADES Y LICENCIAS DE MATERNIDAD Y PATERNIDAD (NO DE PENSIONES)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REP_EPG034_EjecucionPresupuesta!$D$12:$L$12</c:f>
            </c:numRef>
          </c:val>
          <c:extLst>
            <c:ext xmlns:c16="http://schemas.microsoft.com/office/drawing/2014/chart" uri="{C3380CC4-5D6E-409C-BE32-E72D297353CC}">
              <c16:uniqueId val="{00000010-5A43-4EC3-94A7-748402FDE98C}"/>
            </c:ext>
          </c:extLst>
        </c:ser>
        <c:ser>
          <c:idx val="8"/>
          <c:order val="8"/>
          <c:tx>
            <c:strRef>
              <c:f>REP_EPG034_EjecucionPresupuesta!$C$13</c:f>
              <c:strCache>
                <c:ptCount val="1"/>
                <c:pt idx="0">
                  <c:v>SENTENCIAS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REP_EPG034_EjecucionPresupuesta!$D$4:$L$4</c:f>
              <c:strCache>
                <c:ptCount val="4"/>
                <c:pt idx="0">
                  <c:v>APR. INICIAL</c:v>
                </c:pt>
                <c:pt idx="1">
                  <c:v>COMPROMISO</c:v>
                </c:pt>
                <c:pt idx="2">
                  <c:v>OBLIGACION</c:v>
                </c:pt>
                <c:pt idx="3">
                  <c:v>PAGOS</c:v>
                </c:pt>
              </c:strCache>
            </c:strRef>
          </c:cat>
          <c:val>
            <c:numRef>
              <c:f>REP_EPG034_EjecucionPresupuesta!$D$13:$L$13</c:f>
            </c:numRef>
          </c:val>
          <c:extLst>
            <c:ext xmlns:c16="http://schemas.microsoft.com/office/drawing/2014/chart" uri="{C3380CC4-5D6E-409C-BE32-E72D297353CC}">
              <c16:uniqueId val="{00000011-5A43-4EC3-94A7-748402FDE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shape val="box"/>
        <c:axId val="219703344"/>
        <c:axId val="2103518592"/>
        <c:axId val="0"/>
      </c:bar3DChart>
      <c:catAx>
        <c:axId val="21970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103518592"/>
        <c:crosses val="autoZero"/>
        <c:auto val="1"/>
        <c:lblAlgn val="ctr"/>
        <c:lblOffset val="100"/>
        <c:noMultiLvlLbl val="0"/>
      </c:catAx>
      <c:valAx>
        <c:axId val="210351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1240A]&quot;$&quot;\ #,##0.00;\-&quot;$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1970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3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9428273"/>
            <a:ext cx="2972421" cy="4983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3/02/2022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509121"/>
            <a:ext cx="5364733" cy="193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x-none" sz="2000" b="1" dirty="0">
                <a:latin typeface="Arial Narrow" panose="020B0606020202030204" pitchFamily="34" charset="0"/>
              </a:rPr>
              <a:t>INFORME </a:t>
            </a:r>
            <a:r>
              <a:rPr lang="es-CO" sz="2000" b="1" dirty="0">
                <a:latin typeface="Arial Narrow" panose="020B0606020202030204" pitchFamily="34" charset="0"/>
              </a:rPr>
              <a:t>IV </a:t>
            </a:r>
            <a:r>
              <a:rPr lang="x-none" sz="2000" b="1" dirty="0">
                <a:latin typeface="Arial Narrow" panose="020B0606020202030204" pitchFamily="34" charset="0"/>
              </a:rPr>
              <a:t>TRIMESTRE 2021</a:t>
            </a:r>
          </a:p>
          <a:p>
            <a:pPr algn="r"/>
            <a:r>
              <a:rPr lang="es-ES" sz="2000" b="1" dirty="0">
                <a:latin typeface="Arial Narrow" panose="020B0606020202030204" pitchFamily="34" charset="0"/>
              </a:rPr>
              <a:t>EJECUCI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 DEL PRESUPUESTO DE GASTOS DE INVERSION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CO" sz="2000" b="1" dirty="0">
                <a:latin typeface="Arial Narrow" panose="020B0606020202030204" pitchFamily="34" charset="0"/>
              </a:rPr>
              <a:t>31</a:t>
            </a:r>
            <a:r>
              <a:rPr lang="x-none" sz="2000" b="1" dirty="0">
                <a:latin typeface="Arial Narrow" panose="020B0606020202030204" pitchFamily="34" charset="0"/>
              </a:rPr>
              <a:t>/</a:t>
            </a:r>
            <a:r>
              <a:rPr lang="es-CO" sz="2000" b="1" dirty="0">
                <a:latin typeface="Arial Narrow" panose="020B0606020202030204" pitchFamily="34" charset="0"/>
              </a:rPr>
              <a:t>12/</a:t>
            </a:r>
            <a:r>
              <a:rPr lang="x-none" sz="2000" b="1" dirty="0">
                <a:latin typeface="Arial Narrow" panose="020B0606020202030204" pitchFamily="34" charset="0"/>
              </a:rPr>
              <a:t>20</a:t>
            </a:r>
            <a:r>
              <a:rPr lang="es-CO" sz="2000" b="1" dirty="0">
                <a:latin typeface="Arial Narrow" panose="020B0606020202030204" pitchFamily="34" charset="0"/>
              </a:rPr>
              <a:t>21</a:t>
            </a:r>
            <a:endParaRPr lang="x-none" sz="2000" b="1" dirty="0">
              <a:latin typeface="Arial Narrow" panose="020B0606020202030204" pitchFamily="34" charset="0"/>
            </a:endParaRPr>
          </a:p>
          <a:p>
            <a:pPr algn="r"/>
            <a:endParaRPr lang="x-none" sz="2600" b="1" dirty="0">
              <a:latin typeface="Arial Narrow" panose="020B0606020202030204" pitchFamily="34" charset="0"/>
            </a:endParaRPr>
          </a:p>
          <a:p>
            <a:pPr algn="r"/>
            <a:r>
              <a:rPr lang="x-none" sz="800" b="1" dirty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x-none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000" dirty="0">
                <a:solidFill>
                  <a:schemeClr val="bg1"/>
                </a:solidFill>
              </a:rPr>
              <a:t>Elaboró: 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Rectángulo redondeado 2"/>
          <p:cNvSpPr/>
          <p:nvPr/>
        </p:nvSpPr>
        <p:spPr>
          <a:xfrm>
            <a:off x="1759471" y="6031890"/>
            <a:ext cx="5904656" cy="49345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>
                <a:solidFill>
                  <a:schemeClr val="tx1"/>
                </a:solidFill>
              </a:rPr>
              <a:t>Total </a:t>
            </a:r>
            <a:r>
              <a:rPr lang="x-none" sz="1500" b="1" dirty="0">
                <a:solidFill>
                  <a:schemeClr val="tx1"/>
                </a:solidFill>
              </a:rPr>
              <a:t>Presupuesto de </a:t>
            </a:r>
            <a:r>
              <a:rPr lang="es-ES" sz="1500" b="1" dirty="0">
                <a:solidFill>
                  <a:schemeClr val="tx1"/>
                </a:solidFill>
              </a:rPr>
              <a:t>Inversión</a:t>
            </a:r>
            <a:r>
              <a:rPr lang="x-none" sz="1500" b="1" dirty="0">
                <a:solidFill>
                  <a:schemeClr val="tx1"/>
                </a:solidFill>
              </a:rPr>
              <a:t>:</a:t>
            </a:r>
            <a:r>
              <a:rPr lang="es-ES" sz="1500" b="1" dirty="0">
                <a:solidFill>
                  <a:schemeClr val="tx1"/>
                </a:solidFill>
              </a:rPr>
              <a:t> $</a:t>
            </a:r>
            <a:r>
              <a:rPr lang="es-CO" sz="1500" b="1" dirty="0">
                <a:solidFill>
                  <a:schemeClr val="tx1"/>
                </a:solidFill>
              </a:rPr>
              <a:t> 21.283.374.779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1547664" y="1268760"/>
            <a:ext cx="6328270" cy="5279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Distribución porcentual de los proyectos vs presupuesto de inversión 2021</a:t>
            </a:r>
            <a:endParaRPr lang="es-CO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372926"/>
              </p:ext>
            </p:extLst>
          </p:nvPr>
        </p:nvGraphicFramePr>
        <p:xfrm>
          <a:off x="539552" y="1955040"/>
          <a:ext cx="7920880" cy="3796728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379967054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5126476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930302457"/>
                    </a:ext>
                  </a:extLst>
                </a:gridCol>
              </a:tblGrid>
              <a:tr h="448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PROYECTO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APROPIACIÓN VIGENTE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u="none" strike="noStrike" dirty="0">
                          <a:effectLst/>
                        </a:rPr>
                        <a:t>PESO PORCENTUAL DE CADA VS PRESUPUESTO TOTAL DE INVERSION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7190274"/>
                  </a:ext>
                </a:extLst>
              </a:tr>
              <a:tr h="497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 dirty="0">
                          <a:effectLst/>
                        </a:rPr>
                        <a:t>FORTALECIMIENTO DE LA CAPACIDAD INSTITUCIONAL PARA MEJORAR LA INSPECCIÓN, VIGILANCIA Y CONTROL DE LA SUPERINTENDENCIA DEL SUBSIDIO FAMILIAR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$ 15.789.028.074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74,18%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036143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DE LA GESTIÓN DE LA TECNOLOGÍA DE LA INFORMACIÓN Y LAS COMUNICACIONES (TICS) DE LA SUPERINTENDENCIA DEL SUBSIDIO FAMILIAR, BAJO EL MARCO DE REFERENCIA DE ARQUITECTURA EMPRESARIAL (MRAE).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$ 3.068.510.562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14,42%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034231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MEJORAMIENTO DEL PROCESO DE INTERACCIÓN CON EL CIUDADANO EN LA SUPERINTENDENCIA DE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$ 900.586.143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4,23%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11931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ESTRATÉGICO DEL TALENTO HUMANO PARA LA GESTIÓN ORGANIZACIONAL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$ 762.800.000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3,58%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80775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ESTUDIOS PARA LA GESTIÓN DEL CONOCIMIENTO DEL SISTEMA DEL SUBSIDIO FAMILIAR. NACIONAL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$ 530.450.000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2,49%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772996"/>
                  </a:ext>
                </a:extLst>
              </a:tr>
              <a:tr h="6723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IMPLEMENTACIÓN DEL SISTEMA INTEGRADO DE GESTIÓN DOCUMENTAL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$ 232.000.000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33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21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533820" y="908719"/>
            <a:ext cx="6422556" cy="407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Ejecución presupuestal inversión, </a:t>
            </a:r>
            <a:r>
              <a:rPr lang="x-none" sz="2000" dirty="0"/>
              <a:t>C</a:t>
            </a:r>
            <a:r>
              <a:rPr lang="es-ES" sz="2000" dirty="0"/>
              <a:t>orte: </a:t>
            </a:r>
            <a:r>
              <a:rPr lang="es-CO" sz="2000" dirty="0"/>
              <a:t>31</a:t>
            </a:r>
            <a:r>
              <a:rPr lang="es-ES" sz="2000" dirty="0"/>
              <a:t>/12/2021</a:t>
            </a:r>
            <a:endParaRPr lang="es-CO" sz="15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6264"/>
              </p:ext>
            </p:extLst>
          </p:nvPr>
        </p:nvGraphicFramePr>
        <p:xfrm>
          <a:off x="3131840" y="1426656"/>
          <a:ext cx="2933948" cy="27114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3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Apropiación Vigente 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$   $ 21.283.374.779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156725"/>
              </p:ext>
            </p:extLst>
          </p:nvPr>
        </p:nvGraphicFramePr>
        <p:xfrm>
          <a:off x="3563888" y="1808093"/>
          <a:ext cx="2016224" cy="89942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395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b="1" dirty="0">
                          <a:effectLst/>
                        </a:rPr>
                        <a:t>Estado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b="1" dirty="0">
                          <a:effectLst/>
                        </a:rPr>
                        <a:t>%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Compromisos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>
                          <a:effectLst/>
                        </a:rPr>
                        <a:t>88</a:t>
                      </a:r>
                      <a:r>
                        <a:rPr lang="x-none" sz="1200" dirty="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Obligaciones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>
                          <a:effectLst/>
                        </a:rPr>
                        <a:t>97</a:t>
                      </a:r>
                      <a:r>
                        <a:rPr lang="x-none" sz="1200" dirty="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Pagos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>
                          <a:effectLst/>
                        </a:rPr>
                        <a:t>100</a:t>
                      </a:r>
                      <a:r>
                        <a:rPr lang="x-none" sz="1200" dirty="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517382" y="6381328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dirty="0"/>
              <a:t>Fuente: SIIF-Nación – Ministerio de Hacienda y Crédito Público </a:t>
            </a:r>
          </a:p>
          <a:p>
            <a:r>
              <a:rPr lang="x-none" sz="800" dirty="0"/>
              <a:t>               SPI-Departamento Nacional de Planeación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7B68234-6092-4419-87DC-F8DF4713F4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064" y="3195589"/>
            <a:ext cx="7740352" cy="315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1043608" y="6102468"/>
            <a:ext cx="3744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dirty="0"/>
              <a:t>Fuente: SIIF-Nación – Ministerio de Hacienda y Crédito Público </a:t>
            </a:r>
          </a:p>
          <a:p>
            <a:r>
              <a:rPr lang="x-none" sz="1000" dirty="0"/>
              <a:t>               SPI-Departamento Nacional de Planeación</a:t>
            </a:r>
          </a:p>
          <a:p>
            <a:r>
              <a:rPr lang="x-none" sz="1000" dirty="0"/>
              <a:t>Corte: 3</a:t>
            </a:r>
            <a:r>
              <a:rPr lang="es-CO" sz="1000" dirty="0"/>
              <a:t>1</a:t>
            </a:r>
            <a:r>
              <a:rPr lang="x-none" sz="1000" dirty="0"/>
              <a:t>/</a:t>
            </a:r>
            <a:r>
              <a:rPr lang="es-CO" sz="1000" dirty="0"/>
              <a:t>12</a:t>
            </a:r>
            <a:r>
              <a:rPr lang="x-none" sz="1000" dirty="0"/>
              <a:t>/2021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EA43A5-4A43-4809-9BE1-0F2AA89BB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648002"/>
              </p:ext>
            </p:extLst>
          </p:nvPr>
        </p:nvGraphicFramePr>
        <p:xfrm>
          <a:off x="611561" y="1045368"/>
          <a:ext cx="7920880" cy="476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265</Words>
  <Application>Microsoft Office PowerPoint</Application>
  <PresentationFormat>Presentación en pantalla (4:3)</PresentationFormat>
  <Paragraphs>51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Maricela Torrenegra Barrios</cp:lastModifiedBy>
  <cp:revision>189</cp:revision>
  <cp:lastPrinted>2022-02-03T15:09:39Z</cp:lastPrinted>
  <dcterms:created xsi:type="dcterms:W3CDTF">2015-02-25T13:32:47Z</dcterms:created>
  <dcterms:modified xsi:type="dcterms:W3CDTF">2022-02-03T15:44:06Z</dcterms:modified>
</cp:coreProperties>
</file>