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0" autoAdjust="0"/>
    <p:restoredTop sz="94660"/>
  </p:normalViewPr>
  <p:slideViewPr>
    <p:cSldViewPr>
      <p:cViewPr varScale="1">
        <p:scale>
          <a:sx n="75" d="100"/>
          <a:sy n="75" d="100"/>
        </p:scale>
        <p:origin x="10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cuments\SSF%202021\Proyectos%202021\Informes%20Ejecucion%20Trimestral%20Proyectos%20Inversi&#243;n\2021\II%20trim\Para%20gr&#225;fic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200"/>
              <a:t>Ejecución presupuestal proyectos de inversion - Corte:</a:t>
            </a:r>
            <a:r>
              <a:rPr lang="es-CO" sz="1200" baseline="0"/>
              <a:t> 30/06/2021</a:t>
            </a:r>
            <a:endParaRPr lang="es-CO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Hoja1!$E$19</c:f>
              <c:strCache>
                <c:ptCount val="1"/>
                <c:pt idx="0">
                  <c:v>CAPACIDAD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Hoja1!$F$19:$I$19</c:f>
              <c:numCache>
                <c:formatCode>"$"#,##0_);[Red]\("$"#,##0\)</c:formatCode>
                <c:ptCount val="4"/>
                <c:pt idx="0">
                  <c:v>15789028074</c:v>
                </c:pt>
                <c:pt idx="1">
                  <c:v>8184991016</c:v>
                </c:pt>
                <c:pt idx="2">
                  <c:v>1751736773</c:v>
                </c:pt>
                <c:pt idx="3">
                  <c:v>1751736773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0-460B-A764-DFACE39A3334}"/>
            </c:ext>
          </c:extLst>
        </c:ser>
        <c:ser>
          <c:idx val="1"/>
          <c:order val="1"/>
          <c:tx>
            <c:strRef>
              <c:f>Hoja1!$E$20</c:f>
              <c:strCache>
                <c:ptCount val="1"/>
                <c:pt idx="0">
                  <c:v>TIC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Hoja1!$F$20:$I$20</c:f>
              <c:numCache>
                <c:formatCode>"$"#,##0_);[Red]\("$"#,##0\)</c:formatCode>
                <c:ptCount val="4"/>
                <c:pt idx="0">
                  <c:v>3068510562</c:v>
                </c:pt>
                <c:pt idx="1">
                  <c:v>1366034828</c:v>
                </c:pt>
                <c:pt idx="2">
                  <c:v>336948504</c:v>
                </c:pt>
                <c:pt idx="3">
                  <c:v>336948504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0-460B-A764-DFACE39A3334}"/>
            </c:ext>
          </c:extLst>
        </c:ser>
        <c:ser>
          <c:idx val="2"/>
          <c:order val="2"/>
          <c:tx>
            <c:strRef>
              <c:f>Hoja1!$E$21</c:f>
              <c:strCache>
                <c:ptCount val="1"/>
                <c:pt idx="0">
                  <c:v>OPU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Hoja1!$F$21:$I$21</c:f>
              <c:numCache>
                <c:formatCode>"$"#,##0_);[Red]\("$"#,##0\)</c:formatCode>
                <c:ptCount val="4"/>
                <c:pt idx="0">
                  <c:v>900586143</c:v>
                </c:pt>
                <c:pt idx="1">
                  <c:v>422621091</c:v>
                </c:pt>
                <c:pt idx="2">
                  <c:v>133616734.3</c:v>
                </c:pt>
                <c:pt idx="3">
                  <c:v>133616734.3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0-460B-A764-DFACE39A3334}"/>
            </c:ext>
          </c:extLst>
        </c:ser>
        <c:ser>
          <c:idx val="3"/>
          <c:order val="3"/>
          <c:tx>
            <c:strRef>
              <c:f>Hoja1!$E$22</c:f>
              <c:strCache>
                <c:ptCount val="1"/>
                <c:pt idx="0">
                  <c:v>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Hoja1!$F$22:$I$22</c:f>
              <c:numCache>
                <c:formatCode>"$"#,##0_);[Red]\("$"#,##0\)</c:formatCode>
                <c:ptCount val="4"/>
                <c:pt idx="0">
                  <c:v>762800000</c:v>
                </c:pt>
                <c:pt idx="1">
                  <c:v>588062262</c:v>
                </c:pt>
                <c:pt idx="2">
                  <c:v>51919565</c:v>
                </c:pt>
                <c:pt idx="3">
                  <c:v>51919565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20-460B-A764-DFACE39A3334}"/>
            </c:ext>
          </c:extLst>
        </c:ser>
        <c:ser>
          <c:idx val="4"/>
          <c:order val="4"/>
          <c:tx>
            <c:strRef>
              <c:f>Hoja1!$E$23</c:f>
              <c:strCache>
                <c:ptCount val="1"/>
                <c:pt idx="0">
                  <c:v>ESTUDIOS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Hoja1!$F$23:$I$23</c:f>
              <c:numCache>
                <c:formatCode>"$"#,##0_);[Red]\("$"#,##0\)</c:formatCode>
                <c:ptCount val="4"/>
                <c:pt idx="0">
                  <c:v>530450000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20-460B-A764-DFACE39A3334}"/>
            </c:ext>
          </c:extLst>
        </c:ser>
        <c:ser>
          <c:idx val="5"/>
          <c:order val="5"/>
          <c:tx>
            <c:strRef>
              <c:f>Hoja1!$E$24</c:f>
              <c:strCache>
                <c:ptCount val="1"/>
                <c:pt idx="0">
                  <c:v>DOCUMENTAL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Hoja1!$F$24:$I$24</c:f>
              <c:numCache>
                <c:formatCode>"$"#,##0_);[Red]\("$"#,##0\)</c:formatCode>
                <c:ptCount val="4"/>
                <c:pt idx="0">
                  <c:v>232000000</c:v>
                </c:pt>
                <c:pt idx="1">
                  <c:v>28450800</c:v>
                </c:pt>
                <c:pt idx="2">
                  <c:v>3793440</c:v>
                </c:pt>
                <c:pt idx="3">
                  <c:v>3793440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20-460B-A764-DFACE39A33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94284912"/>
        <c:axId val="1994281168"/>
      </c:barChart>
      <c:catAx>
        <c:axId val="1994284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94281168"/>
        <c:crosses val="autoZero"/>
        <c:auto val="1"/>
        <c:lblAlgn val="ctr"/>
        <c:lblOffset val="100"/>
        <c:noMultiLvlLbl val="0"/>
      </c:catAx>
      <c:valAx>
        <c:axId val="1994281168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199428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146739816103297"/>
          <c:y val="7.7141215078666475E-2"/>
          <c:w val="0.67763457073507838"/>
          <c:h val="6.2068744498474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12/07/2021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850117"/>
            <a:ext cx="5364733" cy="136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INFORME </a:t>
            </a:r>
            <a:r>
              <a:rPr lang="es-CO" sz="2000" b="1" dirty="0" smtClean="0">
                <a:latin typeface="Arial Narrow" panose="020B0606020202030204" pitchFamily="34" charset="0"/>
              </a:rPr>
              <a:t>II </a:t>
            </a:r>
            <a:r>
              <a:rPr lang="es-419" sz="2000" b="1" dirty="0" smtClean="0">
                <a:latin typeface="Arial Narrow" panose="020B0606020202030204" pitchFamily="34" charset="0"/>
              </a:rPr>
              <a:t>TRIMESTRE 2021</a:t>
            </a:r>
          </a:p>
          <a:p>
            <a:pPr algn="r"/>
            <a:r>
              <a:rPr lang="es-ES" sz="2000" b="1" dirty="0" smtClean="0">
                <a:latin typeface="Arial Narrow" panose="020B0606020202030204" pitchFamily="34" charset="0"/>
              </a:rPr>
              <a:t>EJECUCI</a:t>
            </a:r>
            <a:r>
              <a:rPr lang="es-419" sz="2000" b="1" dirty="0" err="1" smtClean="0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 DE LOS PROYECTOS DE INVERSI</a:t>
            </a:r>
            <a:r>
              <a:rPr lang="es-419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3</a:t>
            </a:r>
            <a:r>
              <a:rPr lang="es-CO" sz="2000" b="1" dirty="0">
                <a:latin typeface="Arial Narrow" panose="020B0606020202030204" pitchFamily="34" charset="0"/>
              </a:rPr>
              <a:t>0</a:t>
            </a:r>
            <a:r>
              <a:rPr lang="es-419" sz="2000" b="1" dirty="0" smtClean="0">
                <a:latin typeface="Arial Narrow" panose="020B0606020202030204" pitchFamily="34" charset="0"/>
              </a:rPr>
              <a:t>/</a:t>
            </a:r>
            <a:r>
              <a:rPr lang="es-CO" sz="2000" b="1" dirty="0" smtClean="0">
                <a:latin typeface="Arial Narrow" panose="020B0606020202030204" pitchFamily="34" charset="0"/>
              </a:rPr>
              <a:t>06</a:t>
            </a:r>
            <a:r>
              <a:rPr lang="es-419" sz="2000" b="1" dirty="0" smtClean="0">
                <a:latin typeface="Arial Narrow" panose="020B0606020202030204" pitchFamily="34" charset="0"/>
              </a:rPr>
              <a:t>/20</a:t>
            </a:r>
            <a:r>
              <a:rPr lang="es-CO" sz="2000" b="1" dirty="0" smtClean="0">
                <a:latin typeface="Arial Narrow" panose="020B0606020202030204" pitchFamily="34" charset="0"/>
              </a:rPr>
              <a:t>21</a:t>
            </a:r>
            <a:endParaRPr lang="es-419" sz="2000" b="1" dirty="0" smtClean="0">
              <a:latin typeface="Arial Narrow" panose="020B0606020202030204" pitchFamily="34" charset="0"/>
            </a:endParaRPr>
          </a:p>
          <a:p>
            <a:pPr algn="r"/>
            <a:endParaRPr lang="es-419" sz="2600" b="1" dirty="0">
              <a:latin typeface="Arial Narrow" panose="020B0606020202030204" pitchFamily="34" charset="0"/>
            </a:endParaRPr>
          </a:p>
          <a:p>
            <a:pPr algn="r"/>
            <a:r>
              <a:rPr lang="es-419" sz="800" b="1" dirty="0" smtClean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es-419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dirty="0" smtClean="0">
                <a:solidFill>
                  <a:schemeClr val="bg1"/>
                </a:solidFill>
              </a:rPr>
              <a:t>Elaboró: Oficina Asesora de Planeación</a:t>
            </a:r>
            <a:endParaRPr lang="es-419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759471" y="6031890"/>
            <a:ext cx="5904656" cy="49345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 smtClean="0">
                <a:solidFill>
                  <a:schemeClr val="tx1"/>
                </a:solidFill>
              </a:rPr>
              <a:t>Total </a:t>
            </a:r>
            <a:r>
              <a:rPr lang="es-419" sz="1500" b="1" dirty="0">
                <a:solidFill>
                  <a:schemeClr val="tx1"/>
                </a:solidFill>
              </a:rPr>
              <a:t>P</a:t>
            </a:r>
            <a:r>
              <a:rPr lang="es-419" sz="1500" b="1" dirty="0" smtClean="0">
                <a:solidFill>
                  <a:schemeClr val="tx1"/>
                </a:solidFill>
              </a:rPr>
              <a:t>resupuesto de </a:t>
            </a:r>
            <a:r>
              <a:rPr lang="es-ES" sz="1500" b="1" dirty="0" smtClean="0">
                <a:solidFill>
                  <a:schemeClr val="tx1"/>
                </a:solidFill>
              </a:rPr>
              <a:t>Inversión</a:t>
            </a:r>
            <a:r>
              <a:rPr lang="es-419" sz="1500" b="1" dirty="0" smtClean="0">
                <a:solidFill>
                  <a:schemeClr val="tx1"/>
                </a:solidFill>
              </a:rPr>
              <a:t>:</a:t>
            </a:r>
            <a:r>
              <a:rPr lang="es-ES" sz="1500" b="1" dirty="0" smtClean="0">
                <a:solidFill>
                  <a:schemeClr val="tx1"/>
                </a:solidFill>
              </a:rPr>
              <a:t> $</a:t>
            </a:r>
            <a:r>
              <a:rPr lang="es-CO" sz="1500" b="1" dirty="0">
                <a:solidFill>
                  <a:schemeClr val="tx1"/>
                </a:solidFill>
              </a:rPr>
              <a:t> </a:t>
            </a:r>
            <a:r>
              <a:rPr lang="es-CO" sz="1500" b="1" dirty="0" smtClean="0">
                <a:solidFill>
                  <a:schemeClr val="tx1"/>
                </a:solidFill>
              </a:rPr>
              <a:t>21.283.374.779</a:t>
            </a:r>
            <a:endParaRPr lang="es-CO" sz="1500" b="1" dirty="0">
              <a:solidFill>
                <a:schemeClr val="tx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378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Distribución porcentual presupuesto inversión 2021</a:t>
            </a:r>
            <a:endParaRPr lang="es-CO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77191"/>
              </p:ext>
            </p:extLst>
          </p:nvPr>
        </p:nvGraphicFramePr>
        <p:xfrm>
          <a:off x="539552" y="1955040"/>
          <a:ext cx="7920880" cy="377821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5158940">
                  <a:extLst>
                    <a:ext uri="{9D8B030D-6E8A-4147-A177-3AD203B41FA5}">
                      <a16:colId xmlns:a16="http://schemas.microsoft.com/office/drawing/2014/main" val="3799670548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3751264760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930302457"/>
                    </a:ext>
                  </a:extLst>
                </a:gridCol>
              </a:tblGrid>
              <a:tr h="448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PROYECTO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>
                          <a:effectLst/>
                        </a:rPr>
                        <a:t>APROPIACIÓN VIGENTE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PORCENTAJE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7190274"/>
                  </a:ext>
                </a:extLst>
              </a:tr>
              <a:tr h="497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 dirty="0">
                          <a:effectLst/>
                        </a:rPr>
                        <a:t>FORTALECIMIENTO DE LA CAPACIDAD INSTITUCIONAL PARA MEJORAR LA INSPECCIÓN, VIGILANCIA Y CONTROL DE LA SUPERINTENDENCIA DEL SUBSIDIO FAMILIAR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$ 15.789.028.074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74%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36143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DE LA GESTIÓN DE LA TECNOLOGÍA DE LA INFORMACIÓN Y LAS COMUNICACIONES (TICS) DE LA SUPERINTENDENCIA DEL SUBSIDIO FAMILIAR, BAJO EL MARCO DE REFERENCIA DE ARQUITECTURA EMPRESARIAL (MRAE).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$ 3.068.510.562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3423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MEJORAMIENTO DEL PROCESO DE INTERACCIÓN CON EL CIUDADANO EN LA SUPERINTENDENCIA DE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$ 900.586.143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1931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ESTRATÉGICO DEL TALENTO HUMANO PARA LA GESTIÓN ORGANIZACIONAL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$ 762.800.000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80775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ESTUDIOS PARA LA GESTIÓN DEL CONOCIMIENTO DEL SISTEMA DEL SUBSIDIO FAMILIAR. NACIONAL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$ 530.450.000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772996"/>
                  </a:ext>
                </a:extLst>
              </a:tr>
              <a:tr h="6723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IMPLEMENTACIÓN DEL SISTEMA INTEGRADO DE GESTIÓN DOCUMENTAL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$ 232.000.000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3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533820" y="908719"/>
            <a:ext cx="6422556" cy="407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Ejecución presupuestal inversión, </a:t>
            </a:r>
            <a:r>
              <a:rPr lang="es-419" sz="2000" dirty="0" smtClean="0"/>
              <a:t>C</a:t>
            </a:r>
            <a:r>
              <a:rPr lang="es-ES" sz="2000" dirty="0" err="1" smtClean="0"/>
              <a:t>orte</a:t>
            </a:r>
            <a:r>
              <a:rPr lang="es-ES" sz="2000" dirty="0"/>
              <a:t>: </a:t>
            </a:r>
            <a:r>
              <a:rPr lang="es-CO" sz="2000" dirty="0" smtClean="0"/>
              <a:t>30</a:t>
            </a:r>
            <a:r>
              <a:rPr lang="es-ES" sz="2000" dirty="0" smtClean="0"/>
              <a:t>/</a:t>
            </a:r>
            <a:r>
              <a:rPr lang="es-CO" sz="2000" dirty="0" smtClean="0"/>
              <a:t>06</a:t>
            </a:r>
            <a:r>
              <a:rPr lang="es-ES" sz="2000" dirty="0" smtClean="0"/>
              <a:t>/2021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6264"/>
              </p:ext>
            </p:extLst>
          </p:nvPr>
        </p:nvGraphicFramePr>
        <p:xfrm>
          <a:off x="3131840" y="1426656"/>
          <a:ext cx="2933948" cy="27114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3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Apropiación </a:t>
                      </a:r>
                      <a:r>
                        <a:rPr lang="es-419" sz="1200" dirty="0" smtClean="0">
                          <a:effectLst/>
                        </a:rPr>
                        <a:t>Vigente 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$   </a:t>
                      </a:r>
                      <a:r>
                        <a:rPr lang="es-419" sz="1200" dirty="0" smtClean="0">
                          <a:effectLst/>
                        </a:rPr>
                        <a:t>$ 21.283.374.779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43174"/>
              </p:ext>
            </p:extLst>
          </p:nvPr>
        </p:nvGraphicFramePr>
        <p:xfrm>
          <a:off x="3563888" y="1808093"/>
          <a:ext cx="2016224" cy="911618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395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b="1" dirty="0" smtClean="0">
                          <a:effectLst/>
                        </a:rPr>
                        <a:t>Estado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b="1" dirty="0">
                          <a:effectLst/>
                        </a:rPr>
                        <a:t>%</a:t>
                      </a:r>
                      <a:endParaRPr lang="es-419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Compromisos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49,76%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Obligaciones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10,7%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>
                          <a:effectLst/>
                        </a:rPr>
                        <a:t>Pagos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200" dirty="0" smtClean="0">
                          <a:effectLst/>
                        </a:rPr>
                        <a:t>10,7%</a:t>
                      </a:r>
                      <a:endParaRPr lang="es-419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517382" y="6381328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800" dirty="0" smtClean="0"/>
              <a:t>Fuente</a:t>
            </a:r>
            <a:r>
              <a:rPr lang="es-419" sz="800" dirty="0"/>
              <a:t>: </a:t>
            </a:r>
            <a:r>
              <a:rPr lang="es-419" sz="800" dirty="0" smtClean="0"/>
              <a:t>SIIF-Nación – Ministerio de Hacienda y Crédito Público </a:t>
            </a:r>
          </a:p>
          <a:p>
            <a:r>
              <a:rPr lang="es-419" sz="800" dirty="0"/>
              <a:t> </a:t>
            </a:r>
            <a:r>
              <a:rPr lang="es-419" sz="800" dirty="0" smtClean="0"/>
              <a:t>              SPI-Departamento </a:t>
            </a:r>
            <a:r>
              <a:rPr lang="es-419" sz="800" dirty="0"/>
              <a:t>Nacional de Planeación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08310"/>
              </p:ext>
            </p:extLst>
          </p:nvPr>
        </p:nvGraphicFramePr>
        <p:xfrm>
          <a:off x="539551" y="2852934"/>
          <a:ext cx="8208914" cy="3016527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1368153">
                  <a:extLst>
                    <a:ext uri="{9D8B030D-6E8A-4147-A177-3AD203B41FA5}">
                      <a16:colId xmlns:a16="http://schemas.microsoft.com/office/drawing/2014/main" val="162324993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4736418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13935482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439237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92050896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96864866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559943096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2602977429"/>
                    </a:ext>
                  </a:extLst>
                </a:gridCol>
              </a:tblGrid>
              <a:tr h="532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u="none" strike="noStrike" dirty="0">
                          <a:effectLst/>
                        </a:rPr>
                        <a:t>NOMBRE DE LOS PROYECTOS DE INVERSIÓN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Apropiación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Compromisos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Obligaciones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Compromiso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Obligado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2621447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CAPACIDAD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$ 15.789.028.074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$ 8.184.991.016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$ 1.751.736.773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$ 1.751.736.773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6108628"/>
                  </a:ext>
                </a:extLst>
              </a:tr>
              <a:tr h="424308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TIC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$ 3.068.510.562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$ 1.366.034.828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$ 336.948.504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$ 336.948.504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277746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OPU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$ 900.586.143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$ 422.621.091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$ 133.616.734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$ 133.616.734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007245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TH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$ 762.800.000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$ 588.062.262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$ 51.919.565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$ 51.919.565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9820155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ESTUDIOS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$ 530.450.000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9828711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200" b="1" u="none" strike="noStrike" dirty="0">
                          <a:effectLst/>
                        </a:rPr>
                        <a:t>DOCUMENTAL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$ 232.000.000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$ 28.450.800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$ 3.793.440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$ 3.793.440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0075630"/>
                  </a:ext>
                </a:extLst>
              </a:tr>
              <a:tr h="3390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$ 21.283.374.779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$ 10.590.159.997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$ 2.278.015.016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$ 2.278.015.016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3265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1043608" y="6102468"/>
            <a:ext cx="3744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1000" dirty="0" smtClean="0"/>
              <a:t>Fuente</a:t>
            </a:r>
            <a:r>
              <a:rPr lang="es-419" sz="1000" dirty="0"/>
              <a:t>: </a:t>
            </a:r>
            <a:r>
              <a:rPr lang="es-419" sz="1000" dirty="0" smtClean="0"/>
              <a:t>SIIF-Nación – Ministerio de Hacienda y Crédito Público </a:t>
            </a:r>
          </a:p>
          <a:p>
            <a:r>
              <a:rPr lang="es-419" sz="1000" dirty="0"/>
              <a:t> </a:t>
            </a:r>
            <a:r>
              <a:rPr lang="es-419" sz="1000" dirty="0" smtClean="0"/>
              <a:t>              SPI-Departamento </a:t>
            </a:r>
            <a:r>
              <a:rPr lang="es-419" sz="1000" dirty="0"/>
              <a:t>Nacional de </a:t>
            </a:r>
            <a:r>
              <a:rPr lang="es-419" sz="1000" dirty="0" smtClean="0"/>
              <a:t>Planeación</a:t>
            </a:r>
          </a:p>
          <a:p>
            <a:r>
              <a:rPr lang="es-419" sz="1000" dirty="0" smtClean="0"/>
              <a:t>Corte: </a:t>
            </a:r>
            <a:r>
              <a:rPr lang="es-419" sz="1000" dirty="0" smtClean="0"/>
              <a:t>30/06/2021</a:t>
            </a:r>
            <a:endParaRPr lang="es-419" sz="10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219469"/>
              </p:ext>
            </p:extLst>
          </p:nvPr>
        </p:nvGraphicFramePr>
        <p:xfrm>
          <a:off x="323528" y="1124744"/>
          <a:ext cx="84969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368</Words>
  <Application>Microsoft Office PowerPoint</Application>
  <PresentationFormat>Presentación en pantalla (4:3)</PresentationFormat>
  <Paragraphs>114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Paola Milena Villada Castaño</cp:lastModifiedBy>
  <cp:revision>175</cp:revision>
  <cp:lastPrinted>2019-03-18T21:50:23Z</cp:lastPrinted>
  <dcterms:created xsi:type="dcterms:W3CDTF">2015-02-25T13:32:47Z</dcterms:created>
  <dcterms:modified xsi:type="dcterms:W3CDTF">2021-07-12T21:38:42Z</dcterms:modified>
</cp:coreProperties>
</file>