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6" r:id="rId5"/>
    <p:sldMasterId id="2147483709" r:id="rId6"/>
  </p:sldMasterIdLst>
  <p:notesMasterIdLst>
    <p:notesMasterId r:id="rId13"/>
  </p:notesMasterIdLst>
  <p:sldIdLst>
    <p:sldId id="257" r:id="rId7"/>
    <p:sldId id="281" r:id="rId8"/>
    <p:sldId id="282" r:id="rId9"/>
    <p:sldId id="283" r:id="rId10"/>
    <p:sldId id="284" r:id="rId11"/>
    <p:sldId id="31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56AC8C-1B86-4BD1-AD23-F3728B0E74DF}" v="474" dt="2021-02-04T13:37:56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F4769-23E2-460E-A80C-11822A1DFACD}" type="datetimeFigureOut">
              <a:rPr lang="es-CO" smtClean="0"/>
              <a:t>15/02/2021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36F0-5B57-4AE3-A1C6-C587671C71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014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4B37D-985C-4878-A4CE-CC4DE58D4643}" type="slidenum">
              <a:rPr lang="es-CO" smtClean="0">
                <a:solidFill>
                  <a:prstClr val="black"/>
                </a:solidFill>
              </a:rPr>
              <a:pPr/>
              <a:t>1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0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5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lantilla 3.jpg"/>
          <p:cNvPicPr>
            <a:picLocks noChangeAspect="1"/>
          </p:cNvPicPr>
          <p:nvPr userDrawn="1"/>
        </p:nvPicPr>
        <p:blipFill>
          <a:blip r:embed="rId2" cstate="print"/>
          <a:srcRect l="1644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476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Imagen" descr="plantilla 3.jpg"/>
          <p:cNvPicPr>
            <a:picLocks noChangeAspect="1"/>
          </p:cNvPicPr>
          <p:nvPr userDrawn="1"/>
        </p:nvPicPr>
        <p:blipFill rotWithShape="1">
          <a:blip r:embed="rId2" cstate="print"/>
          <a:srcRect l="13882" t="78806"/>
          <a:stretch/>
        </p:blipFill>
        <p:spPr bwMode="auto">
          <a:xfrm>
            <a:off x="0" y="5733257"/>
            <a:ext cx="12192000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>
            <a:off x="0" y="0"/>
            <a:ext cx="12192000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1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746" y="254000"/>
            <a:ext cx="9784388" cy="657032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>
            <a:lvl1pPr algn="r">
              <a:lnSpc>
                <a:spcPts val="1733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86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2467" y="1334558"/>
            <a:ext cx="11489267" cy="46598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5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10EF-9F0A-417A-951E-A2AF9D1DB3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19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1642-E810-4C74-9561-4440BA0F22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92A7-9571-454C-B30A-D5946E5315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8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CFAED-0E87-4292-9E11-A5B5DF480B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8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87A1-BEF3-4E5B-9278-3777A9838C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0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8BCDF-7ACC-4D5B-9919-DBEC4D16E6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87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19A-4927-4BB4-A90C-897AD19685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46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133A-E823-49E3-B7C9-0F95D2989D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7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4F53C-77AA-4ED8-AE08-5E2A9AD21C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3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BF59-4D2F-461D-BF51-925420CBDA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898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E441A-629A-4174-93B8-67A89169FA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3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5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6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6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0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0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5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0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29F4B-C99D-44FC-9D98-8CEBF0741ED4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15/02/2021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95AE-7E50-4DF1-8A96-F0E9F749532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1334" y="254000"/>
            <a:ext cx="9990667" cy="508000"/>
          </a:xfrm>
          <a:prstGeom prst="roundRect">
            <a:avLst>
              <a:gd name="adj" fmla="val 38198"/>
            </a:avLst>
          </a:prstGeom>
          <a:solidFill>
            <a:schemeClr val="bg1">
              <a:alpha val="62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703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15" name="6 Imagen" descr="plantilla 3.jpg"/>
          <p:cNvPicPr>
            <a:picLocks noChangeAspect="1"/>
          </p:cNvPicPr>
          <p:nvPr userDrawn="1"/>
        </p:nvPicPr>
        <p:blipFill rotWithShape="1">
          <a:blip r:embed="rId4" cstate="print"/>
          <a:srcRect l="13882" t="78806"/>
          <a:stretch/>
        </p:blipFill>
        <p:spPr bwMode="auto">
          <a:xfrm>
            <a:off x="0" y="5733257"/>
            <a:ext cx="12192000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3 Rectángulo"/>
          <p:cNvSpPr/>
          <p:nvPr userDrawn="1"/>
        </p:nvSpPr>
        <p:spPr>
          <a:xfrm>
            <a:off x="0" y="0"/>
            <a:ext cx="12192000" cy="638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4BB52-7134-4D3D-94A7-93EBE1876E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59D0-FDDA-4ACF-B155-6BF318D512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0A709F-1E43-4BC5-9F10-62EE24D05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7" r="1076" b="24772"/>
          <a:stretch/>
        </p:blipFill>
        <p:spPr>
          <a:xfrm>
            <a:off x="0" y="1135743"/>
            <a:ext cx="10668000" cy="45865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A16B02-1022-4E4C-9967-043A2E79B441}"/>
              </a:ext>
            </a:extLst>
          </p:cNvPr>
          <p:cNvSpPr/>
          <p:nvPr/>
        </p:nvSpPr>
        <p:spPr>
          <a:xfrm>
            <a:off x="667657" y="0"/>
            <a:ext cx="4267200" cy="6858000"/>
          </a:xfrm>
          <a:prstGeom prst="rect">
            <a:avLst/>
          </a:prstGeom>
          <a:solidFill>
            <a:srgbClr val="0020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3B41B2-3D78-4D90-92CA-ACCE0E770A14}"/>
              </a:ext>
            </a:extLst>
          </p:cNvPr>
          <p:cNvSpPr txBox="1"/>
          <p:nvPr/>
        </p:nvSpPr>
        <p:spPr>
          <a:xfrm>
            <a:off x="916214" y="3667011"/>
            <a:ext cx="3770086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INFORME COMTAC 2021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CONSOLIDADO CCF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Segoe UI Semibold" panose="020B0702040204020203" pitchFamily="34" charset="0"/>
              </a:rPr>
              <a:t>ZONA BOGOTÁ – CUNDINAMARCA - BOYACÁ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2F1B9CE-1D68-458D-985A-2149C4B8307B}"/>
              </a:ext>
            </a:extLst>
          </p:cNvPr>
          <p:cNvSpPr txBox="1"/>
          <p:nvPr/>
        </p:nvSpPr>
        <p:spPr>
          <a:xfrm>
            <a:off x="916214" y="5525970"/>
            <a:ext cx="37700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Segoe UI Light"/>
              </a:rPr>
              <a:t>Febrero 2021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A4AB10C9-2AC5-4649-AB64-7E895EFE698F}"/>
              </a:ext>
            </a:extLst>
          </p:cNvPr>
          <p:cNvGrpSpPr/>
          <p:nvPr/>
        </p:nvGrpSpPr>
        <p:grpSpPr>
          <a:xfrm>
            <a:off x="2557224" y="2825607"/>
            <a:ext cx="488064" cy="422988"/>
            <a:chOff x="11028363" y="5368925"/>
            <a:chExt cx="285750" cy="247650"/>
          </a:xfrm>
          <a:solidFill>
            <a:schemeClr val="bg1"/>
          </a:solidFill>
        </p:grpSpPr>
        <p:sp>
          <p:nvSpPr>
            <p:cNvPr id="12" name="Freeform 3577">
              <a:extLst>
                <a:ext uri="{FF2B5EF4-FFF2-40B4-BE49-F238E27FC236}">
                  <a16:creationId xmlns:a16="http://schemas.microsoft.com/office/drawing/2014/main" id="{75871A00-B135-4767-855E-DBE50B67A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8363" y="5454650"/>
              <a:ext cx="66675" cy="114300"/>
            </a:xfrm>
            <a:custGeom>
              <a:avLst/>
              <a:gdLst>
                <a:gd name="T0" fmla="*/ 0 w 169"/>
                <a:gd name="T1" fmla="*/ 98 h 288"/>
                <a:gd name="T2" fmla="*/ 0 w 169"/>
                <a:gd name="T3" fmla="*/ 114 h 288"/>
                <a:gd name="T4" fmla="*/ 2 w 169"/>
                <a:gd name="T5" fmla="*/ 131 h 288"/>
                <a:gd name="T6" fmla="*/ 3 w 169"/>
                <a:gd name="T7" fmla="*/ 139 h 288"/>
                <a:gd name="T8" fmla="*/ 5 w 169"/>
                <a:gd name="T9" fmla="*/ 146 h 288"/>
                <a:gd name="T10" fmla="*/ 9 w 169"/>
                <a:gd name="T11" fmla="*/ 153 h 288"/>
                <a:gd name="T12" fmla="*/ 13 w 169"/>
                <a:gd name="T13" fmla="*/ 159 h 288"/>
                <a:gd name="T14" fmla="*/ 18 w 169"/>
                <a:gd name="T15" fmla="*/ 163 h 288"/>
                <a:gd name="T16" fmla="*/ 23 w 169"/>
                <a:gd name="T17" fmla="*/ 166 h 288"/>
                <a:gd name="T18" fmla="*/ 23 w 169"/>
                <a:gd name="T19" fmla="*/ 288 h 288"/>
                <a:gd name="T20" fmla="*/ 144 w 169"/>
                <a:gd name="T21" fmla="*/ 288 h 288"/>
                <a:gd name="T22" fmla="*/ 144 w 169"/>
                <a:gd name="T23" fmla="*/ 166 h 288"/>
                <a:gd name="T24" fmla="*/ 151 w 169"/>
                <a:gd name="T25" fmla="*/ 162 h 288"/>
                <a:gd name="T26" fmla="*/ 156 w 169"/>
                <a:gd name="T27" fmla="*/ 157 h 288"/>
                <a:gd name="T28" fmla="*/ 161 w 169"/>
                <a:gd name="T29" fmla="*/ 150 h 288"/>
                <a:gd name="T30" fmla="*/ 165 w 169"/>
                <a:gd name="T31" fmla="*/ 140 h 288"/>
                <a:gd name="T32" fmla="*/ 166 w 169"/>
                <a:gd name="T33" fmla="*/ 130 h 288"/>
                <a:gd name="T34" fmla="*/ 167 w 169"/>
                <a:gd name="T35" fmla="*/ 119 h 288"/>
                <a:gd name="T36" fmla="*/ 169 w 169"/>
                <a:gd name="T37" fmla="*/ 109 h 288"/>
                <a:gd name="T38" fmla="*/ 169 w 169"/>
                <a:gd name="T39" fmla="*/ 99 h 288"/>
                <a:gd name="T40" fmla="*/ 169 w 169"/>
                <a:gd name="T41" fmla="*/ 0 h 288"/>
                <a:gd name="T42" fmla="*/ 0 w 169"/>
                <a:gd name="T43" fmla="*/ 0 h 288"/>
                <a:gd name="T44" fmla="*/ 0 w 169"/>
                <a:gd name="T45" fmla="*/ 9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9" h="288">
                  <a:moveTo>
                    <a:pt x="0" y="98"/>
                  </a:moveTo>
                  <a:lnTo>
                    <a:pt x="0" y="114"/>
                  </a:lnTo>
                  <a:lnTo>
                    <a:pt x="2" y="131"/>
                  </a:lnTo>
                  <a:lnTo>
                    <a:pt x="3" y="139"/>
                  </a:lnTo>
                  <a:lnTo>
                    <a:pt x="5" y="146"/>
                  </a:lnTo>
                  <a:lnTo>
                    <a:pt x="9" y="153"/>
                  </a:lnTo>
                  <a:lnTo>
                    <a:pt x="13" y="159"/>
                  </a:lnTo>
                  <a:lnTo>
                    <a:pt x="18" y="163"/>
                  </a:lnTo>
                  <a:lnTo>
                    <a:pt x="23" y="166"/>
                  </a:lnTo>
                  <a:lnTo>
                    <a:pt x="23" y="288"/>
                  </a:lnTo>
                  <a:lnTo>
                    <a:pt x="144" y="288"/>
                  </a:lnTo>
                  <a:lnTo>
                    <a:pt x="144" y="166"/>
                  </a:lnTo>
                  <a:lnTo>
                    <a:pt x="151" y="162"/>
                  </a:lnTo>
                  <a:lnTo>
                    <a:pt x="156" y="157"/>
                  </a:lnTo>
                  <a:lnTo>
                    <a:pt x="161" y="150"/>
                  </a:lnTo>
                  <a:lnTo>
                    <a:pt x="165" y="140"/>
                  </a:lnTo>
                  <a:lnTo>
                    <a:pt x="166" y="130"/>
                  </a:lnTo>
                  <a:lnTo>
                    <a:pt x="167" y="119"/>
                  </a:lnTo>
                  <a:lnTo>
                    <a:pt x="169" y="109"/>
                  </a:lnTo>
                  <a:lnTo>
                    <a:pt x="169" y="99"/>
                  </a:lnTo>
                  <a:lnTo>
                    <a:pt x="169" y="0"/>
                  </a:lnTo>
                  <a:lnTo>
                    <a:pt x="0" y="0"/>
                  </a:lnTo>
                  <a:lnTo>
                    <a:pt x="0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578">
              <a:extLst>
                <a:ext uri="{FF2B5EF4-FFF2-40B4-BE49-F238E27FC236}">
                  <a16:creationId xmlns:a16="http://schemas.microsoft.com/office/drawing/2014/main" id="{425B8023-3BD5-4697-983C-0966990A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7438" y="5454650"/>
              <a:ext cx="66675" cy="114300"/>
            </a:xfrm>
            <a:custGeom>
              <a:avLst/>
              <a:gdLst>
                <a:gd name="T0" fmla="*/ 0 w 168"/>
                <a:gd name="T1" fmla="*/ 0 h 288"/>
                <a:gd name="T2" fmla="*/ 0 w 168"/>
                <a:gd name="T3" fmla="*/ 95 h 288"/>
                <a:gd name="T4" fmla="*/ 0 w 168"/>
                <a:gd name="T5" fmla="*/ 105 h 288"/>
                <a:gd name="T6" fmla="*/ 1 w 168"/>
                <a:gd name="T7" fmla="*/ 116 h 288"/>
                <a:gd name="T8" fmla="*/ 3 w 168"/>
                <a:gd name="T9" fmla="*/ 123 h 288"/>
                <a:gd name="T10" fmla="*/ 6 w 168"/>
                <a:gd name="T11" fmla="*/ 131 h 288"/>
                <a:gd name="T12" fmla="*/ 10 w 168"/>
                <a:gd name="T13" fmla="*/ 139 h 288"/>
                <a:gd name="T14" fmla="*/ 14 w 168"/>
                <a:gd name="T15" fmla="*/ 144 h 288"/>
                <a:gd name="T16" fmla="*/ 19 w 168"/>
                <a:gd name="T17" fmla="*/ 149 h 288"/>
                <a:gd name="T18" fmla="*/ 24 w 168"/>
                <a:gd name="T19" fmla="*/ 153 h 288"/>
                <a:gd name="T20" fmla="*/ 24 w 168"/>
                <a:gd name="T21" fmla="*/ 288 h 288"/>
                <a:gd name="T22" fmla="*/ 143 w 168"/>
                <a:gd name="T23" fmla="*/ 288 h 288"/>
                <a:gd name="T24" fmla="*/ 143 w 168"/>
                <a:gd name="T25" fmla="*/ 153 h 288"/>
                <a:gd name="T26" fmla="*/ 150 w 168"/>
                <a:gd name="T27" fmla="*/ 149 h 288"/>
                <a:gd name="T28" fmla="*/ 154 w 168"/>
                <a:gd name="T29" fmla="*/ 144 h 288"/>
                <a:gd name="T30" fmla="*/ 158 w 168"/>
                <a:gd name="T31" fmla="*/ 137 h 288"/>
                <a:gd name="T32" fmla="*/ 161 w 168"/>
                <a:gd name="T33" fmla="*/ 130 h 288"/>
                <a:gd name="T34" fmla="*/ 164 w 168"/>
                <a:gd name="T35" fmla="*/ 122 h 288"/>
                <a:gd name="T36" fmla="*/ 167 w 168"/>
                <a:gd name="T37" fmla="*/ 113 h 288"/>
                <a:gd name="T38" fmla="*/ 168 w 168"/>
                <a:gd name="T39" fmla="*/ 104 h 288"/>
                <a:gd name="T40" fmla="*/ 168 w 168"/>
                <a:gd name="T41" fmla="*/ 95 h 288"/>
                <a:gd name="T42" fmla="*/ 168 w 168"/>
                <a:gd name="T43" fmla="*/ 0 h 288"/>
                <a:gd name="T44" fmla="*/ 0 w 168"/>
                <a:gd name="T4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288">
                  <a:moveTo>
                    <a:pt x="0" y="0"/>
                  </a:moveTo>
                  <a:lnTo>
                    <a:pt x="0" y="95"/>
                  </a:lnTo>
                  <a:lnTo>
                    <a:pt x="0" y="105"/>
                  </a:lnTo>
                  <a:lnTo>
                    <a:pt x="1" y="116"/>
                  </a:lnTo>
                  <a:lnTo>
                    <a:pt x="3" y="123"/>
                  </a:lnTo>
                  <a:lnTo>
                    <a:pt x="6" y="131"/>
                  </a:lnTo>
                  <a:lnTo>
                    <a:pt x="10" y="139"/>
                  </a:lnTo>
                  <a:lnTo>
                    <a:pt x="14" y="144"/>
                  </a:lnTo>
                  <a:lnTo>
                    <a:pt x="19" y="149"/>
                  </a:lnTo>
                  <a:lnTo>
                    <a:pt x="24" y="153"/>
                  </a:lnTo>
                  <a:lnTo>
                    <a:pt x="24" y="288"/>
                  </a:lnTo>
                  <a:lnTo>
                    <a:pt x="143" y="288"/>
                  </a:lnTo>
                  <a:lnTo>
                    <a:pt x="143" y="153"/>
                  </a:lnTo>
                  <a:lnTo>
                    <a:pt x="150" y="149"/>
                  </a:lnTo>
                  <a:lnTo>
                    <a:pt x="154" y="144"/>
                  </a:lnTo>
                  <a:lnTo>
                    <a:pt x="158" y="137"/>
                  </a:lnTo>
                  <a:lnTo>
                    <a:pt x="161" y="130"/>
                  </a:lnTo>
                  <a:lnTo>
                    <a:pt x="164" y="122"/>
                  </a:lnTo>
                  <a:lnTo>
                    <a:pt x="167" y="113"/>
                  </a:lnTo>
                  <a:lnTo>
                    <a:pt x="168" y="104"/>
                  </a:lnTo>
                  <a:lnTo>
                    <a:pt x="168" y="95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79">
              <a:extLst>
                <a:ext uri="{FF2B5EF4-FFF2-40B4-BE49-F238E27FC236}">
                  <a16:creationId xmlns:a16="http://schemas.microsoft.com/office/drawing/2014/main" id="{6B6E9188-6ED1-49FD-8687-6A4BCE02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3613" y="5454650"/>
              <a:ext cx="95250" cy="161925"/>
            </a:xfrm>
            <a:custGeom>
              <a:avLst/>
              <a:gdLst>
                <a:gd name="T0" fmla="*/ 0 w 241"/>
                <a:gd name="T1" fmla="*/ 168 h 408"/>
                <a:gd name="T2" fmla="*/ 0 w 241"/>
                <a:gd name="T3" fmla="*/ 182 h 408"/>
                <a:gd name="T4" fmla="*/ 3 w 241"/>
                <a:gd name="T5" fmla="*/ 195 h 408"/>
                <a:gd name="T6" fmla="*/ 7 w 241"/>
                <a:gd name="T7" fmla="*/ 206 h 408"/>
                <a:gd name="T8" fmla="*/ 13 w 241"/>
                <a:gd name="T9" fmla="*/ 216 h 408"/>
                <a:gd name="T10" fmla="*/ 20 w 241"/>
                <a:gd name="T11" fmla="*/ 225 h 408"/>
                <a:gd name="T12" fmla="*/ 27 w 241"/>
                <a:gd name="T13" fmla="*/ 231 h 408"/>
                <a:gd name="T14" fmla="*/ 38 w 241"/>
                <a:gd name="T15" fmla="*/ 236 h 408"/>
                <a:gd name="T16" fmla="*/ 48 w 241"/>
                <a:gd name="T17" fmla="*/ 239 h 408"/>
                <a:gd name="T18" fmla="*/ 48 w 241"/>
                <a:gd name="T19" fmla="*/ 408 h 408"/>
                <a:gd name="T20" fmla="*/ 192 w 241"/>
                <a:gd name="T21" fmla="*/ 408 h 408"/>
                <a:gd name="T22" fmla="*/ 192 w 241"/>
                <a:gd name="T23" fmla="*/ 239 h 408"/>
                <a:gd name="T24" fmla="*/ 203 w 241"/>
                <a:gd name="T25" fmla="*/ 236 h 408"/>
                <a:gd name="T26" fmla="*/ 212 w 241"/>
                <a:gd name="T27" fmla="*/ 231 h 408"/>
                <a:gd name="T28" fmla="*/ 221 w 241"/>
                <a:gd name="T29" fmla="*/ 225 h 408"/>
                <a:gd name="T30" fmla="*/ 228 w 241"/>
                <a:gd name="T31" fmla="*/ 216 h 408"/>
                <a:gd name="T32" fmla="*/ 233 w 241"/>
                <a:gd name="T33" fmla="*/ 206 h 408"/>
                <a:gd name="T34" fmla="*/ 237 w 241"/>
                <a:gd name="T35" fmla="*/ 195 h 408"/>
                <a:gd name="T36" fmla="*/ 239 w 241"/>
                <a:gd name="T37" fmla="*/ 182 h 408"/>
                <a:gd name="T38" fmla="*/ 241 w 241"/>
                <a:gd name="T39" fmla="*/ 168 h 408"/>
                <a:gd name="T40" fmla="*/ 241 w 241"/>
                <a:gd name="T41" fmla="*/ 0 h 408"/>
                <a:gd name="T42" fmla="*/ 0 w 241"/>
                <a:gd name="T43" fmla="*/ 0 h 408"/>
                <a:gd name="T44" fmla="*/ 0 w 241"/>
                <a:gd name="T45" fmla="*/ 16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1" h="408">
                  <a:moveTo>
                    <a:pt x="0" y="168"/>
                  </a:moveTo>
                  <a:lnTo>
                    <a:pt x="0" y="182"/>
                  </a:lnTo>
                  <a:lnTo>
                    <a:pt x="3" y="195"/>
                  </a:lnTo>
                  <a:lnTo>
                    <a:pt x="7" y="206"/>
                  </a:lnTo>
                  <a:lnTo>
                    <a:pt x="13" y="216"/>
                  </a:lnTo>
                  <a:lnTo>
                    <a:pt x="20" y="225"/>
                  </a:lnTo>
                  <a:lnTo>
                    <a:pt x="27" y="231"/>
                  </a:lnTo>
                  <a:lnTo>
                    <a:pt x="38" y="236"/>
                  </a:lnTo>
                  <a:lnTo>
                    <a:pt x="48" y="239"/>
                  </a:lnTo>
                  <a:lnTo>
                    <a:pt x="48" y="408"/>
                  </a:lnTo>
                  <a:lnTo>
                    <a:pt x="192" y="408"/>
                  </a:lnTo>
                  <a:lnTo>
                    <a:pt x="192" y="239"/>
                  </a:lnTo>
                  <a:lnTo>
                    <a:pt x="203" y="236"/>
                  </a:lnTo>
                  <a:lnTo>
                    <a:pt x="212" y="231"/>
                  </a:lnTo>
                  <a:lnTo>
                    <a:pt x="221" y="225"/>
                  </a:lnTo>
                  <a:lnTo>
                    <a:pt x="228" y="216"/>
                  </a:lnTo>
                  <a:lnTo>
                    <a:pt x="233" y="206"/>
                  </a:lnTo>
                  <a:lnTo>
                    <a:pt x="237" y="195"/>
                  </a:lnTo>
                  <a:lnTo>
                    <a:pt x="239" y="182"/>
                  </a:lnTo>
                  <a:lnTo>
                    <a:pt x="241" y="168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581">
              <a:extLst>
                <a:ext uri="{FF2B5EF4-FFF2-40B4-BE49-F238E27FC236}">
                  <a16:creationId xmlns:a16="http://schemas.microsoft.com/office/drawing/2014/main" id="{041932D5-0EE5-4B42-8CE4-6C64A96A1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6963" y="5397500"/>
              <a:ext cx="47625" cy="47625"/>
            </a:xfrm>
            <a:custGeom>
              <a:avLst/>
              <a:gdLst>
                <a:gd name="T0" fmla="*/ 60 w 119"/>
                <a:gd name="T1" fmla="*/ 121 h 121"/>
                <a:gd name="T2" fmla="*/ 72 w 119"/>
                <a:gd name="T3" fmla="*/ 119 h 121"/>
                <a:gd name="T4" fmla="*/ 83 w 119"/>
                <a:gd name="T5" fmla="*/ 115 h 121"/>
                <a:gd name="T6" fmla="*/ 94 w 119"/>
                <a:gd name="T7" fmla="*/ 110 h 121"/>
                <a:gd name="T8" fmla="*/ 103 w 119"/>
                <a:gd name="T9" fmla="*/ 103 h 121"/>
                <a:gd name="T10" fmla="*/ 109 w 119"/>
                <a:gd name="T11" fmla="*/ 94 h 121"/>
                <a:gd name="T12" fmla="*/ 116 w 119"/>
                <a:gd name="T13" fmla="*/ 83 h 121"/>
                <a:gd name="T14" fmla="*/ 118 w 119"/>
                <a:gd name="T15" fmla="*/ 72 h 121"/>
                <a:gd name="T16" fmla="*/ 119 w 119"/>
                <a:gd name="T17" fmla="*/ 60 h 121"/>
                <a:gd name="T18" fmla="*/ 118 w 119"/>
                <a:gd name="T19" fmla="*/ 49 h 121"/>
                <a:gd name="T20" fmla="*/ 116 w 119"/>
                <a:gd name="T21" fmla="*/ 37 h 121"/>
                <a:gd name="T22" fmla="*/ 109 w 119"/>
                <a:gd name="T23" fmla="*/ 27 h 121"/>
                <a:gd name="T24" fmla="*/ 103 w 119"/>
                <a:gd name="T25" fmla="*/ 18 h 121"/>
                <a:gd name="T26" fmla="*/ 94 w 119"/>
                <a:gd name="T27" fmla="*/ 10 h 121"/>
                <a:gd name="T28" fmla="*/ 83 w 119"/>
                <a:gd name="T29" fmla="*/ 5 h 121"/>
                <a:gd name="T30" fmla="*/ 72 w 119"/>
                <a:gd name="T31" fmla="*/ 1 h 121"/>
                <a:gd name="T32" fmla="*/ 60 w 119"/>
                <a:gd name="T33" fmla="*/ 0 h 121"/>
                <a:gd name="T34" fmla="*/ 47 w 119"/>
                <a:gd name="T35" fmla="*/ 1 h 121"/>
                <a:gd name="T36" fmla="*/ 36 w 119"/>
                <a:gd name="T37" fmla="*/ 5 h 121"/>
                <a:gd name="T38" fmla="*/ 26 w 119"/>
                <a:gd name="T39" fmla="*/ 10 h 121"/>
                <a:gd name="T40" fmla="*/ 17 w 119"/>
                <a:gd name="T41" fmla="*/ 18 h 121"/>
                <a:gd name="T42" fmla="*/ 10 w 119"/>
                <a:gd name="T43" fmla="*/ 27 h 121"/>
                <a:gd name="T44" fmla="*/ 4 w 119"/>
                <a:gd name="T45" fmla="*/ 37 h 121"/>
                <a:gd name="T46" fmla="*/ 1 w 119"/>
                <a:gd name="T47" fmla="*/ 49 h 121"/>
                <a:gd name="T48" fmla="*/ 0 w 119"/>
                <a:gd name="T49" fmla="*/ 60 h 121"/>
                <a:gd name="T50" fmla="*/ 1 w 119"/>
                <a:gd name="T51" fmla="*/ 72 h 121"/>
                <a:gd name="T52" fmla="*/ 4 w 119"/>
                <a:gd name="T53" fmla="*/ 83 h 121"/>
                <a:gd name="T54" fmla="*/ 10 w 119"/>
                <a:gd name="T55" fmla="*/ 94 h 121"/>
                <a:gd name="T56" fmla="*/ 17 w 119"/>
                <a:gd name="T57" fmla="*/ 103 h 121"/>
                <a:gd name="T58" fmla="*/ 26 w 119"/>
                <a:gd name="T59" fmla="*/ 110 h 121"/>
                <a:gd name="T60" fmla="*/ 36 w 119"/>
                <a:gd name="T61" fmla="*/ 115 h 121"/>
                <a:gd name="T62" fmla="*/ 47 w 119"/>
                <a:gd name="T63" fmla="*/ 119 h 121"/>
                <a:gd name="T64" fmla="*/ 60 w 119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121">
                  <a:moveTo>
                    <a:pt x="60" y="121"/>
                  </a:moveTo>
                  <a:lnTo>
                    <a:pt x="72" y="119"/>
                  </a:lnTo>
                  <a:lnTo>
                    <a:pt x="83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09" y="94"/>
                  </a:lnTo>
                  <a:lnTo>
                    <a:pt x="116" y="83"/>
                  </a:lnTo>
                  <a:lnTo>
                    <a:pt x="118" y="72"/>
                  </a:lnTo>
                  <a:lnTo>
                    <a:pt x="119" y="60"/>
                  </a:lnTo>
                  <a:lnTo>
                    <a:pt x="118" y="49"/>
                  </a:lnTo>
                  <a:lnTo>
                    <a:pt x="116" y="37"/>
                  </a:lnTo>
                  <a:lnTo>
                    <a:pt x="109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3" y="5"/>
                  </a:lnTo>
                  <a:lnTo>
                    <a:pt x="72" y="1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6" y="5"/>
                  </a:lnTo>
                  <a:lnTo>
                    <a:pt x="26" y="10"/>
                  </a:lnTo>
                  <a:lnTo>
                    <a:pt x="17" y="18"/>
                  </a:lnTo>
                  <a:lnTo>
                    <a:pt x="10" y="27"/>
                  </a:lnTo>
                  <a:lnTo>
                    <a:pt x="4" y="37"/>
                  </a:lnTo>
                  <a:lnTo>
                    <a:pt x="1" y="49"/>
                  </a:lnTo>
                  <a:lnTo>
                    <a:pt x="0" y="60"/>
                  </a:lnTo>
                  <a:lnTo>
                    <a:pt x="1" y="72"/>
                  </a:lnTo>
                  <a:lnTo>
                    <a:pt x="4" y="83"/>
                  </a:lnTo>
                  <a:lnTo>
                    <a:pt x="10" y="94"/>
                  </a:lnTo>
                  <a:lnTo>
                    <a:pt x="17" y="103"/>
                  </a:lnTo>
                  <a:lnTo>
                    <a:pt x="26" y="110"/>
                  </a:lnTo>
                  <a:lnTo>
                    <a:pt x="36" y="115"/>
                  </a:lnTo>
                  <a:lnTo>
                    <a:pt x="47" y="119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582">
              <a:extLst>
                <a:ext uri="{FF2B5EF4-FFF2-40B4-BE49-F238E27FC236}">
                  <a16:creationId xmlns:a16="http://schemas.microsoft.com/office/drawing/2014/main" id="{9A1A019A-B06A-474E-8DB3-A3629EAB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7888" y="5397500"/>
              <a:ext cx="47625" cy="47625"/>
            </a:xfrm>
            <a:custGeom>
              <a:avLst/>
              <a:gdLst>
                <a:gd name="T0" fmla="*/ 61 w 121"/>
                <a:gd name="T1" fmla="*/ 121 h 121"/>
                <a:gd name="T2" fmla="*/ 72 w 121"/>
                <a:gd name="T3" fmla="*/ 119 h 121"/>
                <a:gd name="T4" fmla="*/ 84 w 121"/>
                <a:gd name="T5" fmla="*/ 115 h 121"/>
                <a:gd name="T6" fmla="*/ 94 w 121"/>
                <a:gd name="T7" fmla="*/ 110 h 121"/>
                <a:gd name="T8" fmla="*/ 103 w 121"/>
                <a:gd name="T9" fmla="*/ 103 h 121"/>
                <a:gd name="T10" fmla="*/ 111 w 121"/>
                <a:gd name="T11" fmla="*/ 94 h 121"/>
                <a:gd name="T12" fmla="*/ 116 w 121"/>
                <a:gd name="T13" fmla="*/ 83 h 121"/>
                <a:gd name="T14" fmla="*/ 120 w 121"/>
                <a:gd name="T15" fmla="*/ 72 h 121"/>
                <a:gd name="T16" fmla="*/ 121 w 121"/>
                <a:gd name="T17" fmla="*/ 60 h 121"/>
                <a:gd name="T18" fmla="*/ 120 w 121"/>
                <a:gd name="T19" fmla="*/ 49 h 121"/>
                <a:gd name="T20" fmla="*/ 116 w 121"/>
                <a:gd name="T21" fmla="*/ 37 h 121"/>
                <a:gd name="T22" fmla="*/ 111 w 121"/>
                <a:gd name="T23" fmla="*/ 27 h 121"/>
                <a:gd name="T24" fmla="*/ 103 w 121"/>
                <a:gd name="T25" fmla="*/ 18 h 121"/>
                <a:gd name="T26" fmla="*/ 94 w 121"/>
                <a:gd name="T27" fmla="*/ 10 h 121"/>
                <a:gd name="T28" fmla="*/ 84 w 121"/>
                <a:gd name="T29" fmla="*/ 5 h 121"/>
                <a:gd name="T30" fmla="*/ 72 w 121"/>
                <a:gd name="T31" fmla="*/ 1 h 121"/>
                <a:gd name="T32" fmla="*/ 61 w 121"/>
                <a:gd name="T33" fmla="*/ 0 h 121"/>
                <a:gd name="T34" fmla="*/ 49 w 121"/>
                <a:gd name="T35" fmla="*/ 1 h 121"/>
                <a:gd name="T36" fmla="*/ 38 w 121"/>
                <a:gd name="T37" fmla="*/ 5 h 121"/>
                <a:gd name="T38" fmla="*/ 27 w 121"/>
                <a:gd name="T39" fmla="*/ 10 h 121"/>
                <a:gd name="T40" fmla="*/ 18 w 121"/>
                <a:gd name="T41" fmla="*/ 18 h 121"/>
                <a:gd name="T42" fmla="*/ 11 w 121"/>
                <a:gd name="T43" fmla="*/ 27 h 121"/>
                <a:gd name="T44" fmla="*/ 6 w 121"/>
                <a:gd name="T45" fmla="*/ 37 h 121"/>
                <a:gd name="T46" fmla="*/ 2 w 121"/>
                <a:gd name="T47" fmla="*/ 49 h 121"/>
                <a:gd name="T48" fmla="*/ 0 w 121"/>
                <a:gd name="T49" fmla="*/ 60 h 121"/>
                <a:gd name="T50" fmla="*/ 2 w 121"/>
                <a:gd name="T51" fmla="*/ 72 h 121"/>
                <a:gd name="T52" fmla="*/ 6 w 121"/>
                <a:gd name="T53" fmla="*/ 83 h 121"/>
                <a:gd name="T54" fmla="*/ 11 w 121"/>
                <a:gd name="T55" fmla="*/ 94 h 121"/>
                <a:gd name="T56" fmla="*/ 18 w 121"/>
                <a:gd name="T57" fmla="*/ 103 h 121"/>
                <a:gd name="T58" fmla="*/ 27 w 121"/>
                <a:gd name="T59" fmla="*/ 110 h 121"/>
                <a:gd name="T60" fmla="*/ 38 w 121"/>
                <a:gd name="T61" fmla="*/ 115 h 121"/>
                <a:gd name="T62" fmla="*/ 49 w 121"/>
                <a:gd name="T63" fmla="*/ 119 h 121"/>
                <a:gd name="T64" fmla="*/ 61 w 121"/>
                <a:gd name="T6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1">
                  <a:moveTo>
                    <a:pt x="61" y="121"/>
                  </a:moveTo>
                  <a:lnTo>
                    <a:pt x="72" y="119"/>
                  </a:lnTo>
                  <a:lnTo>
                    <a:pt x="84" y="115"/>
                  </a:lnTo>
                  <a:lnTo>
                    <a:pt x="94" y="110"/>
                  </a:lnTo>
                  <a:lnTo>
                    <a:pt x="103" y="103"/>
                  </a:lnTo>
                  <a:lnTo>
                    <a:pt x="111" y="94"/>
                  </a:lnTo>
                  <a:lnTo>
                    <a:pt x="116" y="83"/>
                  </a:lnTo>
                  <a:lnTo>
                    <a:pt x="120" y="72"/>
                  </a:lnTo>
                  <a:lnTo>
                    <a:pt x="121" y="60"/>
                  </a:lnTo>
                  <a:lnTo>
                    <a:pt x="120" y="49"/>
                  </a:lnTo>
                  <a:lnTo>
                    <a:pt x="116" y="37"/>
                  </a:lnTo>
                  <a:lnTo>
                    <a:pt x="111" y="27"/>
                  </a:lnTo>
                  <a:lnTo>
                    <a:pt x="103" y="18"/>
                  </a:lnTo>
                  <a:lnTo>
                    <a:pt x="94" y="10"/>
                  </a:lnTo>
                  <a:lnTo>
                    <a:pt x="84" y="5"/>
                  </a:lnTo>
                  <a:lnTo>
                    <a:pt x="72" y="1"/>
                  </a:lnTo>
                  <a:lnTo>
                    <a:pt x="61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6" y="37"/>
                  </a:lnTo>
                  <a:lnTo>
                    <a:pt x="2" y="49"/>
                  </a:lnTo>
                  <a:lnTo>
                    <a:pt x="0" y="60"/>
                  </a:lnTo>
                  <a:lnTo>
                    <a:pt x="2" y="72"/>
                  </a:lnTo>
                  <a:lnTo>
                    <a:pt x="6" y="83"/>
                  </a:lnTo>
                  <a:lnTo>
                    <a:pt x="11" y="94"/>
                  </a:lnTo>
                  <a:lnTo>
                    <a:pt x="18" y="103"/>
                  </a:lnTo>
                  <a:lnTo>
                    <a:pt x="27" y="110"/>
                  </a:lnTo>
                  <a:lnTo>
                    <a:pt x="38" y="115"/>
                  </a:lnTo>
                  <a:lnTo>
                    <a:pt x="49" y="119"/>
                  </a:lnTo>
                  <a:lnTo>
                    <a:pt x="61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583">
              <a:extLst>
                <a:ext uri="{FF2B5EF4-FFF2-40B4-BE49-F238E27FC236}">
                  <a16:creationId xmlns:a16="http://schemas.microsoft.com/office/drawing/2014/main" id="{CBECE6A9-5644-43FB-B63B-BEEED07E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3138" y="5368925"/>
              <a:ext cx="76200" cy="76200"/>
            </a:xfrm>
            <a:custGeom>
              <a:avLst/>
              <a:gdLst>
                <a:gd name="T0" fmla="*/ 106 w 192"/>
                <a:gd name="T1" fmla="*/ 191 h 193"/>
                <a:gd name="T2" fmla="*/ 125 w 192"/>
                <a:gd name="T3" fmla="*/ 187 h 193"/>
                <a:gd name="T4" fmla="*/ 142 w 192"/>
                <a:gd name="T5" fmla="*/ 181 h 193"/>
                <a:gd name="T6" fmla="*/ 158 w 192"/>
                <a:gd name="T7" fmla="*/ 171 h 193"/>
                <a:gd name="T8" fmla="*/ 170 w 192"/>
                <a:gd name="T9" fmla="*/ 158 h 193"/>
                <a:gd name="T10" fmla="*/ 181 w 192"/>
                <a:gd name="T11" fmla="*/ 143 h 193"/>
                <a:gd name="T12" fmla="*/ 188 w 192"/>
                <a:gd name="T13" fmla="*/ 125 h 193"/>
                <a:gd name="T14" fmla="*/ 192 w 192"/>
                <a:gd name="T15" fmla="*/ 107 h 193"/>
                <a:gd name="T16" fmla="*/ 192 w 192"/>
                <a:gd name="T17" fmla="*/ 86 h 193"/>
                <a:gd name="T18" fmla="*/ 188 w 192"/>
                <a:gd name="T19" fmla="*/ 68 h 193"/>
                <a:gd name="T20" fmla="*/ 181 w 192"/>
                <a:gd name="T21" fmla="*/ 50 h 193"/>
                <a:gd name="T22" fmla="*/ 170 w 192"/>
                <a:gd name="T23" fmla="*/ 35 h 193"/>
                <a:gd name="T24" fmla="*/ 158 w 192"/>
                <a:gd name="T25" fmla="*/ 22 h 193"/>
                <a:gd name="T26" fmla="*/ 142 w 192"/>
                <a:gd name="T27" fmla="*/ 12 h 193"/>
                <a:gd name="T28" fmla="*/ 125 w 192"/>
                <a:gd name="T29" fmla="*/ 5 h 193"/>
                <a:gd name="T30" fmla="*/ 106 w 192"/>
                <a:gd name="T31" fmla="*/ 1 h 193"/>
                <a:gd name="T32" fmla="*/ 87 w 192"/>
                <a:gd name="T33" fmla="*/ 1 h 193"/>
                <a:gd name="T34" fmla="*/ 68 w 192"/>
                <a:gd name="T35" fmla="*/ 5 h 193"/>
                <a:gd name="T36" fmla="*/ 51 w 192"/>
                <a:gd name="T37" fmla="*/ 12 h 193"/>
                <a:gd name="T38" fmla="*/ 36 w 192"/>
                <a:gd name="T39" fmla="*/ 22 h 193"/>
                <a:gd name="T40" fmla="*/ 23 w 192"/>
                <a:gd name="T41" fmla="*/ 35 h 193"/>
                <a:gd name="T42" fmla="*/ 11 w 192"/>
                <a:gd name="T43" fmla="*/ 50 h 193"/>
                <a:gd name="T44" fmla="*/ 5 w 192"/>
                <a:gd name="T45" fmla="*/ 68 h 193"/>
                <a:gd name="T46" fmla="*/ 1 w 192"/>
                <a:gd name="T47" fmla="*/ 86 h 193"/>
                <a:gd name="T48" fmla="*/ 1 w 192"/>
                <a:gd name="T49" fmla="*/ 107 h 193"/>
                <a:gd name="T50" fmla="*/ 5 w 192"/>
                <a:gd name="T51" fmla="*/ 125 h 193"/>
                <a:gd name="T52" fmla="*/ 11 w 192"/>
                <a:gd name="T53" fmla="*/ 143 h 193"/>
                <a:gd name="T54" fmla="*/ 23 w 192"/>
                <a:gd name="T55" fmla="*/ 158 h 193"/>
                <a:gd name="T56" fmla="*/ 36 w 192"/>
                <a:gd name="T57" fmla="*/ 171 h 193"/>
                <a:gd name="T58" fmla="*/ 51 w 192"/>
                <a:gd name="T59" fmla="*/ 181 h 193"/>
                <a:gd name="T60" fmla="*/ 68 w 192"/>
                <a:gd name="T61" fmla="*/ 187 h 193"/>
                <a:gd name="T62" fmla="*/ 87 w 192"/>
                <a:gd name="T63" fmla="*/ 19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3">
                  <a:moveTo>
                    <a:pt x="96" y="193"/>
                  </a:moveTo>
                  <a:lnTo>
                    <a:pt x="106" y="191"/>
                  </a:lnTo>
                  <a:lnTo>
                    <a:pt x="115" y="190"/>
                  </a:lnTo>
                  <a:lnTo>
                    <a:pt x="125" y="187"/>
                  </a:lnTo>
                  <a:lnTo>
                    <a:pt x="133" y="185"/>
                  </a:lnTo>
                  <a:lnTo>
                    <a:pt x="142" y="181"/>
                  </a:lnTo>
                  <a:lnTo>
                    <a:pt x="150" y="176"/>
                  </a:lnTo>
                  <a:lnTo>
                    <a:pt x="158" y="171"/>
                  </a:lnTo>
                  <a:lnTo>
                    <a:pt x="164" y="164"/>
                  </a:lnTo>
                  <a:lnTo>
                    <a:pt x="170" y="158"/>
                  </a:lnTo>
                  <a:lnTo>
                    <a:pt x="176" y="150"/>
                  </a:lnTo>
                  <a:lnTo>
                    <a:pt x="181" y="143"/>
                  </a:lnTo>
                  <a:lnTo>
                    <a:pt x="185" y="134"/>
                  </a:lnTo>
                  <a:lnTo>
                    <a:pt x="188" y="125"/>
                  </a:lnTo>
                  <a:lnTo>
                    <a:pt x="191" y="116"/>
                  </a:lnTo>
                  <a:lnTo>
                    <a:pt x="192" y="107"/>
                  </a:lnTo>
                  <a:lnTo>
                    <a:pt x="192" y="96"/>
                  </a:lnTo>
                  <a:lnTo>
                    <a:pt x="192" y="86"/>
                  </a:lnTo>
                  <a:lnTo>
                    <a:pt x="191" y="77"/>
                  </a:lnTo>
                  <a:lnTo>
                    <a:pt x="188" y="68"/>
                  </a:lnTo>
                  <a:lnTo>
                    <a:pt x="185" y="59"/>
                  </a:lnTo>
                  <a:lnTo>
                    <a:pt x="181" y="50"/>
                  </a:lnTo>
                  <a:lnTo>
                    <a:pt x="176" y="42"/>
                  </a:lnTo>
                  <a:lnTo>
                    <a:pt x="170" y="35"/>
                  </a:lnTo>
                  <a:lnTo>
                    <a:pt x="164" y="28"/>
                  </a:lnTo>
                  <a:lnTo>
                    <a:pt x="158" y="22"/>
                  </a:lnTo>
                  <a:lnTo>
                    <a:pt x="150" y="17"/>
                  </a:lnTo>
                  <a:lnTo>
                    <a:pt x="142" y="12"/>
                  </a:lnTo>
                  <a:lnTo>
                    <a:pt x="133" y="8"/>
                  </a:lnTo>
                  <a:lnTo>
                    <a:pt x="125" y="5"/>
                  </a:lnTo>
                  <a:lnTo>
                    <a:pt x="115" y="3"/>
                  </a:lnTo>
                  <a:lnTo>
                    <a:pt x="106" y="1"/>
                  </a:lnTo>
                  <a:lnTo>
                    <a:pt x="96" y="0"/>
                  </a:lnTo>
                  <a:lnTo>
                    <a:pt x="87" y="1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1" y="12"/>
                  </a:lnTo>
                  <a:lnTo>
                    <a:pt x="42" y="17"/>
                  </a:lnTo>
                  <a:lnTo>
                    <a:pt x="36" y="22"/>
                  </a:lnTo>
                  <a:lnTo>
                    <a:pt x="28" y="28"/>
                  </a:lnTo>
                  <a:lnTo>
                    <a:pt x="23" y="35"/>
                  </a:lnTo>
                  <a:lnTo>
                    <a:pt x="16" y="42"/>
                  </a:lnTo>
                  <a:lnTo>
                    <a:pt x="11" y="50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1" y="86"/>
                  </a:lnTo>
                  <a:lnTo>
                    <a:pt x="0" y="96"/>
                  </a:lnTo>
                  <a:lnTo>
                    <a:pt x="1" y="107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0"/>
                  </a:lnTo>
                  <a:lnTo>
                    <a:pt x="23" y="158"/>
                  </a:lnTo>
                  <a:lnTo>
                    <a:pt x="28" y="164"/>
                  </a:lnTo>
                  <a:lnTo>
                    <a:pt x="36" y="171"/>
                  </a:lnTo>
                  <a:lnTo>
                    <a:pt x="42" y="176"/>
                  </a:lnTo>
                  <a:lnTo>
                    <a:pt x="51" y="181"/>
                  </a:lnTo>
                  <a:lnTo>
                    <a:pt x="59" y="185"/>
                  </a:lnTo>
                  <a:lnTo>
                    <a:pt x="68" y="187"/>
                  </a:lnTo>
                  <a:lnTo>
                    <a:pt x="77" y="190"/>
                  </a:lnTo>
                  <a:lnTo>
                    <a:pt x="87" y="191"/>
                  </a:lnTo>
                  <a:lnTo>
                    <a:pt x="96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074" name="Picture 2" descr="Superintendencia del Subsidio Familiar">
            <a:extLst>
              <a:ext uri="{FF2B5EF4-FFF2-40B4-BE49-F238E27FC236}">
                <a16:creationId xmlns:a16="http://schemas.microsoft.com/office/drawing/2014/main" id="{BD649F8F-0076-4508-A497-3A764583B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3" y="630702"/>
            <a:ext cx="4267200" cy="21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328062" y="326404"/>
            <a:ext cx="8870181" cy="6093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eaLnBrk="0" hangingPunct="0">
              <a:lnSpc>
                <a:spcPct val="80000"/>
              </a:lnSpc>
              <a:spcBef>
                <a:spcPct val="0"/>
              </a:spcBef>
              <a:buNone/>
              <a:defRPr sz="3200">
                <a:solidFill>
                  <a:srgbClr val="4F81BD">
                    <a:lumMod val="75000"/>
                  </a:srgbClr>
                </a:solidFill>
                <a:latin typeface="Tahoma" pitchFamily="34" charset="0"/>
              </a:defRPr>
            </a:lvl1pPr>
          </a:lstStyle>
          <a:p>
            <a:r>
              <a:rPr lang="es-CO" sz="2400" dirty="0"/>
              <a:t>Cumplimiento de la Circular 008 de 2020 a enero 2021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Zona Bogotá, Cundinamarca y Boyacá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E3DE032-E865-4909-BF9B-4A086366C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62952"/>
              </p:ext>
            </p:extLst>
          </p:nvPr>
        </p:nvGraphicFramePr>
        <p:xfrm>
          <a:off x="328062" y="1232452"/>
          <a:ext cx="11413363" cy="5299144"/>
        </p:xfrm>
        <a:graphic>
          <a:graphicData uri="http://schemas.openxmlformats.org/drawingml/2006/table">
            <a:tbl>
              <a:tblPr/>
              <a:tblGrid>
                <a:gridCol w="357752">
                  <a:extLst>
                    <a:ext uri="{9D8B030D-6E8A-4147-A177-3AD203B41FA5}">
                      <a16:colId xmlns:a16="http://schemas.microsoft.com/office/drawing/2014/main" val="1074653583"/>
                    </a:ext>
                  </a:extLst>
                </a:gridCol>
                <a:gridCol w="1050221">
                  <a:extLst>
                    <a:ext uri="{9D8B030D-6E8A-4147-A177-3AD203B41FA5}">
                      <a16:colId xmlns:a16="http://schemas.microsoft.com/office/drawing/2014/main" val="2182158699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3140428332"/>
                    </a:ext>
                  </a:extLst>
                </a:gridCol>
                <a:gridCol w="1417983">
                  <a:extLst>
                    <a:ext uri="{9D8B030D-6E8A-4147-A177-3AD203B41FA5}">
                      <a16:colId xmlns:a16="http://schemas.microsoft.com/office/drawing/2014/main" val="515496677"/>
                    </a:ext>
                  </a:extLst>
                </a:gridCol>
                <a:gridCol w="1097753">
                  <a:extLst>
                    <a:ext uri="{9D8B030D-6E8A-4147-A177-3AD203B41FA5}">
                      <a16:colId xmlns:a16="http://schemas.microsoft.com/office/drawing/2014/main" val="2358768267"/>
                    </a:ext>
                  </a:extLst>
                </a:gridCol>
                <a:gridCol w="844665">
                  <a:extLst>
                    <a:ext uri="{9D8B030D-6E8A-4147-A177-3AD203B41FA5}">
                      <a16:colId xmlns:a16="http://schemas.microsoft.com/office/drawing/2014/main" val="3975747737"/>
                    </a:ext>
                  </a:extLst>
                </a:gridCol>
                <a:gridCol w="639987">
                  <a:extLst>
                    <a:ext uri="{9D8B030D-6E8A-4147-A177-3AD203B41FA5}">
                      <a16:colId xmlns:a16="http://schemas.microsoft.com/office/drawing/2014/main" val="2486818567"/>
                    </a:ext>
                  </a:extLst>
                </a:gridCol>
                <a:gridCol w="892589">
                  <a:extLst>
                    <a:ext uri="{9D8B030D-6E8A-4147-A177-3AD203B41FA5}">
                      <a16:colId xmlns:a16="http://schemas.microsoft.com/office/drawing/2014/main" val="3990599249"/>
                    </a:ext>
                  </a:extLst>
                </a:gridCol>
                <a:gridCol w="898223">
                  <a:extLst>
                    <a:ext uri="{9D8B030D-6E8A-4147-A177-3AD203B41FA5}">
                      <a16:colId xmlns:a16="http://schemas.microsoft.com/office/drawing/2014/main" val="2431233672"/>
                    </a:ext>
                  </a:extLst>
                </a:gridCol>
                <a:gridCol w="570654">
                  <a:extLst>
                    <a:ext uri="{9D8B030D-6E8A-4147-A177-3AD203B41FA5}">
                      <a16:colId xmlns:a16="http://schemas.microsoft.com/office/drawing/2014/main" val="3479764421"/>
                    </a:ext>
                  </a:extLst>
                </a:gridCol>
                <a:gridCol w="2185797">
                  <a:extLst>
                    <a:ext uri="{9D8B030D-6E8A-4147-A177-3AD203B41FA5}">
                      <a16:colId xmlns:a16="http://schemas.microsoft.com/office/drawing/2014/main" val="3856719220"/>
                    </a:ext>
                  </a:extLst>
                </a:gridCol>
              </a:tblGrid>
              <a:tr h="2529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Ítem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Subtema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Avance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81105"/>
                  </a:ext>
                </a:extLst>
              </a:tr>
              <a:tr h="4741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75767"/>
                  </a:ext>
                </a:extLst>
              </a:tr>
              <a:tr h="2211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Antecedentes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50620"/>
                  </a:ext>
                </a:extLst>
              </a:tr>
              <a:tr h="6712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Estructura Administrativa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Procesos de atención y voz de cliente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construcción de acuerdo con los requerimientos de la población en los departamentos de cobertura.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7119307"/>
                  </a:ext>
                </a:extLst>
              </a:tr>
              <a:tr h="3400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Disposición de recursos para la atención al cliente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88202"/>
                  </a:ext>
                </a:extLst>
              </a:tr>
              <a:tr h="22119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Protocolos de atención al ciudadano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3.1. Definiciones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888220"/>
                  </a:ext>
                </a:extLst>
              </a:tr>
              <a:tr h="44238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3.2. Marco legal y directrices relacionadas con la atención al ciudadano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495197"/>
                  </a:ext>
                </a:extLst>
              </a:tr>
              <a:tr h="505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3.3. Procedimiento interno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Política de gestión de PQRSF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*Comcaja: se encuentra en actualización de la política de gestión de PQRSF.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324033"/>
                  </a:ext>
                </a:extLst>
              </a:tr>
              <a:tr h="505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3.3.1. Características de la respuesta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está realizando refuerzo sobre el cumplimiento de la norma NTC GTC_185.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191412"/>
                  </a:ext>
                </a:extLst>
              </a:tr>
              <a:tr h="505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3.4. Lenguaje claro e incluyente</a:t>
                      </a:r>
                      <a:endParaRPr lang="es-CO" sz="200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está divulgando las plantillas modelo para dar respuesta.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9224308"/>
                  </a:ext>
                </a:extLst>
              </a:tr>
              <a:tr h="505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3.5. Términos de respuesta a las peticiones presentadas por los trabajadores afiliados y usuarios</a:t>
                      </a:r>
                      <a:endParaRPr lang="es-CO" sz="200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23007"/>
                  </a:ext>
                </a:extLst>
              </a:tr>
              <a:tr h="4323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3.6. Términos de respuesta a los requerimientos de la superintendencia</a:t>
                      </a:r>
                      <a:endParaRPr lang="es-CO" sz="200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007642"/>
                  </a:ext>
                </a:extLst>
              </a:tr>
              <a:tr h="22119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3.7. Informes a la alta dirección</a:t>
                      </a:r>
                      <a:endParaRPr lang="es-CO" sz="2000" dirty="0"/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2" marR="8432" marT="843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298048"/>
                  </a:ext>
                </a:extLst>
              </a:tr>
            </a:tbl>
          </a:graphicData>
        </a:graphic>
      </p:graphicFrame>
      <p:pic>
        <p:nvPicPr>
          <p:cNvPr id="16" name="Imagen 15">
            <a:extLst>
              <a:ext uri="{FF2B5EF4-FFF2-40B4-BE49-F238E27FC236}">
                <a16:creationId xmlns:a16="http://schemas.microsoft.com/office/drawing/2014/main" id="{8712201B-26A1-4F72-B18D-17CBC2946F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25" b="21639"/>
          <a:stretch/>
        </p:blipFill>
        <p:spPr>
          <a:xfrm>
            <a:off x="4682907" y="1525490"/>
            <a:ext cx="871755" cy="30515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D4AA8C7-DA03-4E31-A456-81DF99B4B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96" y="1538896"/>
            <a:ext cx="720000" cy="297079"/>
          </a:xfrm>
          <a:prstGeom prst="rect">
            <a:avLst/>
          </a:prstGeom>
        </p:spPr>
      </p:pic>
      <p:pic>
        <p:nvPicPr>
          <p:cNvPr id="18" name="Picture 2" descr="https://www.cafam.com.co/Style%20Library/images/logo-personas.png">
            <a:extLst>
              <a:ext uri="{FF2B5EF4-FFF2-40B4-BE49-F238E27FC236}">
                <a16:creationId xmlns:a16="http://schemas.microsoft.com/office/drawing/2014/main" id="{5AA9B9B0-336D-499F-8539-2DF5A60BF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353" y="1542602"/>
            <a:ext cx="50508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D34D5D07-46BA-48D4-9AD4-AA3F4118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73" y="1573749"/>
            <a:ext cx="745420" cy="2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9708F37-BA78-4099-8CFE-B5193E19B3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686" y="1571256"/>
            <a:ext cx="828000" cy="232387"/>
          </a:xfrm>
          <a:prstGeom prst="rect">
            <a:avLst/>
          </a:prstGeom>
        </p:spPr>
      </p:pic>
      <p:pic>
        <p:nvPicPr>
          <p:cNvPr id="21" name="Picture 2" descr="Resultado de imagen para comcaja logo png">
            <a:extLst>
              <a:ext uri="{FF2B5EF4-FFF2-40B4-BE49-F238E27FC236}">
                <a16:creationId xmlns:a16="http://schemas.microsoft.com/office/drawing/2014/main" id="{7C944EFA-1BF6-4653-8D56-525BC7E5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0" y="1495134"/>
            <a:ext cx="403649" cy="3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4BDB21-51A8-4770-B96C-818D373147CD}"/>
              </a:ext>
            </a:extLst>
          </p:cNvPr>
          <p:cNvSpPr/>
          <p:nvPr/>
        </p:nvSpPr>
        <p:spPr>
          <a:xfrm>
            <a:off x="328063" y="6585978"/>
            <a:ext cx="115331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*El valor informado corresponde al porcentaje de implementación, no a resultados de indicadores o métricas</a:t>
            </a:r>
          </a:p>
        </p:txBody>
      </p:sp>
    </p:spTree>
    <p:extLst>
      <p:ext uri="{BB962C8B-B14F-4D97-AF65-F5344CB8AC3E}">
        <p14:creationId xmlns:p14="http://schemas.microsoft.com/office/powerpoint/2010/main" val="396105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7919D5-1DF7-49A8-A0D7-038EBE002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44555"/>
              </p:ext>
            </p:extLst>
          </p:nvPr>
        </p:nvGraphicFramePr>
        <p:xfrm>
          <a:off x="210412" y="1225306"/>
          <a:ext cx="11771175" cy="5196598"/>
        </p:xfrm>
        <a:graphic>
          <a:graphicData uri="http://schemas.openxmlformats.org/drawingml/2006/table">
            <a:tbl>
              <a:tblPr/>
              <a:tblGrid>
                <a:gridCol w="384709">
                  <a:extLst>
                    <a:ext uri="{9D8B030D-6E8A-4147-A177-3AD203B41FA5}">
                      <a16:colId xmlns:a16="http://schemas.microsoft.com/office/drawing/2014/main" val="2747659315"/>
                    </a:ext>
                  </a:extLst>
                </a:gridCol>
                <a:gridCol w="801639">
                  <a:extLst>
                    <a:ext uri="{9D8B030D-6E8A-4147-A177-3AD203B41FA5}">
                      <a16:colId xmlns:a16="http://schemas.microsoft.com/office/drawing/2014/main" val="390820187"/>
                    </a:ext>
                  </a:extLst>
                </a:gridCol>
                <a:gridCol w="1136027">
                  <a:extLst>
                    <a:ext uri="{9D8B030D-6E8A-4147-A177-3AD203B41FA5}">
                      <a16:colId xmlns:a16="http://schemas.microsoft.com/office/drawing/2014/main" val="2981352718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3225040142"/>
                    </a:ext>
                  </a:extLst>
                </a:gridCol>
                <a:gridCol w="903822">
                  <a:extLst>
                    <a:ext uri="{9D8B030D-6E8A-4147-A177-3AD203B41FA5}">
                      <a16:colId xmlns:a16="http://schemas.microsoft.com/office/drawing/2014/main" val="4201867175"/>
                    </a:ext>
                  </a:extLst>
                </a:gridCol>
                <a:gridCol w="919696">
                  <a:extLst>
                    <a:ext uri="{9D8B030D-6E8A-4147-A177-3AD203B41FA5}">
                      <a16:colId xmlns:a16="http://schemas.microsoft.com/office/drawing/2014/main" val="2355014282"/>
                    </a:ext>
                  </a:extLst>
                </a:gridCol>
                <a:gridCol w="775240">
                  <a:extLst>
                    <a:ext uri="{9D8B030D-6E8A-4147-A177-3AD203B41FA5}">
                      <a16:colId xmlns:a16="http://schemas.microsoft.com/office/drawing/2014/main" val="1726544042"/>
                    </a:ext>
                  </a:extLst>
                </a:gridCol>
                <a:gridCol w="858438">
                  <a:extLst>
                    <a:ext uri="{9D8B030D-6E8A-4147-A177-3AD203B41FA5}">
                      <a16:colId xmlns:a16="http://schemas.microsoft.com/office/drawing/2014/main" val="1224540370"/>
                    </a:ext>
                  </a:extLst>
                </a:gridCol>
                <a:gridCol w="960317">
                  <a:extLst>
                    <a:ext uri="{9D8B030D-6E8A-4147-A177-3AD203B41FA5}">
                      <a16:colId xmlns:a16="http://schemas.microsoft.com/office/drawing/2014/main" val="4080624779"/>
                    </a:ext>
                  </a:extLst>
                </a:gridCol>
                <a:gridCol w="563683">
                  <a:extLst>
                    <a:ext uri="{9D8B030D-6E8A-4147-A177-3AD203B41FA5}">
                      <a16:colId xmlns:a16="http://schemas.microsoft.com/office/drawing/2014/main" val="4187321464"/>
                    </a:ext>
                  </a:extLst>
                </a:gridCol>
                <a:gridCol w="3009865">
                  <a:extLst>
                    <a:ext uri="{9D8B030D-6E8A-4147-A177-3AD203B41FA5}">
                      <a16:colId xmlns:a16="http://schemas.microsoft.com/office/drawing/2014/main" val="24812417"/>
                    </a:ext>
                  </a:extLst>
                </a:gridCol>
              </a:tblGrid>
              <a:tr h="205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Ítem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Subtema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Avance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74025"/>
                  </a:ext>
                </a:extLst>
              </a:tr>
              <a:tr h="4247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4646"/>
                  </a:ext>
                </a:extLst>
              </a:tr>
              <a:tr h="132754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Protocolos de atención al ciudadano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3.8. Medidas de accesibilidad e inclusión para personas con discapacidad y población LGTBI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Guía o curso o manual de instrucciones o protocolo del servicio para personas en condición de discapacidad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está desarrollando la capacitación "Atención Personas con Discapacidad".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Comfacundi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se encuentra en construcción el protocolo de servicio para personas en condición de discapacidad.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construcción de acuerdo con los requerimientos de la población en los departamentos de cobertura.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821556"/>
                  </a:ext>
                </a:extLst>
              </a:tr>
              <a:tr h="1383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3.8.1. Accesibilidad en espacios físicos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88%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*Colsubsidio: En las sedes donde no se garantiza el acceso físico, se baja el servicio.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*Compensar: Las sedes mas importantes de mayor tráfico ya lo tienen implementado.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*Cafam: Plan de trabajo en asocio con UES y áreas transversales de Apoyo.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evaluación la posibilidad de traslado de la sede Vaupés.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3514383"/>
                  </a:ext>
                </a:extLst>
              </a:tr>
              <a:tr h="6951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3.8.2. Accesibilidad a páginas web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*Colsubsidio, Compensar, Cafam,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Comfacundi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Se estableció un plan de trabajo para que la pagina web pueda ser accesible a población con discapacidades. 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706206"/>
                  </a:ext>
                </a:extLst>
              </a:tr>
              <a:tr h="5804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3.8.3. Accesibilidad de las personas al medio físico. Símbolo gráfico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*Colsubsidio, Compensar, Cafam,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Comfacundi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definición de plan de trabajo para implementar la señalización gráfica.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677381"/>
                  </a:ext>
                </a:extLst>
              </a:tr>
              <a:tr h="5804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3.8.4. Aspectos para la atención de la comunidad LGTBI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*Colsubsidio, Compensar,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Comfacundi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y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definición de lineamientos para la atención de la comunidad LGTBI</a:t>
                      </a:r>
                    </a:p>
                  </a:txBody>
                  <a:tcPr marL="6617" marR="6617" marT="661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262641"/>
                  </a:ext>
                </a:extLst>
              </a:tr>
            </a:tbl>
          </a:graphicData>
        </a:graphic>
      </p:graphicFrame>
      <p:sp>
        <p:nvSpPr>
          <p:cNvPr id="8" name="Text Box 2">
            <a:extLst>
              <a:ext uri="{FF2B5EF4-FFF2-40B4-BE49-F238E27FC236}">
                <a16:creationId xmlns:a16="http://schemas.microsoft.com/office/drawing/2014/main" id="{2D5A6FB6-9039-49F7-972F-A3C0C5B9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62" y="326404"/>
            <a:ext cx="8870181" cy="6093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eaLnBrk="0" hangingPunct="0">
              <a:lnSpc>
                <a:spcPct val="80000"/>
              </a:lnSpc>
              <a:spcBef>
                <a:spcPct val="0"/>
              </a:spcBef>
              <a:buNone/>
              <a:defRPr sz="3200">
                <a:solidFill>
                  <a:srgbClr val="4F81BD">
                    <a:lumMod val="75000"/>
                  </a:srgbClr>
                </a:solidFill>
                <a:latin typeface="Tahoma" pitchFamily="34" charset="0"/>
              </a:defRPr>
            </a:lvl1pPr>
          </a:lstStyle>
          <a:p>
            <a:r>
              <a:rPr lang="es-CO" sz="2400" dirty="0"/>
              <a:t>Cumplimiento de la Circular 008 de 2020 a enero 2021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Zona Bogotá, Cundinamarca y Boyacá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A9225D-1E41-4BA6-B1E1-410707CD412D}"/>
              </a:ext>
            </a:extLst>
          </p:cNvPr>
          <p:cNvSpPr/>
          <p:nvPr/>
        </p:nvSpPr>
        <p:spPr>
          <a:xfrm>
            <a:off x="195540" y="6572726"/>
            <a:ext cx="115331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*El valor informado corresponde al porcentaje de implementación, no a resultados de indicadores o métricas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526EC8-BB86-4258-B848-8B29D35A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25" b="21639"/>
          <a:stretch/>
        </p:blipFill>
        <p:spPr>
          <a:xfrm>
            <a:off x="3993793" y="1472482"/>
            <a:ext cx="871755" cy="3051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AD4A2-56E5-4770-B44A-58061925F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17" y="1485888"/>
            <a:ext cx="720000" cy="297079"/>
          </a:xfrm>
          <a:prstGeom prst="rect">
            <a:avLst/>
          </a:prstGeom>
        </p:spPr>
      </p:pic>
      <p:pic>
        <p:nvPicPr>
          <p:cNvPr id="12" name="Picture 2" descr="https://www.cafam.com.co/Style%20Library/images/logo-personas.png">
            <a:extLst>
              <a:ext uri="{FF2B5EF4-FFF2-40B4-BE49-F238E27FC236}">
                <a16:creationId xmlns:a16="http://schemas.microsoft.com/office/drawing/2014/main" id="{2FE7B7AD-9F5C-4A96-98A5-2D0C2D90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47" y="1489594"/>
            <a:ext cx="50508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69F57D74-6CB5-47C5-95E8-17F0EC0A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23" y="1520741"/>
            <a:ext cx="745420" cy="2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1B4A76-0D10-404B-8855-2985608A8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084" y="1518248"/>
            <a:ext cx="828000" cy="232387"/>
          </a:xfrm>
          <a:prstGeom prst="rect">
            <a:avLst/>
          </a:prstGeom>
        </p:spPr>
      </p:pic>
      <p:pic>
        <p:nvPicPr>
          <p:cNvPr id="16" name="Picture 2" descr="Resultado de imagen para comcaja logo png">
            <a:extLst>
              <a:ext uri="{FF2B5EF4-FFF2-40B4-BE49-F238E27FC236}">
                <a16:creationId xmlns:a16="http://schemas.microsoft.com/office/drawing/2014/main" id="{D0B91AAE-33D6-4DFD-AA9F-77CB4BED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626" y="1442126"/>
            <a:ext cx="403649" cy="3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3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9D3C1F5-F2D7-4216-945F-A07D5FE6D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524034"/>
              </p:ext>
            </p:extLst>
          </p:nvPr>
        </p:nvGraphicFramePr>
        <p:xfrm>
          <a:off x="328062" y="1136375"/>
          <a:ext cx="11744669" cy="5412567"/>
        </p:xfrm>
        <a:graphic>
          <a:graphicData uri="http://schemas.openxmlformats.org/drawingml/2006/table">
            <a:tbl>
              <a:tblPr/>
              <a:tblGrid>
                <a:gridCol w="380769">
                  <a:extLst>
                    <a:ext uri="{9D8B030D-6E8A-4147-A177-3AD203B41FA5}">
                      <a16:colId xmlns:a16="http://schemas.microsoft.com/office/drawing/2014/main" val="2640055688"/>
                    </a:ext>
                  </a:extLst>
                </a:gridCol>
                <a:gridCol w="642891">
                  <a:extLst>
                    <a:ext uri="{9D8B030D-6E8A-4147-A177-3AD203B41FA5}">
                      <a16:colId xmlns:a16="http://schemas.microsoft.com/office/drawing/2014/main" val="142191834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val="3477254160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1807900631"/>
                    </a:ext>
                  </a:extLst>
                </a:gridCol>
                <a:gridCol w="1006678">
                  <a:extLst>
                    <a:ext uri="{9D8B030D-6E8A-4147-A177-3AD203B41FA5}">
                      <a16:colId xmlns:a16="http://schemas.microsoft.com/office/drawing/2014/main" val="3630033840"/>
                    </a:ext>
                  </a:extLst>
                </a:gridCol>
                <a:gridCol w="915756">
                  <a:extLst>
                    <a:ext uri="{9D8B030D-6E8A-4147-A177-3AD203B41FA5}">
                      <a16:colId xmlns:a16="http://schemas.microsoft.com/office/drawing/2014/main" val="193017969"/>
                    </a:ext>
                  </a:extLst>
                </a:gridCol>
                <a:gridCol w="617954">
                  <a:extLst>
                    <a:ext uri="{9D8B030D-6E8A-4147-A177-3AD203B41FA5}">
                      <a16:colId xmlns:a16="http://schemas.microsoft.com/office/drawing/2014/main" val="3683902419"/>
                    </a:ext>
                  </a:extLst>
                </a:gridCol>
                <a:gridCol w="825664">
                  <a:extLst>
                    <a:ext uri="{9D8B030D-6E8A-4147-A177-3AD203B41FA5}">
                      <a16:colId xmlns:a16="http://schemas.microsoft.com/office/drawing/2014/main" val="362881122"/>
                    </a:ext>
                  </a:extLst>
                </a:gridCol>
                <a:gridCol w="985211">
                  <a:extLst>
                    <a:ext uri="{9D8B030D-6E8A-4147-A177-3AD203B41FA5}">
                      <a16:colId xmlns:a16="http://schemas.microsoft.com/office/drawing/2014/main" val="3025288608"/>
                    </a:ext>
                  </a:extLst>
                </a:gridCol>
                <a:gridCol w="499032">
                  <a:extLst>
                    <a:ext uri="{9D8B030D-6E8A-4147-A177-3AD203B41FA5}">
                      <a16:colId xmlns:a16="http://schemas.microsoft.com/office/drawing/2014/main" val="2693651435"/>
                    </a:ext>
                  </a:extLst>
                </a:gridCol>
                <a:gridCol w="3074505">
                  <a:extLst>
                    <a:ext uri="{9D8B030D-6E8A-4147-A177-3AD203B41FA5}">
                      <a16:colId xmlns:a16="http://schemas.microsoft.com/office/drawing/2014/main" val="3463872288"/>
                    </a:ext>
                  </a:extLst>
                </a:gridCol>
              </a:tblGrid>
              <a:tr h="1500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Ítem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Subtema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Avance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173694"/>
                  </a:ext>
                </a:extLst>
              </a:tr>
              <a:tr h="4518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239581"/>
                  </a:ext>
                </a:extLst>
              </a:tr>
              <a:tr h="332914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Canales de atención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Disponer de canales de atención para la recepción de PQRSF de manera verbal, escrita y telefónica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adelanta un plan para habilitar la radicación de PQRSF en todos los canales.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517561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Protocolos de atención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adelanta un plan para actualizar los protocolos de servicio en la Corporación.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969659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Directrices en canales de atención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cuenta con la "Política Gestión del Servicio Cafam“.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650252"/>
                  </a:ext>
                </a:extLst>
              </a:tr>
              <a:tr h="3329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4.1. Atención presencial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adelanta un plan a mediano plazo para que todo punto de atención en Cafam cuente con personal para tramitar los PQRSF.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702023"/>
                  </a:ext>
                </a:extLst>
              </a:tr>
              <a:tr h="3329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4.2. Canal Telefónico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40%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 adelantará un plan a para que en todas sus opciones de la línea integral se encuentre PQR.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489284"/>
                  </a:ext>
                </a:extLst>
              </a:tr>
              <a:tr h="1134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4.3. Línea gratuita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909306"/>
                  </a:ext>
                </a:extLst>
              </a:tr>
              <a:tr h="3329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4.4. Buzones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97%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*Colsubsidio, Cafam y 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Comfaboy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Reemplazo de buzones en mal estado e implementación en sedes nuevas.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107766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 Canales virtuales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4.5.1. Correo electrónico para PQRSF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34092"/>
                  </a:ext>
                </a:extLst>
              </a:tr>
              <a:tr h="9913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4.5.2. Chat informativo y atención de PQRSF</a:t>
                      </a:r>
                      <a:endParaRPr lang="es-CO" dirty="0"/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*Colsubsidio: cuenta con chat en algunos de los servicios, proyecto a mediano plazo para implementar el chat corporativo.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*Cafam: adelanta un proyecto a mediano plazo de automatización dónde integrará el Chat con los PQRS.</a:t>
                      </a:r>
                      <a:b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E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Comcaja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en modificación de la página web, por lo que se vinculará un botón de chat para atención de PQRSF.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644614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4.5.3. Redes sociales como canal de recepción de PQRSF</a:t>
                      </a:r>
                      <a:endParaRPr lang="es-CO"/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Comfaboy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: se pretende fortalecer estas redes.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456577"/>
                  </a:ext>
                </a:extLst>
              </a:tr>
              <a:tr h="44264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4.5.4. Portal corporativo informando línea de atención (gratuita nacional y local) y con la opción de radicar PQRSF</a:t>
                      </a:r>
                      <a:endParaRPr lang="es-CO" dirty="0"/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685525"/>
                  </a:ext>
                </a:extLst>
              </a:tr>
              <a:tr h="2231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4.5.5. Carta de derechos y deberes</a:t>
                      </a:r>
                      <a:endParaRPr lang="es-CO" dirty="0"/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647" marR="4647" marT="4647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335901"/>
                  </a:ext>
                </a:extLst>
              </a:tr>
            </a:tbl>
          </a:graphicData>
        </a:graphic>
      </p:graphicFrame>
      <p:sp>
        <p:nvSpPr>
          <p:cNvPr id="7" name="Text Box 2">
            <a:extLst>
              <a:ext uri="{FF2B5EF4-FFF2-40B4-BE49-F238E27FC236}">
                <a16:creationId xmlns:a16="http://schemas.microsoft.com/office/drawing/2014/main" id="{F94957DB-0785-40E3-A507-F1D7E3D7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62" y="326404"/>
            <a:ext cx="8870181" cy="6093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eaLnBrk="0" hangingPunct="0">
              <a:lnSpc>
                <a:spcPct val="80000"/>
              </a:lnSpc>
              <a:spcBef>
                <a:spcPct val="0"/>
              </a:spcBef>
              <a:buNone/>
              <a:defRPr sz="3200">
                <a:solidFill>
                  <a:srgbClr val="4F81BD">
                    <a:lumMod val="75000"/>
                  </a:srgbClr>
                </a:solidFill>
                <a:latin typeface="Tahoma" pitchFamily="34" charset="0"/>
              </a:defRPr>
            </a:lvl1pPr>
          </a:lstStyle>
          <a:p>
            <a:r>
              <a:rPr lang="es-CO" sz="2400" dirty="0"/>
              <a:t>Cumplimiento de la Circular 008 de 2020 a enero 2021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Zona Bogotá, Cundinamarca y Boyacá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2463BF-9A0A-4962-8890-F3682C3FED3A}"/>
              </a:ext>
            </a:extLst>
          </p:cNvPr>
          <p:cNvSpPr/>
          <p:nvPr/>
        </p:nvSpPr>
        <p:spPr>
          <a:xfrm>
            <a:off x="341315" y="6585978"/>
            <a:ext cx="115331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*El valor informado corresponde al porcentaje de implementación, no a resultados de indicadores o métricas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E3DF808-3CE7-4170-9EFB-6DF0C1E8F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25" b="21639"/>
          <a:stretch/>
        </p:blipFill>
        <p:spPr>
          <a:xfrm>
            <a:off x="4205827" y="1366466"/>
            <a:ext cx="871755" cy="30515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772069-53DC-4DB9-8D0E-A911E9C22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07" y="1379872"/>
            <a:ext cx="720000" cy="297079"/>
          </a:xfrm>
          <a:prstGeom prst="rect">
            <a:avLst/>
          </a:prstGeom>
        </p:spPr>
      </p:pic>
      <p:pic>
        <p:nvPicPr>
          <p:cNvPr id="11" name="Picture 2" descr="https://www.cafam.com.co/Style%20Library/images/logo-personas.png">
            <a:extLst>
              <a:ext uri="{FF2B5EF4-FFF2-40B4-BE49-F238E27FC236}">
                <a16:creationId xmlns:a16="http://schemas.microsoft.com/office/drawing/2014/main" id="{16FFC4DB-D557-4C53-9F43-D2BF58D2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73" y="1383578"/>
            <a:ext cx="50508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">
            <a:extLst>
              <a:ext uri="{FF2B5EF4-FFF2-40B4-BE49-F238E27FC236}">
                <a16:creationId xmlns:a16="http://schemas.microsoft.com/office/drawing/2014/main" id="{51080CF0-1781-4AD8-8D04-97E37E66D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37" y="1414725"/>
            <a:ext cx="745420" cy="2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5D0BA2D-4BB3-4EC9-9107-A25C33A37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5598" y="1412232"/>
            <a:ext cx="828000" cy="232387"/>
          </a:xfrm>
          <a:prstGeom prst="rect">
            <a:avLst/>
          </a:prstGeom>
        </p:spPr>
      </p:pic>
      <p:pic>
        <p:nvPicPr>
          <p:cNvPr id="14" name="Picture 2" descr="Resultado de imagen para comcaja logo png">
            <a:extLst>
              <a:ext uri="{FF2B5EF4-FFF2-40B4-BE49-F238E27FC236}">
                <a16:creationId xmlns:a16="http://schemas.microsoft.com/office/drawing/2014/main" id="{010085C2-CFB3-4A80-9673-B9756BB37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40" y="1336110"/>
            <a:ext cx="403649" cy="3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4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2326D45-33AB-4E51-BE61-34C4239B2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58524"/>
              </p:ext>
            </p:extLst>
          </p:nvPr>
        </p:nvGraphicFramePr>
        <p:xfrm>
          <a:off x="328062" y="1179446"/>
          <a:ext cx="11665155" cy="5284536"/>
        </p:xfrm>
        <a:graphic>
          <a:graphicData uri="http://schemas.openxmlformats.org/drawingml/2006/table">
            <a:tbl>
              <a:tblPr/>
              <a:tblGrid>
                <a:gridCol w="386843">
                  <a:extLst>
                    <a:ext uri="{9D8B030D-6E8A-4147-A177-3AD203B41FA5}">
                      <a16:colId xmlns:a16="http://schemas.microsoft.com/office/drawing/2014/main" val="1296886655"/>
                    </a:ext>
                  </a:extLst>
                </a:gridCol>
                <a:gridCol w="913707">
                  <a:extLst>
                    <a:ext uri="{9D8B030D-6E8A-4147-A177-3AD203B41FA5}">
                      <a16:colId xmlns:a16="http://schemas.microsoft.com/office/drawing/2014/main" val="2908741346"/>
                    </a:ext>
                  </a:extLst>
                </a:gridCol>
                <a:gridCol w="1275382">
                  <a:extLst>
                    <a:ext uri="{9D8B030D-6E8A-4147-A177-3AD203B41FA5}">
                      <a16:colId xmlns:a16="http://schemas.microsoft.com/office/drawing/2014/main" val="1847266993"/>
                    </a:ext>
                  </a:extLst>
                </a:gridCol>
                <a:gridCol w="1071658">
                  <a:extLst>
                    <a:ext uri="{9D8B030D-6E8A-4147-A177-3AD203B41FA5}">
                      <a16:colId xmlns:a16="http://schemas.microsoft.com/office/drawing/2014/main" val="1967045202"/>
                    </a:ext>
                  </a:extLst>
                </a:gridCol>
                <a:gridCol w="905956">
                  <a:extLst>
                    <a:ext uri="{9D8B030D-6E8A-4147-A177-3AD203B41FA5}">
                      <a16:colId xmlns:a16="http://schemas.microsoft.com/office/drawing/2014/main" val="3113637589"/>
                    </a:ext>
                  </a:extLst>
                </a:gridCol>
                <a:gridCol w="816827">
                  <a:extLst>
                    <a:ext uri="{9D8B030D-6E8A-4147-A177-3AD203B41FA5}">
                      <a16:colId xmlns:a16="http://schemas.microsoft.com/office/drawing/2014/main" val="31244199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37884299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4156655527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4200322405"/>
                    </a:ext>
                  </a:extLst>
                </a:gridCol>
                <a:gridCol w="530087">
                  <a:extLst>
                    <a:ext uri="{9D8B030D-6E8A-4147-A177-3AD203B41FA5}">
                      <a16:colId xmlns:a16="http://schemas.microsoft.com/office/drawing/2014/main" val="658428006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2205704876"/>
                    </a:ext>
                  </a:extLst>
                </a:gridCol>
              </a:tblGrid>
              <a:tr h="180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Ítem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Tema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Subtema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Avance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Observaciones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217216"/>
                  </a:ext>
                </a:extLst>
              </a:tr>
              <a:tr h="4322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885683"/>
                  </a:ext>
                </a:extLst>
              </a:tr>
              <a:tr h="10355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Política de resarcimiento y/o reconexión con el afiliado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Definición de política de resarcimiento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*Colsubsidio: en proceso de implementación según las nuevas definiciones.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*Cafam: se actualizará la Política "Gestión del Servicio Cafam"  en el 2021 dónde se incluirá un numeral de compensación (resarcimiento).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432976"/>
                  </a:ext>
                </a:extLst>
              </a:tr>
              <a:tr h="5670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Manejo de concesiones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Cláusula de servicio en contratos de concesión y/o arrendamiento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*Colsubsidio, Compensar y Cafam: plan de trabajo de actualización de cláusula de servicio al cliente.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61161"/>
                  </a:ext>
                </a:extLst>
              </a:tr>
              <a:tr h="42736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 de trabajo del Revisor Fiscal para revisión de cláusula de servicio en contratos de concesiones y/o arrendamiento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*Colsubsidio y Compensar: En elaboración el plan de trabajo del Revisor Fiscal.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45557"/>
                  </a:ext>
                </a:extLst>
              </a:tr>
              <a:tr h="10601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Protocolos de atención en concesiones y/o arrendamiento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32%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*Colsubsido y Compensar: en actualización de protocolos a los concesionarios.</a:t>
                      </a:r>
                      <a:b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*Cafam: en los contratos de concesiones se incluye cláusula de servicio y atención, pero los protocolos de cada marca son propios.  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70795"/>
                  </a:ext>
                </a:extLst>
              </a:tr>
              <a:tr h="402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Capacitación y actualización de temas de manera permanente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*Cafam, Comfaboy y Comcaja: en desarrollo el programa de capacitación.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024556"/>
                  </a:ext>
                </a:extLst>
              </a:tr>
              <a:tr h="53420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Aplicación de encuestas de satisfacción y planes de capacitación al personal según los resultados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80%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*Cafam: diseña un plan anual de acuerdo a los resultados de los PQRS y las necesidades de las Unidades Estratégicas de Servicio.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959075"/>
                  </a:ext>
                </a:extLst>
              </a:tr>
              <a:tr h="1808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Satisfacción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43635"/>
                  </a:ext>
                </a:extLst>
              </a:tr>
              <a:tr h="1808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Oportunidad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100%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684" marR="7684" marT="7684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602667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9A61A843-21A5-4141-BECD-6F16E331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62" y="326404"/>
            <a:ext cx="8870181" cy="609398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eaLnBrk="0" hangingPunct="0">
              <a:lnSpc>
                <a:spcPct val="80000"/>
              </a:lnSpc>
              <a:spcBef>
                <a:spcPct val="0"/>
              </a:spcBef>
              <a:buNone/>
              <a:defRPr sz="3200">
                <a:solidFill>
                  <a:srgbClr val="4F81BD">
                    <a:lumMod val="75000"/>
                  </a:srgbClr>
                </a:solidFill>
                <a:latin typeface="Tahoma" pitchFamily="34" charset="0"/>
              </a:defRPr>
            </a:lvl1pPr>
          </a:lstStyle>
          <a:p>
            <a:r>
              <a:rPr lang="es-CO" sz="2400" dirty="0"/>
              <a:t>Cumplimiento de la Circular 008 de 2020 a enero 2021</a:t>
            </a:r>
          </a:p>
          <a:p>
            <a:r>
              <a:rPr lang="es-CO" sz="1800" dirty="0">
                <a:solidFill>
                  <a:schemeClr val="bg1">
                    <a:lumMod val="50000"/>
                  </a:schemeClr>
                </a:solidFill>
              </a:rPr>
              <a:t>Zona Bogotá, Cundinamarca y Boyacá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91CD24-1B2E-40C4-ACDF-3C7AC327C56C}"/>
              </a:ext>
            </a:extLst>
          </p:cNvPr>
          <p:cNvSpPr/>
          <p:nvPr/>
        </p:nvSpPr>
        <p:spPr>
          <a:xfrm>
            <a:off x="328063" y="6585978"/>
            <a:ext cx="115331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*El valor informado corresponde al porcentaje de implementación, no a resultados de indicadores o métricas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036313-18F0-4198-97CB-0935E9D5BC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25" b="21639"/>
          <a:stretch/>
        </p:blipFill>
        <p:spPr>
          <a:xfrm>
            <a:off x="3993793" y="1432726"/>
            <a:ext cx="871755" cy="305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9BD2EA6-5F57-4BCE-B4BA-2CB52427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061" y="1446132"/>
            <a:ext cx="720000" cy="297079"/>
          </a:xfrm>
          <a:prstGeom prst="rect">
            <a:avLst/>
          </a:prstGeom>
        </p:spPr>
      </p:pic>
      <p:pic>
        <p:nvPicPr>
          <p:cNvPr id="10" name="Picture 2" descr="https://www.cafam.com.co/Style%20Library/images/logo-personas.png">
            <a:extLst>
              <a:ext uri="{FF2B5EF4-FFF2-40B4-BE49-F238E27FC236}">
                <a16:creationId xmlns:a16="http://schemas.microsoft.com/office/drawing/2014/main" id="{369C056D-3D5F-44F1-AC7B-C5A6DB0E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15" y="1449838"/>
            <a:ext cx="50508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9FA654C6-F59B-46FF-93BF-0FCC1D44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78" y="1480985"/>
            <a:ext cx="745420" cy="22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4AB195-B9F4-4E98-A8DD-C7ADD95C6E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285" y="1478492"/>
            <a:ext cx="828000" cy="232387"/>
          </a:xfrm>
          <a:prstGeom prst="rect">
            <a:avLst/>
          </a:prstGeom>
        </p:spPr>
      </p:pic>
      <p:pic>
        <p:nvPicPr>
          <p:cNvPr id="13" name="Picture 2" descr="Resultado de imagen para comcaja logo png">
            <a:extLst>
              <a:ext uri="{FF2B5EF4-FFF2-40B4-BE49-F238E27FC236}">
                <a16:creationId xmlns:a16="http://schemas.microsoft.com/office/drawing/2014/main" id="{618F051B-0B12-46DC-BEAD-24582D38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322" y="1402370"/>
            <a:ext cx="403649" cy="3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56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0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0" y="-2"/>
            <a:ext cx="12192000" cy="685800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1164436"/>
            <a:ext cx="12192000" cy="452912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49050" y="0"/>
            <a:ext cx="74295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77762" y="2563087"/>
            <a:ext cx="8278762" cy="1117265"/>
            <a:chOff x="577762" y="3111229"/>
            <a:chExt cx="8278762" cy="111726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1BDE8C-C874-4027-92B6-106F8C9E07A1}"/>
                </a:ext>
              </a:extLst>
            </p:cNvPr>
            <p:cNvSpPr txBox="1"/>
            <p:nvPr/>
          </p:nvSpPr>
          <p:spPr>
            <a:xfrm>
              <a:off x="577762" y="3111229"/>
              <a:ext cx="8278762" cy="10156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Segoe UI"/>
                  <a:ea typeface="Ebrima" panose="02000000000000000000" pitchFamily="2" charset="0"/>
                  <a:cs typeface="Segoe UI" panose="020B0502040204020203" pitchFamily="34" charset="0"/>
                </a:rPr>
                <a:t>GRACIAS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77762" y="4228494"/>
              <a:ext cx="563435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2610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281D11E66244194D116FF75D32A6C" ma:contentTypeVersion="10" ma:contentTypeDescription="Create a new document." ma:contentTypeScope="" ma:versionID="892a73f0830a8da4cbf1d12f7c1c7040">
  <xsd:schema xmlns:xsd="http://www.w3.org/2001/XMLSchema" xmlns:xs="http://www.w3.org/2001/XMLSchema" xmlns:p="http://schemas.microsoft.com/office/2006/metadata/properties" xmlns:ns1="http://schemas.microsoft.com/sharepoint/v3" xmlns:ns3="e4c00771-0256-4926-b2f1-d79c2ccff6f5" targetNamespace="http://schemas.microsoft.com/office/2006/metadata/properties" ma:root="true" ma:fieldsID="a4c7e01065020dfccd91dc3d27523293" ns1:_="" ns3:_="">
    <xsd:import namespace="http://schemas.microsoft.com/sharepoint/v3"/>
    <xsd:import namespace="e4c00771-0256-4926-b2f1-d79c2ccff6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0771-0256-4926-b2f1-d79c2ccff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CB608E-D626-486B-87C9-FE5E3311BB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A7D71E-9F91-45F6-BDBD-725FA7418A12}">
  <ds:schemaRefs>
    <ds:schemaRef ds:uri="e4c00771-0256-4926-b2f1-d79c2ccff6f5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77231D-529E-4886-8105-EC71B13BE3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c00771-0256-4926-b2f1-d79c2ccff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13915</TotalTime>
  <Words>1545</Words>
  <Application>Microsoft Office PowerPoint</Application>
  <PresentationFormat>Panorámica</PresentationFormat>
  <Paragraphs>350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Arial</vt:lpstr>
      <vt:lpstr>Calibri</vt:lpstr>
      <vt:lpstr>Century Gothic</vt:lpstr>
      <vt:lpstr>Ebrima</vt:lpstr>
      <vt:lpstr>Segoe UI</vt:lpstr>
      <vt:lpstr>Segoe UI Light</vt:lpstr>
      <vt:lpstr>Segoe UI Semibold</vt:lpstr>
      <vt:lpstr>Tahoma</vt:lpstr>
      <vt:lpstr>1_Tema de Office</vt:lpstr>
      <vt:lpstr>2_Tema de Office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MARYLUZ CABRALES SANTIAGO</dc:creator>
  <cp:lastModifiedBy>Luz Martha Rojas Moscoso</cp:lastModifiedBy>
  <cp:revision>122</cp:revision>
  <dcterms:created xsi:type="dcterms:W3CDTF">2018-03-01T02:17:47Z</dcterms:created>
  <dcterms:modified xsi:type="dcterms:W3CDTF">2021-02-15T15:13:22Z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0x010100575281D11E66244194D116FF75D32A6C</vt:lpwstr>
  </property>
</Properties>
</file>