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9" r:id="rId2"/>
    <p:sldId id="371" r:id="rId3"/>
    <p:sldId id="375" r:id="rId4"/>
    <p:sldId id="374" r:id="rId5"/>
    <p:sldId id="377" r:id="rId6"/>
    <p:sldId id="376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8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188A0D9-5C58-4E0D-A668-8CF6E8039E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O"/>
              <a:t>PQRSF I TRIMESTRE DE 2020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6E0094-98EE-4393-85F5-19736D02B1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456FD-39EE-45A9-BF9A-C1E3E7ADBCDB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76DDF3-9F14-4365-9075-422BF561BA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21AE59-372A-4113-8251-F0CCB6DA4D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BDBF1-2CF8-4A6A-A88A-C0128EFE9F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128234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O"/>
              <a:t>PQRSF I TRIMESTRE DE 2020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6EE26-A5AB-48C4-8D26-1EE7E5BA608C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2FAFC-C979-4DC5-988C-B78A681379C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141747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45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997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053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86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769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06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0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21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595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1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2AA9-E320-493A-B596-4AE3A5DA73AD}" type="datetimeFigureOut">
              <a:rPr lang="es-CO" smtClean="0"/>
              <a:pPr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14D3C-D6B2-4B1C-88ED-CAA672A5351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208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8E9C363-AF2D-4132-A6C7-84FDC158C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tx2"/>
                </a:solidFill>
                <a:latin typeface="Arial Black" panose="020B0A04020102020204" pitchFamily="34" charset="0"/>
              </a:rPr>
              <a:t>Informe zona Orinoquía </a:t>
            </a:r>
            <a:br>
              <a:rPr lang="es-MX" dirty="0">
                <a:solidFill>
                  <a:schemeClr val="tx2"/>
                </a:solidFill>
                <a:latin typeface="Arial Black" panose="020B0A04020102020204" pitchFamily="34" charset="0"/>
              </a:rPr>
            </a:br>
            <a:r>
              <a:rPr lang="es-MX" dirty="0">
                <a:solidFill>
                  <a:schemeClr val="tx2"/>
                </a:solidFill>
                <a:latin typeface="Arial Black" panose="020B0A04020102020204" pitchFamily="34" charset="0"/>
              </a:rPr>
              <a:t/>
            </a:r>
            <a:br>
              <a:rPr lang="es-MX" dirty="0">
                <a:solidFill>
                  <a:schemeClr val="tx2"/>
                </a:solidFill>
                <a:latin typeface="Arial Black" panose="020B0A04020102020204" pitchFamily="34" charset="0"/>
              </a:rPr>
            </a:br>
            <a:r>
              <a:rPr lang="es-MX" sz="2700" dirty="0">
                <a:solidFill>
                  <a:schemeClr val="tx2"/>
                </a:solidFill>
                <a:latin typeface="Arial Black" panose="020B0A04020102020204" pitchFamily="34" charset="0"/>
              </a:rPr>
              <a:t>Febrero de 2021</a:t>
            </a:r>
            <a:endParaRPr lang="es-MX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557644A-AA64-42F7-BCBA-94950B2ABED7}"/>
              </a:ext>
            </a:extLst>
          </p:cNvPr>
          <p:cNvSpPr txBox="1"/>
          <p:nvPr/>
        </p:nvSpPr>
        <p:spPr>
          <a:xfrm>
            <a:off x="2987824" y="544522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>
                    <a:lumMod val="50000"/>
                  </a:schemeClr>
                </a:solidFill>
              </a:rPr>
              <a:t>Ana J. Carreño Pérez- Coordinadora de Servicio al Cliente</a:t>
            </a:r>
            <a:endParaRPr lang="es-CO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41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3408"/>
            <a:ext cx="9144000" cy="685800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284552C3-FC9E-400F-A4C5-651ACDDA8821}"/>
              </a:ext>
            </a:extLst>
          </p:cNvPr>
          <p:cNvSpPr txBox="1"/>
          <p:nvPr/>
        </p:nvSpPr>
        <p:spPr>
          <a:xfrm>
            <a:off x="-26248" y="268747"/>
            <a:ext cx="474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Consolidado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103E334-3A5B-4ED0-9E58-17AF434A4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75" y="1150234"/>
            <a:ext cx="8028850" cy="407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058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1" y="-268747"/>
            <a:ext cx="9144000" cy="6858000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284552C3-FC9E-400F-A4C5-651ACDDA8821}"/>
              </a:ext>
            </a:extLst>
          </p:cNvPr>
          <p:cNvSpPr txBox="1"/>
          <p:nvPr/>
        </p:nvSpPr>
        <p:spPr>
          <a:xfrm>
            <a:off x="-26248" y="268747"/>
            <a:ext cx="474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Consolidado</a:t>
            </a:r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39DB650-63E0-47CF-B0C0-7738A340C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172" y="2924944"/>
            <a:ext cx="2232248" cy="80740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E17FA44-D115-4D04-8DF3-A62B09F193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715" y="884859"/>
            <a:ext cx="1864218" cy="85782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54537BD-10F2-4A76-9FC2-0EFA2E4022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715" y="4644407"/>
            <a:ext cx="1866049" cy="93610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F41FF74-62E5-4D62-B841-6BD4DABEFA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873949"/>
            <a:ext cx="1498441" cy="91973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A21DB37-2EC3-4F6E-AA2A-FE047C357B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574" y="3688602"/>
            <a:ext cx="2290167" cy="857829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id="{45F6A87D-AD95-4E6B-BE10-CA8B587DF746}"/>
              </a:ext>
            </a:extLst>
          </p:cNvPr>
          <p:cNvSpPr/>
          <p:nvPr/>
        </p:nvSpPr>
        <p:spPr>
          <a:xfrm>
            <a:off x="2987824" y="975173"/>
            <a:ext cx="1080000" cy="72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95%</a:t>
            </a:r>
            <a:endParaRPr lang="es-CO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CC2E23ED-33A0-4009-BAD4-4A8B58313868}"/>
              </a:ext>
            </a:extLst>
          </p:cNvPr>
          <p:cNvSpPr/>
          <p:nvPr/>
        </p:nvSpPr>
        <p:spPr>
          <a:xfrm>
            <a:off x="2987824" y="1983106"/>
            <a:ext cx="1080000" cy="72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100%</a:t>
            </a:r>
            <a:endParaRPr lang="es-CO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D55D1E1-7D60-42DF-B977-60920D8B80E0}"/>
              </a:ext>
            </a:extLst>
          </p:cNvPr>
          <p:cNvSpPr/>
          <p:nvPr/>
        </p:nvSpPr>
        <p:spPr>
          <a:xfrm>
            <a:off x="2987824" y="3031111"/>
            <a:ext cx="1080000" cy="72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97%</a:t>
            </a:r>
            <a:endParaRPr lang="es-CO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3DC3809-59AA-4C8C-B6CF-74A26F2DC6D6}"/>
              </a:ext>
            </a:extLst>
          </p:cNvPr>
          <p:cNvSpPr/>
          <p:nvPr/>
        </p:nvSpPr>
        <p:spPr>
          <a:xfrm>
            <a:off x="2987824" y="3859345"/>
            <a:ext cx="1080000" cy="72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98%</a:t>
            </a:r>
            <a:endParaRPr lang="es-CO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81DAE8CB-7FED-4F9F-95D7-436F8AD218C6}"/>
              </a:ext>
            </a:extLst>
          </p:cNvPr>
          <p:cNvSpPr/>
          <p:nvPr/>
        </p:nvSpPr>
        <p:spPr>
          <a:xfrm>
            <a:off x="3013693" y="4860511"/>
            <a:ext cx="1080000" cy="72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95%</a:t>
            </a:r>
            <a:endParaRPr lang="es-CO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B7F0FF3-01BD-4008-926D-A5D54172460C}"/>
              </a:ext>
            </a:extLst>
          </p:cNvPr>
          <p:cNvSpPr/>
          <p:nvPr/>
        </p:nvSpPr>
        <p:spPr>
          <a:xfrm>
            <a:off x="4302768" y="852687"/>
            <a:ext cx="4742264" cy="230832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3% respecto a la medición anterior. </a:t>
            </a:r>
          </a:p>
          <a:p>
            <a:r>
              <a:rPr lang="es-CO" dirty="0"/>
              <a:t>Protocolos - Ley 1306 de 2009 </a:t>
            </a:r>
            <a:r>
              <a:rPr lang="es-ES" dirty="0"/>
              <a:t>Mediante proceso SC-C-01 se adoptaron  protocolos,  este sustentando en el procedimiento SC-P-04 falta actividades de Socialización para complementar su implementación. </a:t>
            </a:r>
          </a:p>
          <a:p>
            <a:r>
              <a:rPr lang="es-ES" dirty="0"/>
              <a:t>Se está avanzando en el diseño de la política de Servicio al Cliente.</a:t>
            </a:r>
          </a:p>
        </p:txBody>
      </p:sp>
      <p:sp>
        <p:nvSpPr>
          <p:cNvPr id="18" name="Flecha: hacia arriba 17">
            <a:extLst>
              <a:ext uri="{FF2B5EF4-FFF2-40B4-BE49-F238E27FC236}">
                <a16:creationId xmlns:a16="http://schemas.microsoft.com/office/drawing/2014/main" id="{9538AAB2-DC7C-4100-A25A-AE837E172FD8}"/>
              </a:ext>
            </a:extLst>
          </p:cNvPr>
          <p:cNvSpPr/>
          <p:nvPr/>
        </p:nvSpPr>
        <p:spPr>
          <a:xfrm>
            <a:off x="4253640" y="975173"/>
            <a:ext cx="72008" cy="1567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A8117EC-9EC8-4207-9A89-F4634FB92A59}"/>
              </a:ext>
            </a:extLst>
          </p:cNvPr>
          <p:cNvSpPr/>
          <p:nvPr/>
        </p:nvSpPr>
        <p:spPr>
          <a:xfrm>
            <a:off x="4372985" y="3688602"/>
            <a:ext cx="4572000" cy="92333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just"/>
            <a:r>
              <a:rPr lang="es-CO" dirty="0"/>
              <a:t>  Actualización procedimiento de PQRSF, instalación buzón electrónico de la SSF, curso virtual del SSF</a:t>
            </a:r>
          </a:p>
        </p:txBody>
      </p:sp>
      <p:sp>
        <p:nvSpPr>
          <p:cNvPr id="20" name="Flecha: hacia arriba 19">
            <a:extLst>
              <a:ext uri="{FF2B5EF4-FFF2-40B4-BE49-F238E27FC236}">
                <a16:creationId xmlns:a16="http://schemas.microsoft.com/office/drawing/2014/main" id="{95A2C756-CA28-474B-8B19-A7F8D18E77EE}"/>
              </a:ext>
            </a:extLst>
          </p:cNvPr>
          <p:cNvSpPr/>
          <p:nvPr/>
        </p:nvSpPr>
        <p:spPr>
          <a:xfrm>
            <a:off x="4449295" y="3815623"/>
            <a:ext cx="72008" cy="1567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313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8747"/>
            <a:ext cx="9144000" cy="685800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284552C3-FC9E-400F-A4C5-651ACDDA8821}"/>
              </a:ext>
            </a:extLst>
          </p:cNvPr>
          <p:cNvSpPr txBox="1"/>
          <p:nvPr/>
        </p:nvSpPr>
        <p:spPr>
          <a:xfrm>
            <a:off x="-26248" y="268747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Circular 008</a:t>
            </a:r>
            <a:endParaRPr lang="es-CO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0B31334-F284-43B4-901B-590E2537D891}"/>
              </a:ext>
            </a:extLst>
          </p:cNvPr>
          <p:cNvSpPr/>
          <p:nvPr/>
        </p:nvSpPr>
        <p:spPr>
          <a:xfrm>
            <a:off x="323528" y="88984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CO" b="1" dirty="0" err="1"/>
              <a:t>Comfaputumayo</a:t>
            </a:r>
            <a:r>
              <a:rPr lang="es-CO" b="1" dirty="0"/>
              <a:t>: </a:t>
            </a:r>
            <a:r>
              <a:rPr lang="es-ES" dirty="0"/>
              <a:t>Se están realizando los procesos de elaboración documental y se están desarrollando las acciones encaminadas a la asignación financiera con miras a dar cumplimiento a la Circular Externa 0008 de 2020, se tienen avances importantes en gran parte pero estos están en mejora continua y por tanto es conveniente seguirlos desarrollando, se dará cumplimiento a las fecha estipuladas por la SSF.</a:t>
            </a:r>
          </a:p>
          <a:p>
            <a:pPr algn="just">
              <a:buFont typeface="Wingdings" pitchFamily="2" charset="2"/>
              <a:buChar char="q"/>
            </a:pPr>
            <a:r>
              <a:rPr lang="es-CO" b="1" dirty="0" err="1"/>
              <a:t>Cafamaz</a:t>
            </a:r>
            <a:r>
              <a:rPr lang="es-CO" dirty="0"/>
              <a:t>: Revisión y plan de trabajo</a:t>
            </a:r>
          </a:p>
          <a:p>
            <a:pPr algn="just">
              <a:buFont typeface="Wingdings" pitchFamily="2" charset="2"/>
              <a:buChar char="q"/>
            </a:pPr>
            <a:r>
              <a:rPr lang="es-CO" b="1" dirty="0" err="1"/>
              <a:t>Comfaca</a:t>
            </a:r>
            <a:r>
              <a:rPr lang="es-CO" b="1" dirty="0"/>
              <a:t>: </a:t>
            </a:r>
            <a:r>
              <a:rPr lang="es-CO" dirty="0"/>
              <a:t>Revisión y plan de trabajo</a:t>
            </a:r>
          </a:p>
          <a:p>
            <a:pPr algn="just">
              <a:buFont typeface="Wingdings" pitchFamily="2" charset="2"/>
              <a:buChar char="q"/>
            </a:pPr>
            <a:r>
              <a:rPr lang="es-CO" b="1" dirty="0" err="1"/>
              <a:t>Comfacasanare</a:t>
            </a:r>
            <a:r>
              <a:rPr lang="es-CO" b="1" dirty="0"/>
              <a:t>: </a:t>
            </a:r>
            <a:r>
              <a:rPr lang="es-CO" dirty="0"/>
              <a:t>El informe a la dirección del IV trimestre según la circular, están diseñando el plan de trabajo</a:t>
            </a:r>
          </a:p>
          <a:p>
            <a:pPr algn="just">
              <a:buFont typeface="Wingdings" pitchFamily="2" charset="2"/>
              <a:buChar char="q"/>
            </a:pPr>
            <a:r>
              <a:rPr lang="es-CO" b="1" dirty="0"/>
              <a:t>Cofrem: </a:t>
            </a:r>
            <a:r>
              <a:rPr lang="es-CO" dirty="0"/>
              <a:t>Se creó matriz con cada uno de los ítems, relacionando el estado de cumplimiento, los responsables y la fecha proyectada.</a:t>
            </a:r>
          </a:p>
          <a:p>
            <a:pPr algn="just">
              <a:buFont typeface="Wingdings" pitchFamily="2" charset="2"/>
              <a:buChar char="q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9630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8747"/>
            <a:ext cx="9144000" cy="685800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284552C3-FC9E-400F-A4C5-651ACDDA8821}"/>
              </a:ext>
            </a:extLst>
          </p:cNvPr>
          <p:cNvSpPr txBox="1"/>
          <p:nvPr/>
        </p:nvSpPr>
        <p:spPr>
          <a:xfrm>
            <a:off x="-26248" y="268747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Actividades realizadas</a:t>
            </a:r>
            <a:endParaRPr lang="es-CO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0B31334-F284-43B4-901B-590E2537D891}"/>
              </a:ext>
            </a:extLst>
          </p:cNvPr>
          <p:cNvSpPr/>
          <p:nvPr/>
        </p:nvSpPr>
        <p:spPr>
          <a:xfrm>
            <a:off x="251520" y="1340768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ES" dirty="0"/>
              <a:t>Socialización de las actas y temas tratados en el COMTAC</a:t>
            </a:r>
          </a:p>
          <a:p>
            <a:pPr algn="just">
              <a:buFont typeface="Wingdings" pitchFamily="2" charset="2"/>
              <a:buChar char="q"/>
            </a:pPr>
            <a:endParaRPr lang="es-ES" dirty="0"/>
          </a:p>
          <a:p>
            <a:pPr algn="just">
              <a:buFont typeface="Wingdings" pitchFamily="2" charset="2"/>
              <a:buChar char="q"/>
            </a:pPr>
            <a:r>
              <a:rPr lang="es-ES" dirty="0"/>
              <a:t>Aclaración de dudas a través de correo o WhatsApp </a:t>
            </a:r>
          </a:p>
          <a:p>
            <a:pPr algn="just"/>
            <a:endParaRPr lang="es-ES" dirty="0"/>
          </a:p>
          <a:p>
            <a:pPr algn="just">
              <a:buFont typeface="Wingdings" pitchFamily="2" charset="2"/>
              <a:buChar char="q"/>
            </a:pPr>
            <a:r>
              <a:rPr lang="es-ES" dirty="0"/>
              <a:t>Informes de cumplimiento circular 004</a:t>
            </a:r>
          </a:p>
          <a:p>
            <a:pPr algn="just">
              <a:buFont typeface="Wingdings" pitchFamily="2" charset="2"/>
              <a:buChar char="q"/>
            </a:pPr>
            <a:endParaRPr lang="es-ES" dirty="0"/>
          </a:p>
          <a:p>
            <a:pPr algn="just">
              <a:buFont typeface="Wingdings" pitchFamily="2" charset="2"/>
              <a:buChar char="q"/>
            </a:pPr>
            <a:r>
              <a:rPr lang="es-ES" dirty="0"/>
              <a:t>Informes y experiencias con los grupos focales</a:t>
            </a:r>
          </a:p>
          <a:p>
            <a:pPr algn="just">
              <a:buFont typeface="Wingdings" pitchFamily="2" charset="2"/>
              <a:buChar char="q"/>
            </a:pPr>
            <a:endParaRPr lang="es-ES" dirty="0"/>
          </a:p>
          <a:p>
            <a:pPr algn="just">
              <a:buFont typeface="Wingdings" pitchFamily="2" charset="2"/>
              <a:buChar char="q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344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8747"/>
            <a:ext cx="9144000" cy="685800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410FB06E-7F69-489C-ACEC-CF7D560BB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s-ES" dirty="0"/>
              <a:t>Gracias!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30075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PQRSF I TRIMESTRE</Template>
  <TotalTime>1307</TotalTime>
  <Words>259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Tema de Office</vt:lpstr>
      <vt:lpstr>Informe zona Orinoquía   Febrero de 2021</vt:lpstr>
      <vt:lpstr>Presentación de PowerPoint</vt:lpstr>
      <vt:lpstr>Presentación de PowerPoint</vt:lpstr>
      <vt:lpstr>Presentación de PowerPoint</vt:lpstr>
      <vt:lpstr>Presentación de PowerPoint</vt:lpstr>
      <vt:lpstr>Gracias!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PQRSF  I TRIMESTRE DE 2020</dc:title>
  <dc:creator>ANA JOSEFA CARREÑO PEREZ</dc:creator>
  <cp:lastModifiedBy>Luz Martha Rojas Moscoso</cp:lastModifiedBy>
  <cp:revision>28</cp:revision>
  <dcterms:created xsi:type="dcterms:W3CDTF">2020-06-10T01:31:12Z</dcterms:created>
  <dcterms:modified xsi:type="dcterms:W3CDTF">2021-02-15T15:52:25Z</dcterms:modified>
</cp:coreProperties>
</file>