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9" r:id="rId1"/>
  </p:sldMasterIdLst>
  <p:notesMasterIdLst>
    <p:notesMasterId r:id="rId10"/>
  </p:notesMasterIdLst>
  <p:sldIdLst>
    <p:sldId id="256" r:id="rId2"/>
    <p:sldId id="304" r:id="rId3"/>
    <p:sldId id="305" r:id="rId4"/>
    <p:sldId id="306" r:id="rId5"/>
    <p:sldId id="299" r:id="rId6"/>
    <p:sldId id="300" r:id="rId7"/>
    <p:sldId id="308" r:id="rId8"/>
    <p:sldId id="297"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44" autoAdjust="0"/>
    <p:restoredTop sz="94660" autoAdjust="0"/>
  </p:normalViewPr>
  <p:slideViewPr>
    <p:cSldViewPr snapToGrid="0">
      <p:cViewPr varScale="1">
        <p:scale>
          <a:sx n="73" d="100"/>
          <a:sy n="73" d="100"/>
        </p:scale>
        <p:origin x="570" y="72"/>
      </p:cViewPr>
      <p:guideLst/>
    </p:cSldViewPr>
  </p:slideViewPr>
  <p:outlineViewPr>
    <p:cViewPr>
      <p:scale>
        <a:sx n="33" d="100"/>
        <a:sy n="33" d="100"/>
      </p:scale>
      <p:origin x="0" y="-144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5B17BD-857F-4372-807D-976D44C057D4}" type="datetimeFigureOut">
              <a:rPr lang="es-CO" smtClean="0"/>
              <a:t>15/02/2021</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DBFDCF-CBD4-4B9E-8268-90C408975E64}" type="slidenum">
              <a:rPr lang="es-CO" smtClean="0"/>
              <a:t>‹Nº›</a:t>
            </a:fld>
            <a:endParaRPr lang="es-CO"/>
          </a:p>
        </p:txBody>
      </p:sp>
    </p:spTree>
    <p:extLst>
      <p:ext uri="{BB962C8B-B14F-4D97-AF65-F5344CB8AC3E}">
        <p14:creationId xmlns:p14="http://schemas.microsoft.com/office/powerpoint/2010/main" val="2814906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C30AB2F-42F7-4AAF-B7F6-168E5A0215E8}" type="datetimeFigureOut">
              <a:rPr lang="es-CO" smtClean="0"/>
              <a:t>15/02/2021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FB81664-6137-439E-8974-A529142840E6}" type="slidenum">
              <a:rPr lang="es-CO" smtClean="0"/>
              <a:t>‹Nº›</a:t>
            </a:fld>
            <a:endParaRPr lang="es-C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449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C30AB2F-42F7-4AAF-B7F6-168E5A0215E8}" type="datetimeFigureOut">
              <a:rPr lang="es-CO" smtClean="0"/>
              <a:t>15/02/2021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FB81664-6137-439E-8974-A529142840E6}" type="slidenum">
              <a:rPr lang="es-CO" smtClean="0"/>
              <a:t>‹Nº›</a:t>
            </a:fld>
            <a:endParaRPr lang="es-CO"/>
          </a:p>
        </p:txBody>
      </p:sp>
    </p:spTree>
    <p:extLst>
      <p:ext uri="{BB962C8B-B14F-4D97-AF65-F5344CB8AC3E}">
        <p14:creationId xmlns:p14="http://schemas.microsoft.com/office/powerpoint/2010/main" val="2089328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C30AB2F-42F7-4AAF-B7F6-168E5A0215E8}" type="datetimeFigureOut">
              <a:rPr lang="es-CO" smtClean="0"/>
              <a:t>15/02/2021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FB81664-6137-439E-8974-A529142840E6}" type="slidenum">
              <a:rPr lang="es-CO" smtClean="0"/>
              <a:t>‹Nº›</a:t>
            </a:fld>
            <a:endParaRPr lang="es-CO"/>
          </a:p>
        </p:txBody>
      </p:sp>
    </p:spTree>
    <p:extLst>
      <p:ext uri="{BB962C8B-B14F-4D97-AF65-F5344CB8AC3E}">
        <p14:creationId xmlns:p14="http://schemas.microsoft.com/office/powerpoint/2010/main" val="2750622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_Conten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638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C30AB2F-42F7-4AAF-B7F6-168E5A0215E8}" type="datetimeFigureOut">
              <a:rPr lang="es-CO" smtClean="0"/>
              <a:t>15/02/2021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FB81664-6137-439E-8974-A529142840E6}" type="slidenum">
              <a:rPr lang="es-CO" smtClean="0"/>
              <a:t>‹Nº›</a:t>
            </a:fld>
            <a:endParaRPr lang="es-CO"/>
          </a:p>
        </p:txBody>
      </p:sp>
    </p:spTree>
    <p:extLst>
      <p:ext uri="{BB962C8B-B14F-4D97-AF65-F5344CB8AC3E}">
        <p14:creationId xmlns:p14="http://schemas.microsoft.com/office/powerpoint/2010/main" val="858505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C30AB2F-42F7-4AAF-B7F6-168E5A0215E8}" type="datetimeFigureOut">
              <a:rPr lang="es-CO" smtClean="0"/>
              <a:t>15/02/2021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FB81664-6137-439E-8974-A529142840E6}" type="slidenum">
              <a:rPr lang="es-CO" smtClean="0"/>
              <a:t>‹Nº›</a:t>
            </a:fld>
            <a:endParaRPr lang="es-C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5858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C30AB2F-42F7-4AAF-B7F6-168E5A0215E8}" type="datetimeFigureOut">
              <a:rPr lang="es-CO" smtClean="0"/>
              <a:t>15/02/2021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FB81664-6137-439E-8974-A529142840E6}" type="slidenum">
              <a:rPr lang="es-CO" smtClean="0"/>
              <a:t>‹Nº›</a:t>
            </a:fld>
            <a:endParaRPr lang="es-CO"/>
          </a:p>
        </p:txBody>
      </p:sp>
    </p:spTree>
    <p:extLst>
      <p:ext uri="{BB962C8B-B14F-4D97-AF65-F5344CB8AC3E}">
        <p14:creationId xmlns:p14="http://schemas.microsoft.com/office/powerpoint/2010/main" val="3008260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C30AB2F-42F7-4AAF-B7F6-168E5A0215E8}" type="datetimeFigureOut">
              <a:rPr lang="es-CO" smtClean="0"/>
              <a:t>15/02/2021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7FB81664-6137-439E-8974-A529142840E6}" type="slidenum">
              <a:rPr lang="es-CO" smtClean="0"/>
              <a:t>‹Nº›</a:t>
            </a:fld>
            <a:endParaRPr lang="es-CO"/>
          </a:p>
        </p:txBody>
      </p:sp>
    </p:spTree>
    <p:extLst>
      <p:ext uri="{BB962C8B-B14F-4D97-AF65-F5344CB8AC3E}">
        <p14:creationId xmlns:p14="http://schemas.microsoft.com/office/powerpoint/2010/main" val="670529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536157" y="188632"/>
            <a:ext cx="10058400" cy="1450757"/>
          </a:xfrm>
        </p:spPr>
        <p:txBody>
          <a:bodyPr/>
          <a:lstStyle/>
          <a:p>
            <a:r>
              <a:rPr lang="es-ES" dirty="0"/>
              <a:t>Haga clic para modificar el estilo de título del patrón</a:t>
            </a:r>
            <a:endParaRPr lang="en-US" dirty="0"/>
          </a:p>
        </p:txBody>
      </p:sp>
      <p:sp>
        <p:nvSpPr>
          <p:cNvPr id="3" name="Date Placeholder 2"/>
          <p:cNvSpPr>
            <a:spLocks noGrp="1"/>
          </p:cNvSpPr>
          <p:nvPr>
            <p:ph type="dt" sz="half" idx="10"/>
          </p:nvPr>
        </p:nvSpPr>
        <p:spPr/>
        <p:txBody>
          <a:bodyPr/>
          <a:lstStyle/>
          <a:p>
            <a:fld id="{EC30AB2F-42F7-4AAF-B7F6-168E5A0215E8}" type="datetimeFigureOut">
              <a:rPr lang="es-CO" smtClean="0"/>
              <a:t>15/02/2021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7FB81664-6137-439E-8974-A529142840E6}" type="slidenum">
              <a:rPr lang="es-CO" smtClean="0"/>
              <a:t>‹Nº›</a:t>
            </a:fld>
            <a:endParaRPr lang="es-CO"/>
          </a:p>
        </p:txBody>
      </p:sp>
    </p:spTree>
    <p:extLst>
      <p:ext uri="{BB962C8B-B14F-4D97-AF65-F5344CB8AC3E}">
        <p14:creationId xmlns:p14="http://schemas.microsoft.com/office/powerpoint/2010/main" val="1385771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C30AB2F-42F7-4AAF-B7F6-168E5A0215E8}" type="datetimeFigureOut">
              <a:rPr lang="es-CO" smtClean="0"/>
              <a:t>15/02/2021</a:t>
            </a:fld>
            <a:endParaRPr lang="es-CO"/>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O"/>
          </a:p>
        </p:txBody>
      </p:sp>
      <p:sp>
        <p:nvSpPr>
          <p:cNvPr id="9" name="Slide Number Placeholder 8"/>
          <p:cNvSpPr>
            <a:spLocks noGrp="1"/>
          </p:cNvSpPr>
          <p:nvPr>
            <p:ph type="sldNum" sz="quarter" idx="12"/>
          </p:nvPr>
        </p:nvSpPr>
        <p:spPr/>
        <p:txBody>
          <a:bodyPr/>
          <a:lstStyle/>
          <a:p>
            <a:fld id="{7FB81664-6137-439E-8974-A529142840E6}" type="slidenum">
              <a:rPr lang="es-CO" smtClean="0"/>
              <a:t>‹Nº›</a:t>
            </a:fld>
            <a:endParaRPr lang="es-CO"/>
          </a:p>
        </p:txBody>
      </p:sp>
    </p:spTree>
    <p:extLst>
      <p:ext uri="{BB962C8B-B14F-4D97-AF65-F5344CB8AC3E}">
        <p14:creationId xmlns:p14="http://schemas.microsoft.com/office/powerpoint/2010/main" val="2912833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C30AB2F-42F7-4AAF-B7F6-168E5A0215E8}" type="datetimeFigureOut">
              <a:rPr lang="es-CO" smtClean="0"/>
              <a:t>15/02/2021</a:t>
            </a:fld>
            <a:endParaRPr lang="es-CO"/>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O"/>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B81664-6137-439E-8974-A529142840E6}" type="slidenum">
              <a:rPr lang="es-CO" smtClean="0"/>
              <a:t>‹Nº›</a:t>
            </a:fld>
            <a:endParaRPr lang="es-CO"/>
          </a:p>
        </p:txBody>
      </p:sp>
    </p:spTree>
    <p:extLst>
      <p:ext uri="{BB962C8B-B14F-4D97-AF65-F5344CB8AC3E}">
        <p14:creationId xmlns:p14="http://schemas.microsoft.com/office/powerpoint/2010/main" val="3119897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C30AB2F-42F7-4AAF-B7F6-168E5A0215E8}" type="datetimeFigureOut">
              <a:rPr lang="es-CO" smtClean="0"/>
              <a:t>15/02/2021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FB81664-6137-439E-8974-A529142840E6}" type="slidenum">
              <a:rPr lang="es-CO" smtClean="0"/>
              <a:t>‹Nº›</a:t>
            </a:fld>
            <a:endParaRPr lang="es-CO"/>
          </a:p>
        </p:txBody>
      </p:sp>
    </p:spTree>
    <p:extLst>
      <p:ext uri="{BB962C8B-B14F-4D97-AF65-F5344CB8AC3E}">
        <p14:creationId xmlns:p14="http://schemas.microsoft.com/office/powerpoint/2010/main" val="199509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C30AB2F-42F7-4AAF-B7F6-168E5A0215E8}" type="datetimeFigureOut">
              <a:rPr lang="es-CO" smtClean="0"/>
              <a:t>15/02/2021</a:t>
            </a:fld>
            <a:endParaRPr lang="es-CO"/>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O"/>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FB81664-6137-439E-8974-A529142840E6}" type="slidenum">
              <a:rPr lang="es-CO" smtClean="0"/>
              <a:t>‹Nº›</a:t>
            </a:fld>
            <a:endParaRPr lang="es-CO"/>
          </a:p>
        </p:txBody>
      </p:sp>
    </p:spTree>
    <p:extLst>
      <p:ext uri="{BB962C8B-B14F-4D97-AF65-F5344CB8AC3E}">
        <p14:creationId xmlns:p14="http://schemas.microsoft.com/office/powerpoint/2010/main" val="407802068"/>
      </p:ext>
    </p:extLst>
  </p:cSld>
  <p:clrMap bg1="lt1" tx1="dk1" bg2="lt2" tx2="dk2" accent1="accent1" accent2="accent2" accent3="accent3" accent4="accent4" accent5="accent5" accent6="accent6" hlink="hlink" folHlink="folHlink"/>
  <p:sldLayoutIdLst>
    <p:sldLayoutId id="2147484080" r:id="rId1"/>
    <p:sldLayoutId id="2147484081"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 id="2147484091"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E658837-6052-421E-8201-4FEA3583E2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1"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488A0AC-DC0A-4901-9648-DEF173E811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6"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262974" y="2375355"/>
            <a:ext cx="4232761" cy="2926080"/>
          </a:xfrm>
        </p:spPr>
        <p:txBody>
          <a:bodyPr>
            <a:normAutofit fontScale="90000"/>
          </a:bodyPr>
          <a:lstStyle/>
          <a:p>
            <a:r>
              <a:rPr lang="es-CO" sz="2200" dirty="0">
                <a:solidFill>
                  <a:srgbClr val="FFFFFF"/>
                </a:solidFill>
              </a:rPr>
              <a:t/>
            </a:r>
            <a:br>
              <a:rPr lang="es-CO" sz="2200" dirty="0">
                <a:solidFill>
                  <a:srgbClr val="FFFFFF"/>
                </a:solidFill>
              </a:rPr>
            </a:br>
            <a:r>
              <a:rPr lang="es-CO" sz="2200" dirty="0">
                <a:solidFill>
                  <a:srgbClr val="FFFFFF"/>
                </a:solidFill>
              </a:rPr>
              <a:t/>
            </a:r>
            <a:br>
              <a:rPr lang="es-CO" sz="2200" dirty="0">
                <a:solidFill>
                  <a:srgbClr val="FFFFFF"/>
                </a:solidFill>
              </a:rPr>
            </a:br>
            <a:r>
              <a:rPr lang="es-CO" sz="4400" dirty="0">
                <a:solidFill>
                  <a:srgbClr val="FFFFFF"/>
                </a:solidFill>
              </a:rPr>
              <a:t/>
            </a:r>
            <a:br>
              <a:rPr lang="es-CO" sz="4400" dirty="0">
                <a:solidFill>
                  <a:srgbClr val="FFFFFF"/>
                </a:solidFill>
              </a:rPr>
            </a:br>
            <a:r>
              <a:rPr lang="es-ES" sz="4400" b="1" dirty="0">
                <a:solidFill>
                  <a:srgbClr val="FFFFFF"/>
                </a:solidFill>
              </a:rPr>
              <a:t>INFORME DE ZONAS IV TRIMESTRE 2020</a:t>
            </a:r>
            <a:br>
              <a:rPr lang="es-ES" sz="4400" b="1" dirty="0">
                <a:solidFill>
                  <a:srgbClr val="FFFFFF"/>
                </a:solidFill>
              </a:rPr>
            </a:br>
            <a:r>
              <a:rPr lang="es-ES" sz="4400" b="1" dirty="0">
                <a:solidFill>
                  <a:srgbClr val="FFFFFF"/>
                </a:solidFill>
              </a:rPr>
              <a:t/>
            </a:r>
            <a:br>
              <a:rPr lang="es-ES" sz="4400" b="1" dirty="0">
                <a:solidFill>
                  <a:srgbClr val="FFFFFF"/>
                </a:solidFill>
              </a:rPr>
            </a:br>
            <a:r>
              <a:rPr lang="es-ES" sz="4400" b="1" dirty="0">
                <a:solidFill>
                  <a:srgbClr val="FFFFFF"/>
                </a:solidFill>
              </a:rPr>
              <a:t/>
            </a:r>
            <a:br>
              <a:rPr lang="es-ES" sz="4400" b="1" dirty="0">
                <a:solidFill>
                  <a:srgbClr val="FFFFFF"/>
                </a:solidFill>
              </a:rPr>
            </a:br>
            <a:r>
              <a:rPr lang="es-ES" sz="4400" b="1" dirty="0">
                <a:solidFill>
                  <a:srgbClr val="FFFFFF"/>
                </a:solidFill>
              </a:rPr>
              <a:t> Zona Tolima y Huila</a:t>
            </a:r>
            <a:r>
              <a:rPr lang="es-CO" sz="4400" b="1" dirty="0">
                <a:solidFill>
                  <a:srgbClr val="FFFFFF"/>
                </a:solidFill>
              </a:rPr>
              <a:t/>
            </a:r>
            <a:br>
              <a:rPr lang="es-CO" sz="4400" b="1" dirty="0">
                <a:solidFill>
                  <a:srgbClr val="FFFFFF"/>
                </a:solidFill>
              </a:rPr>
            </a:br>
            <a:r>
              <a:rPr lang="es-CO" sz="4400" b="1" dirty="0">
                <a:solidFill>
                  <a:srgbClr val="FFFFFF"/>
                </a:solidFill>
              </a:rPr>
              <a:t/>
            </a:r>
            <a:br>
              <a:rPr lang="es-CO" sz="4400" b="1" dirty="0">
                <a:solidFill>
                  <a:srgbClr val="FFFFFF"/>
                </a:solidFill>
              </a:rPr>
            </a:br>
            <a:endParaRPr lang="es-CO" sz="4400" b="1" dirty="0">
              <a:solidFill>
                <a:srgbClr val="FFFFFF"/>
              </a:solidFill>
            </a:endParaRPr>
          </a:p>
        </p:txBody>
      </p:sp>
      <p:sp>
        <p:nvSpPr>
          <p:cNvPr id="27" name="Rectangle 26">
            <a:extLst>
              <a:ext uri="{FF2B5EF4-FFF2-40B4-BE49-F238E27FC236}">
                <a16:creationId xmlns:a16="http://schemas.microsoft.com/office/drawing/2014/main" id="{64C9BCFA-32BF-4E2D-8D69-B5476EA4A0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475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28">
            <a:extLst>
              <a:ext uri="{FF2B5EF4-FFF2-40B4-BE49-F238E27FC236}">
                <a16:creationId xmlns:a16="http://schemas.microsoft.com/office/drawing/2014/main" id="{C35D7071-3F5F-45E4-B57A-B7222C87C5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5290" y="321732"/>
            <a:ext cx="3654966" cy="3674848"/>
          </a:xfrm>
          <a:prstGeom prst="rect">
            <a:avLst/>
          </a:prstGeom>
          <a:solidFill>
            <a:srgbClr val="FFFFFF"/>
          </a:solidFill>
          <a:ln w="635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n 5">
            <a:extLst>
              <a:ext uri="{FF2B5EF4-FFF2-40B4-BE49-F238E27FC236}">
                <a16:creationId xmlns:a16="http://schemas.microsoft.com/office/drawing/2014/main" id="{3DC615C1-1998-4F50-9E0C-C3133EE6FFC6}"/>
              </a:ext>
            </a:extLst>
          </p:cNvPr>
          <p:cNvPicPr>
            <a:picLocks noChangeAspect="1"/>
          </p:cNvPicPr>
          <p:nvPr/>
        </p:nvPicPr>
        <p:blipFill>
          <a:blip r:embed="rId2"/>
          <a:stretch>
            <a:fillRect/>
          </a:stretch>
        </p:blipFill>
        <p:spPr>
          <a:xfrm>
            <a:off x="5128565" y="794506"/>
            <a:ext cx="3328416" cy="2729300"/>
          </a:xfrm>
          <a:prstGeom prst="rect">
            <a:avLst/>
          </a:prstGeom>
        </p:spPr>
      </p:pic>
      <p:sp>
        <p:nvSpPr>
          <p:cNvPr id="31" name="Rectangle 30">
            <a:extLst>
              <a:ext uri="{FF2B5EF4-FFF2-40B4-BE49-F238E27FC236}">
                <a16:creationId xmlns:a16="http://schemas.microsoft.com/office/drawing/2014/main" id="{C3FD210E-1D10-4F60-9658-017BD61B11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8288" y="321732"/>
            <a:ext cx="3068701" cy="2108201"/>
          </a:xfrm>
          <a:prstGeom prst="rect">
            <a:avLst/>
          </a:prstGeom>
          <a:solidFill>
            <a:srgbClr val="FFFFFF"/>
          </a:solidFill>
          <a:ln w="635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Imagen 15">
            <a:extLst>
              <a:ext uri="{FF2B5EF4-FFF2-40B4-BE49-F238E27FC236}">
                <a16:creationId xmlns:a16="http://schemas.microsoft.com/office/drawing/2014/main" id="{D987F21B-95B0-47AB-B0B7-44CEEDC09C90}"/>
              </a:ext>
            </a:extLst>
          </p:cNvPr>
          <p:cNvPicPr>
            <a:picLocks noChangeAspect="1"/>
          </p:cNvPicPr>
          <p:nvPr/>
        </p:nvPicPr>
        <p:blipFill>
          <a:blip r:embed="rId3"/>
          <a:stretch>
            <a:fillRect/>
          </a:stretch>
        </p:blipFill>
        <p:spPr>
          <a:xfrm>
            <a:off x="9073617" y="483762"/>
            <a:ext cx="2518043" cy="1784309"/>
          </a:xfrm>
          <a:prstGeom prst="rect">
            <a:avLst/>
          </a:prstGeom>
        </p:spPr>
      </p:pic>
      <p:sp>
        <p:nvSpPr>
          <p:cNvPr id="33" name="Rectangle 32">
            <a:extLst>
              <a:ext uri="{FF2B5EF4-FFF2-40B4-BE49-F238E27FC236}">
                <a16:creationId xmlns:a16="http://schemas.microsoft.com/office/drawing/2014/main" id="{793F545C-10A6-453D-9988-8D727A6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5290" y="4157448"/>
            <a:ext cx="3654966" cy="2302337"/>
          </a:xfrm>
          <a:prstGeom prst="rect">
            <a:avLst/>
          </a:prstGeom>
          <a:solidFill>
            <a:srgbClr val="FFFFFF"/>
          </a:solidFill>
          <a:ln w="635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Imagen 17">
            <a:extLst>
              <a:ext uri="{FF2B5EF4-FFF2-40B4-BE49-F238E27FC236}">
                <a16:creationId xmlns:a16="http://schemas.microsoft.com/office/drawing/2014/main" id="{4A074F42-7B51-477F-9195-A42ACFE3420B}"/>
              </a:ext>
            </a:extLst>
          </p:cNvPr>
          <p:cNvPicPr>
            <a:picLocks noChangeAspect="1"/>
          </p:cNvPicPr>
          <p:nvPr/>
        </p:nvPicPr>
        <p:blipFill>
          <a:blip r:embed="rId4"/>
          <a:stretch>
            <a:fillRect/>
          </a:stretch>
        </p:blipFill>
        <p:spPr>
          <a:xfrm>
            <a:off x="5138266" y="4338310"/>
            <a:ext cx="3313507" cy="1937405"/>
          </a:xfrm>
          <a:prstGeom prst="rect">
            <a:avLst/>
          </a:prstGeom>
        </p:spPr>
      </p:pic>
      <p:sp>
        <p:nvSpPr>
          <p:cNvPr id="35" name="Rectangle 34">
            <a:extLst>
              <a:ext uri="{FF2B5EF4-FFF2-40B4-BE49-F238E27FC236}">
                <a16:creationId xmlns:a16="http://schemas.microsoft.com/office/drawing/2014/main" id="{3EFA9F15-8109-488E-8D36-B803B56B18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8288" y="2617577"/>
            <a:ext cx="3068701" cy="3809118"/>
          </a:xfrm>
          <a:prstGeom prst="rect">
            <a:avLst/>
          </a:prstGeom>
          <a:solidFill>
            <a:srgbClr val="FFFFFF"/>
          </a:solidFill>
          <a:ln w="635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61038" y="3150536"/>
            <a:ext cx="2743200" cy="2743200"/>
          </a:xfrm>
          <a:prstGeom prst="rect">
            <a:avLst/>
          </a:prstGeom>
        </p:spPr>
      </p:pic>
    </p:spTree>
    <p:extLst>
      <p:ext uri="{BB962C8B-B14F-4D97-AF65-F5344CB8AC3E}">
        <p14:creationId xmlns:p14="http://schemas.microsoft.com/office/powerpoint/2010/main" val="1763282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0" y="1"/>
            <a:ext cx="9144000" cy="715963"/>
          </a:xfrm>
          <a:ln>
            <a:noFill/>
          </a:ln>
        </p:spPr>
        <p:txBody>
          <a:bodyPr>
            <a:noAutofit/>
          </a:bodyPr>
          <a:lstStyle/>
          <a:p>
            <a:r>
              <a:rPr lang="en-US" sz="3400" dirty="0">
                <a:solidFill>
                  <a:schemeClr val="tx2">
                    <a:lumMod val="20000"/>
                    <a:lumOff val="80000"/>
                  </a:schemeClr>
                </a:solidFill>
              </a:rPr>
              <a:t>1.Procesos </a:t>
            </a:r>
            <a:r>
              <a:rPr lang="en-US" sz="3400" dirty="0" err="1">
                <a:solidFill>
                  <a:schemeClr val="tx2">
                    <a:lumMod val="20000"/>
                    <a:lumOff val="80000"/>
                  </a:schemeClr>
                </a:solidFill>
              </a:rPr>
              <a:t>claramente</a:t>
            </a:r>
            <a:r>
              <a:rPr lang="en-US" sz="3400" dirty="0">
                <a:solidFill>
                  <a:schemeClr val="tx2">
                    <a:lumMod val="20000"/>
                    <a:lumOff val="80000"/>
                  </a:schemeClr>
                </a:solidFill>
              </a:rPr>
              <a:t> </a:t>
            </a:r>
            <a:r>
              <a:rPr lang="en-US" sz="3400" dirty="0" err="1">
                <a:solidFill>
                  <a:schemeClr val="tx2">
                    <a:lumMod val="20000"/>
                    <a:lumOff val="80000"/>
                  </a:schemeClr>
                </a:solidFill>
              </a:rPr>
              <a:t>definidos</a:t>
            </a:r>
            <a:endParaRPr lang="en-US" sz="3400" dirty="0">
              <a:solidFill>
                <a:schemeClr val="tx2">
                  <a:lumMod val="20000"/>
                  <a:lumOff val="80000"/>
                </a:schemeClr>
              </a:solidFill>
            </a:endParaRPr>
          </a:p>
        </p:txBody>
      </p:sp>
      <p:pic>
        <p:nvPicPr>
          <p:cNvPr id="8" name="Han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201" y="3509031"/>
            <a:ext cx="1837503" cy="2283458"/>
          </a:xfrm>
          <a:prstGeom prst="rect">
            <a:avLst/>
          </a:prstGeom>
        </p:spPr>
      </p:pic>
      <p:graphicFrame>
        <p:nvGraphicFramePr>
          <p:cNvPr id="16" name="Tabla 15">
            <a:extLst>
              <a:ext uri="{FF2B5EF4-FFF2-40B4-BE49-F238E27FC236}">
                <a16:creationId xmlns:a16="http://schemas.microsoft.com/office/drawing/2014/main" id="{F51E866F-59FF-4D59-9E3F-D6270F799EA5}"/>
              </a:ext>
            </a:extLst>
          </p:cNvPr>
          <p:cNvGraphicFramePr>
            <a:graphicFrameLocks noGrp="1"/>
          </p:cNvGraphicFramePr>
          <p:nvPr>
            <p:extLst>
              <p:ext uri="{D42A27DB-BD31-4B8C-83A1-F6EECF244321}">
                <p14:modId xmlns:p14="http://schemas.microsoft.com/office/powerpoint/2010/main" val="1260045400"/>
              </p:ext>
            </p:extLst>
          </p:nvPr>
        </p:nvGraphicFramePr>
        <p:xfrm>
          <a:off x="159026" y="0"/>
          <a:ext cx="12032973" cy="6241774"/>
        </p:xfrm>
        <a:graphic>
          <a:graphicData uri="http://schemas.openxmlformats.org/drawingml/2006/table">
            <a:tbl>
              <a:tblPr/>
              <a:tblGrid>
                <a:gridCol w="1859612">
                  <a:extLst>
                    <a:ext uri="{9D8B030D-6E8A-4147-A177-3AD203B41FA5}">
                      <a16:colId xmlns:a16="http://schemas.microsoft.com/office/drawing/2014/main" val="3690208597"/>
                    </a:ext>
                  </a:extLst>
                </a:gridCol>
                <a:gridCol w="3914805">
                  <a:extLst>
                    <a:ext uri="{9D8B030D-6E8A-4147-A177-3AD203B41FA5}">
                      <a16:colId xmlns:a16="http://schemas.microsoft.com/office/drawing/2014/main" val="3935036175"/>
                    </a:ext>
                  </a:extLst>
                </a:gridCol>
                <a:gridCol w="1564639">
                  <a:extLst>
                    <a:ext uri="{9D8B030D-6E8A-4147-A177-3AD203B41FA5}">
                      <a16:colId xmlns:a16="http://schemas.microsoft.com/office/drawing/2014/main" val="2496892519"/>
                    </a:ext>
                  </a:extLst>
                </a:gridCol>
                <a:gridCol w="1564639">
                  <a:extLst>
                    <a:ext uri="{9D8B030D-6E8A-4147-A177-3AD203B41FA5}">
                      <a16:colId xmlns:a16="http://schemas.microsoft.com/office/drawing/2014/main" val="11541022"/>
                    </a:ext>
                  </a:extLst>
                </a:gridCol>
                <a:gridCol w="1564639">
                  <a:extLst>
                    <a:ext uri="{9D8B030D-6E8A-4147-A177-3AD203B41FA5}">
                      <a16:colId xmlns:a16="http://schemas.microsoft.com/office/drawing/2014/main" val="1430470685"/>
                    </a:ext>
                  </a:extLst>
                </a:gridCol>
                <a:gridCol w="1564639">
                  <a:extLst>
                    <a:ext uri="{9D8B030D-6E8A-4147-A177-3AD203B41FA5}">
                      <a16:colId xmlns:a16="http://schemas.microsoft.com/office/drawing/2014/main" val="3981418164"/>
                    </a:ext>
                  </a:extLst>
                </a:gridCol>
              </a:tblGrid>
              <a:tr h="434349">
                <a:tc>
                  <a:txBody>
                    <a:bodyPr/>
                    <a:lstStyle/>
                    <a:p>
                      <a:pPr algn="ctr" fontAlgn="ctr"/>
                      <a:r>
                        <a:rPr lang="es-CO" sz="1400" b="1" i="0" u="none" strike="noStrike" dirty="0">
                          <a:solidFill>
                            <a:srgbClr val="000000"/>
                          </a:solidFill>
                          <a:effectLst/>
                          <a:latin typeface="Arial Narrow" panose="020B0606020202030204" pitchFamily="34" charset="0"/>
                        </a:rPr>
                        <a:t>Subtemas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dirty="0">
                          <a:solidFill>
                            <a:srgbClr val="000000"/>
                          </a:solidFill>
                          <a:effectLst/>
                          <a:latin typeface="Arial Narrow" panose="020B0606020202030204" pitchFamily="34" charset="0"/>
                        </a:rPr>
                        <a:t>Descripción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COMFENALCO 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CAFASUR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COMFAMILIAR HUILA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834263777"/>
                  </a:ext>
                </a:extLst>
              </a:tr>
              <a:tr h="1520223">
                <a:tc>
                  <a:txBody>
                    <a:bodyPr/>
                    <a:lstStyle/>
                    <a:p>
                      <a:pPr algn="l" fontAlgn="ctr"/>
                      <a:r>
                        <a:rPr lang="es-CO" sz="1400" b="1" i="0" u="none" strike="noStrike">
                          <a:solidFill>
                            <a:srgbClr val="000000"/>
                          </a:solidFill>
                          <a:effectLst/>
                          <a:latin typeface="Arial Narrow" panose="020B0606020202030204" pitchFamily="34" charset="0"/>
                        </a:rPr>
                        <a:t>Reglamento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dirty="0">
                          <a:solidFill>
                            <a:srgbClr val="000000"/>
                          </a:solidFill>
                          <a:effectLst/>
                          <a:latin typeface="Arial Narrow" panose="020B0606020202030204" pitchFamily="34" charset="0"/>
                        </a:rPr>
                        <a:t>Diseñar, implementar y publicar un reglamento donde se indique el trámite interno para dar respuesta a las peticiones y tramitar las quejas.  Este documento debe contener el procedimiento que se debe surtir entre las dependencias de la institución para atender de manera efectiva las peticiones.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endParaRPr lang="es-CO" sz="1800" b="0" i="0" u="none" strike="noStrike" dirty="0">
                        <a:solidFill>
                          <a:srgbClr val="FFC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906376685"/>
                  </a:ext>
                </a:extLst>
              </a:tr>
              <a:tr h="2279002">
                <a:tc>
                  <a:txBody>
                    <a:bodyPr/>
                    <a:lstStyle/>
                    <a:p>
                      <a:pPr algn="l" fontAlgn="ctr"/>
                      <a:r>
                        <a:rPr lang="es-CO" sz="1400" b="1" i="0" u="none" strike="noStrike">
                          <a:solidFill>
                            <a:srgbClr val="000000"/>
                          </a:solidFill>
                          <a:effectLst/>
                          <a:latin typeface="Arial Narrow" panose="020B0606020202030204" pitchFamily="34" charset="0"/>
                        </a:rPr>
                        <a:t>Sistema de turnos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dirty="0">
                          <a:solidFill>
                            <a:srgbClr val="000000"/>
                          </a:solidFill>
                          <a:effectLst/>
                          <a:latin typeface="Arial Narrow" panose="020B0606020202030204" pitchFamily="34" charset="0"/>
                        </a:rPr>
                        <a:t>Establecer un sistema de turnos que permita solucionar las peticiones de acuerdo al orden de llegada, siempre teniendo en cuenta las excepciones legales. Este sistema, le permitirá recibir atención especial y preferencial a las personas en situación de discapacidad, niños, niñas, adolescentes, mujeres gestantes o adultos mayores, y en general de personas en estado de indefensión o debilidad manifiesta.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endParaRPr lang="es-CO" sz="1800" b="0" i="0" u="none" strike="noStrike" dirty="0">
                        <a:solidFill>
                          <a:srgbClr val="0070C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marL="0" marR="0" lvl="0" indent="0" algn="l" defTabSz="914262" rtl="0" eaLnBrk="1" fontAlgn="ctr" latinLnBrk="0" hangingPunct="1">
                        <a:lnSpc>
                          <a:spcPct val="100000"/>
                        </a:lnSpc>
                        <a:spcBef>
                          <a:spcPts val="0"/>
                        </a:spcBef>
                        <a:spcAft>
                          <a:spcPts val="0"/>
                        </a:spcAft>
                        <a:buClrTx/>
                        <a:buSzTx/>
                        <a:buFontTx/>
                        <a:buNone/>
                        <a:tabLst/>
                        <a:defRPr/>
                      </a:pPr>
                      <a:r>
                        <a:rPr lang="es-CO" sz="1800" b="0" i="0" u="none" strike="noStrike" dirty="0">
                          <a:solidFill>
                            <a:srgbClr val="00B050"/>
                          </a:solidFill>
                          <a:effectLst/>
                          <a:latin typeface="Arial Narrow" panose="020B0606020202030204" pitchFamily="34" charset="0"/>
                        </a:rPr>
                        <a:t>100%</a:t>
                      </a:r>
                    </a:p>
                    <a:p>
                      <a:pPr algn="l" fontAlgn="ctr"/>
                      <a:endParaRPr lang="es-CO" sz="1800" b="0" i="0" u="none" strike="noStrike" dirty="0">
                        <a:solidFill>
                          <a:srgbClr val="000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8161336"/>
                  </a:ext>
                </a:extLst>
              </a:tr>
              <a:tr h="868699">
                <a:tc>
                  <a:txBody>
                    <a:bodyPr/>
                    <a:lstStyle/>
                    <a:p>
                      <a:pPr algn="l" fontAlgn="ctr"/>
                      <a:r>
                        <a:rPr lang="es-ES" sz="1400" b="1" i="0" u="none" strike="noStrike">
                          <a:solidFill>
                            <a:srgbClr val="000000"/>
                          </a:solidFill>
                          <a:effectLst/>
                          <a:latin typeface="Arial Narrow" panose="020B0606020202030204" pitchFamily="34" charset="0"/>
                        </a:rPr>
                        <a:t>Control Oportunidad de Respuesta a las PQR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Crear un mecanismo a través del cual se controle que las respuestas a las peticiones se den dentro de los tiempos legales establecidos.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endParaRPr lang="es-CO" sz="1800" b="0" i="0" u="none" strike="noStrike" dirty="0">
                        <a:solidFill>
                          <a:srgbClr val="0070C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022142167"/>
                  </a:ext>
                </a:extLst>
              </a:tr>
              <a:tr h="1139501">
                <a:tc>
                  <a:txBody>
                    <a:bodyPr/>
                    <a:lstStyle/>
                    <a:p>
                      <a:pPr algn="l" fontAlgn="ctr"/>
                      <a:r>
                        <a:rPr lang="es-ES" sz="1400" b="1" i="0" u="none" strike="noStrike">
                          <a:solidFill>
                            <a:srgbClr val="000000"/>
                          </a:solidFill>
                          <a:effectLst/>
                          <a:latin typeface="Arial Narrow" panose="020B0606020202030204" pitchFamily="34" charset="0"/>
                        </a:rPr>
                        <a:t>Registro de fecha y consecutivo o número de radicado de las peticiones presentadas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dirty="0">
                          <a:solidFill>
                            <a:srgbClr val="000000"/>
                          </a:solidFill>
                          <a:effectLst/>
                          <a:latin typeface="Arial Narrow" panose="020B0606020202030204" pitchFamily="34" charset="0"/>
                        </a:rPr>
                        <a:t>Al usuario le asiste legalmente el derecho de consultar en cualquier tiempo el estado en el cual se encuentra su petición; adicionalmente le permite a la Caja hacer la trazabilidad de la misma para dar oportuna respuesta.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endParaRPr lang="es-CO" sz="1800" b="0" i="0" u="none" strike="noStrike" dirty="0">
                        <a:solidFill>
                          <a:srgbClr val="FFC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FFC000"/>
                          </a:solidFill>
                          <a:effectLst/>
                          <a:latin typeface="Arial Narrow" panose="020B0606020202030204" pitchFamily="34" charset="0"/>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58296992"/>
                  </a:ext>
                </a:extLst>
              </a:tr>
            </a:tbl>
          </a:graphicData>
        </a:graphic>
      </p:graphicFrame>
    </p:spTree>
    <p:extLst>
      <p:ext uri="{BB962C8B-B14F-4D97-AF65-F5344CB8AC3E}">
        <p14:creationId xmlns:p14="http://schemas.microsoft.com/office/powerpoint/2010/main" val="290097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900"/>
                                        <p:tgtEl>
                                          <p:spTgt spid="8"/>
                                        </p:tgtEl>
                                      </p:cBhvr>
                                    </p:animEffect>
                                  </p:childTnLst>
                                </p:cTn>
                              </p:par>
                              <p:par>
                                <p:cTn id="8" presetID="42" presetClass="path" presetSubtype="0" accel="50000" decel="50000" fill="hold" nodeType="withEffect">
                                  <p:stCondLst>
                                    <p:cond delay="1400"/>
                                  </p:stCondLst>
                                  <p:childTnLst>
                                    <p:animMotion origin="layout" path="M -5.55556E-7 7.40741E-7 L 0.70382 -0.00023 " pathEditMode="relative" rAng="0" ptsTypes="AA">
                                      <p:cBhvr>
                                        <p:cTn id="9" dur="2300" fill="hold"/>
                                        <p:tgtEl>
                                          <p:spTgt spid="8"/>
                                        </p:tgtEl>
                                        <p:attrNameLst>
                                          <p:attrName>ppt_x</p:attrName>
                                          <p:attrName>ppt_y</p:attrName>
                                        </p:attrNameLst>
                                      </p:cBhvr>
                                      <p:rCtr x="35191"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0" y="1"/>
            <a:ext cx="9144000" cy="715963"/>
          </a:xfrm>
          <a:ln>
            <a:noFill/>
          </a:ln>
        </p:spPr>
        <p:txBody>
          <a:bodyPr>
            <a:noAutofit/>
          </a:bodyPr>
          <a:lstStyle/>
          <a:p>
            <a:r>
              <a:rPr lang="en-US" sz="3400" dirty="0">
                <a:solidFill>
                  <a:schemeClr val="tx2">
                    <a:lumMod val="20000"/>
                    <a:lumOff val="80000"/>
                  </a:schemeClr>
                </a:solidFill>
              </a:rPr>
              <a:t>1.Procesos </a:t>
            </a:r>
            <a:r>
              <a:rPr lang="en-US" sz="3400" dirty="0" err="1">
                <a:solidFill>
                  <a:schemeClr val="tx2">
                    <a:lumMod val="20000"/>
                    <a:lumOff val="80000"/>
                  </a:schemeClr>
                </a:solidFill>
              </a:rPr>
              <a:t>claramente</a:t>
            </a:r>
            <a:r>
              <a:rPr lang="en-US" sz="3400" dirty="0">
                <a:solidFill>
                  <a:schemeClr val="tx2">
                    <a:lumMod val="20000"/>
                    <a:lumOff val="80000"/>
                  </a:schemeClr>
                </a:solidFill>
              </a:rPr>
              <a:t> </a:t>
            </a:r>
            <a:r>
              <a:rPr lang="en-US" sz="3400" dirty="0" err="1">
                <a:solidFill>
                  <a:schemeClr val="tx2">
                    <a:lumMod val="20000"/>
                    <a:lumOff val="80000"/>
                  </a:schemeClr>
                </a:solidFill>
              </a:rPr>
              <a:t>definidos</a:t>
            </a:r>
            <a:endParaRPr lang="en-US" sz="3400" dirty="0">
              <a:solidFill>
                <a:schemeClr val="tx2">
                  <a:lumMod val="20000"/>
                  <a:lumOff val="80000"/>
                </a:schemeClr>
              </a:solidFill>
            </a:endParaRPr>
          </a:p>
        </p:txBody>
      </p:sp>
      <p:pic>
        <p:nvPicPr>
          <p:cNvPr id="8" name="Han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201" y="3509031"/>
            <a:ext cx="1837503" cy="2283458"/>
          </a:xfrm>
          <a:prstGeom prst="rect">
            <a:avLst/>
          </a:prstGeom>
        </p:spPr>
      </p:pic>
      <p:graphicFrame>
        <p:nvGraphicFramePr>
          <p:cNvPr id="7" name="Tabla 6">
            <a:extLst>
              <a:ext uri="{FF2B5EF4-FFF2-40B4-BE49-F238E27FC236}">
                <a16:creationId xmlns:a16="http://schemas.microsoft.com/office/drawing/2014/main" id="{32455BA7-AFC4-4785-9D9A-082075D5C09E}"/>
              </a:ext>
            </a:extLst>
          </p:cNvPr>
          <p:cNvGraphicFramePr>
            <a:graphicFrameLocks noGrp="1"/>
          </p:cNvGraphicFramePr>
          <p:nvPr>
            <p:extLst>
              <p:ext uri="{D42A27DB-BD31-4B8C-83A1-F6EECF244321}">
                <p14:modId xmlns:p14="http://schemas.microsoft.com/office/powerpoint/2010/main" val="1998532779"/>
              </p:ext>
            </p:extLst>
          </p:nvPr>
        </p:nvGraphicFramePr>
        <p:xfrm>
          <a:off x="0" y="-36440"/>
          <a:ext cx="12191998" cy="6370978"/>
        </p:xfrm>
        <a:graphic>
          <a:graphicData uri="http://schemas.openxmlformats.org/drawingml/2006/table">
            <a:tbl>
              <a:tblPr/>
              <a:tblGrid>
                <a:gridCol w="1884188">
                  <a:extLst>
                    <a:ext uri="{9D8B030D-6E8A-4147-A177-3AD203B41FA5}">
                      <a16:colId xmlns:a16="http://schemas.microsoft.com/office/drawing/2014/main" val="2186406962"/>
                    </a:ext>
                  </a:extLst>
                </a:gridCol>
                <a:gridCol w="3966542">
                  <a:extLst>
                    <a:ext uri="{9D8B030D-6E8A-4147-A177-3AD203B41FA5}">
                      <a16:colId xmlns:a16="http://schemas.microsoft.com/office/drawing/2014/main" val="2861803534"/>
                    </a:ext>
                  </a:extLst>
                </a:gridCol>
                <a:gridCol w="1585317">
                  <a:extLst>
                    <a:ext uri="{9D8B030D-6E8A-4147-A177-3AD203B41FA5}">
                      <a16:colId xmlns:a16="http://schemas.microsoft.com/office/drawing/2014/main" val="2128793388"/>
                    </a:ext>
                  </a:extLst>
                </a:gridCol>
                <a:gridCol w="1585317">
                  <a:extLst>
                    <a:ext uri="{9D8B030D-6E8A-4147-A177-3AD203B41FA5}">
                      <a16:colId xmlns:a16="http://schemas.microsoft.com/office/drawing/2014/main" val="472317572"/>
                    </a:ext>
                  </a:extLst>
                </a:gridCol>
                <a:gridCol w="1585317">
                  <a:extLst>
                    <a:ext uri="{9D8B030D-6E8A-4147-A177-3AD203B41FA5}">
                      <a16:colId xmlns:a16="http://schemas.microsoft.com/office/drawing/2014/main" val="1185584978"/>
                    </a:ext>
                  </a:extLst>
                </a:gridCol>
                <a:gridCol w="1585317">
                  <a:extLst>
                    <a:ext uri="{9D8B030D-6E8A-4147-A177-3AD203B41FA5}">
                      <a16:colId xmlns:a16="http://schemas.microsoft.com/office/drawing/2014/main" val="1624522061"/>
                    </a:ext>
                  </a:extLst>
                </a:gridCol>
              </a:tblGrid>
              <a:tr h="471924">
                <a:tc>
                  <a:txBody>
                    <a:bodyPr/>
                    <a:lstStyle/>
                    <a:p>
                      <a:pPr algn="ctr" fontAlgn="ctr"/>
                      <a:r>
                        <a:rPr lang="es-CO" sz="1400" b="1" i="0" u="none" strike="noStrike" dirty="0">
                          <a:solidFill>
                            <a:srgbClr val="000000"/>
                          </a:solidFill>
                          <a:effectLst/>
                          <a:latin typeface="Arial Narrow" panose="020B0606020202030204" pitchFamily="34" charset="0"/>
                        </a:rPr>
                        <a:t>Subtemas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Descripción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COMFENALCO 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CAFASUR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COMFAMILIAR HUILA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357689822"/>
                  </a:ext>
                </a:extLst>
              </a:tr>
              <a:tr h="1415773">
                <a:tc>
                  <a:txBody>
                    <a:bodyPr/>
                    <a:lstStyle/>
                    <a:p>
                      <a:pPr algn="l" fontAlgn="ctr"/>
                      <a:r>
                        <a:rPr lang="es-ES" sz="1400" b="1" i="0" u="none" strike="noStrike">
                          <a:solidFill>
                            <a:srgbClr val="000000"/>
                          </a:solidFill>
                          <a:effectLst/>
                          <a:latin typeface="Arial Narrow" panose="020B0606020202030204" pitchFamily="34" charset="0"/>
                        </a:rPr>
                        <a:t>Protocolo de atención al usuario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Adoptar los protocolos de atención al ciudadano - ley 1306 de 2009 “ley de protección de personas con discapacidad mental o que adopte conductas que lo inhabiliten para su normal desempeño en la sociedad.”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530485677"/>
                  </a:ext>
                </a:extLst>
              </a:tr>
              <a:tr h="1887697">
                <a:tc>
                  <a:txBody>
                    <a:bodyPr/>
                    <a:lstStyle/>
                    <a:p>
                      <a:pPr algn="l" fontAlgn="ctr"/>
                      <a:r>
                        <a:rPr lang="es-ES" sz="1400" b="1" i="0" u="none" strike="noStrike">
                          <a:solidFill>
                            <a:srgbClr val="000000"/>
                          </a:solidFill>
                          <a:effectLst/>
                          <a:latin typeface="Arial Narrow" panose="020B0606020202030204" pitchFamily="34" charset="0"/>
                        </a:rPr>
                        <a:t>Política de Atención al Cliente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Disponer de una política escrita, aprobada por el Consejo directivo, sobre atención al afiliado, al beneficiario, al cliente en general y la población vulnerable, entendida ésta como los grupos de personas que se encuentran en estado de desprotección o incapacidad frente a una amenaza a su condición psicológica, física y mental, entre otras.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FFC000"/>
                          </a:solidFill>
                          <a:effectLst/>
                          <a:latin typeface="Arial Narrow" panose="020B060602020203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7777016"/>
                  </a:ext>
                </a:extLst>
              </a:tr>
              <a:tr h="1179811">
                <a:tc>
                  <a:txBody>
                    <a:bodyPr/>
                    <a:lstStyle/>
                    <a:p>
                      <a:pPr algn="l" fontAlgn="ctr"/>
                      <a:r>
                        <a:rPr lang="es-ES" sz="1400" b="1" i="0" u="none" strike="noStrike" dirty="0">
                          <a:solidFill>
                            <a:srgbClr val="000000"/>
                          </a:solidFill>
                          <a:effectLst/>
                          <a:latin typeface="Arial Narrow" panose="020B0606020202030204" pitchFamily="34" charset="0"/>
                        </a:rPr>
                        <a:t>Accesibilidad para personas con limitación cognitiva, sensorial y/o de Movilidad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Las barreras de entorno físico deben ser suprimidas en el evento en que existan y fijar una política corporativa en esta materia. Diagnóstico de espacios físicos de atención al usuario.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endParaRPr lang="es-CO" sz="1800" b="0" i="0" u="none" strike="noStrike" dirty="0">
                        <a:solidFill>
                          <a:srgbClr val="FFC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475259415"/>
                  </a:ext>
                </a:extLst>
              </a:tr>
              <a:tr h="1415773">
                <a:tc>
                  <a:txBody>
                    <a:bodyPr/>
                    <a:lstStyle/>
                    <a:p>
                      <a:pPr algn="l" fontAlgn="ctr"/>
                      <a:r>
                        <a:rPr lang="es-CO" sz="1400" b="1" i="0" u="none" strike="noStrike">
                          <a:solidFill>
                            <a:srgbClr val="000000"/>
                          </a:solidFill>
                          <a:effectLst/>
                          <a:latin typeface="Arial Narrow" panose="020B0606020202030204" pitchFamily="34" charset="0"/>
                        </a:rPr>
                        <a:t>Los términos legales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400" b="0" i="0" u="none" strike="noStrike" dirty="0">
                          <a:solidFill>
                            <a:srgbClr val="000000"/>
                          </a:solidFill>
                          <a:effectLst/>
                          <a:latin typeface="Arial Narrow" panose="020B0606020202030204" pitchFamily="34" charset="0"/>
                        </a:rPr>
                        <a:t>Adoptar las medidas que se considere oportunas frente a los funcionarios encargados de dar trámite a las peticiones, quejas y reclamos, para que se dé cabal cumplimiento a la directriz impartida a través de la Circular No. 013 de 2010.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62897797"/>
                  </a:ext>
                </a:extLst>
              </a:tr>
            </a:tbl>
          </a:graphicData>
        </a:graphic>
      </p:graphicFrame>
    </p:spTree>
    <p:extLst>
      <p:ext uri="{BB962C8B-B14F-4D97-AF65-F5344CB8AC3E}">
        <p14:creationId xmlns:p14="http://schemas.microsoft.com/office/powerpoint/2010/main" val="87437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900"/>
                                        <p:tgtEl>
                                          <p:spTgt spid="8"/>
                                        </p:tgtEl>
                                      </p:cBhvr>
                                    </p:animEffect>
                                  </p:childTnLst>
                                </p:cTn>
                              </p:par>
                              <p:par>
                                <p:cTn id="8" presetID="42" presetClass="path" presetSubtype="0" accel="50000" decel="50000" fill="hold" nodeType="withEffect">
                                  <p:stCondLst>
                                    <p:cond delay="1400"/>
                                  </p:stCondLst>
                                  <p:childTnLst>
                                    <p:animMotion origin="layout" path="M -5.55556E-7 7.40741E-7 L 0.70382 -0.00023 " pathEditMode="relative" rAng="0" ptsTypes="AA">
                                      <p:cBhvr>
                                        <p:cTn id="9" dur="2300" fill="hold"/>
                                        <p:tgtEl>
                                          <p:spTgt spid="8"/>
                                        </p:tgtEl>
                                        <p:attrNameLst>
                                          <p:attrName>ppt_x</p:attrName>
                                          <p:attrName>ppt_y</p:attrName>
                                        </p:attrNameLst>
                                      </p:cBhvr>
                                      <p:rCtr x="35191"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0" y="1"/>
            <a:ext cx="9144000" cy="715963"/>
          </a:xfrm>
          <a:ln>
            <a:noFill/>
          </a:ln>
        </p:spPr>
        <p:txBody>
          <a:bodyPr>
            <a:noAutofit/>
          </a:bodyPr>
          <a:lstStyle/>
          <a:p>
            <a:r>
              <a:rPr lang="en-US" sz="3400" dirty="0">
                <a:solidFill>
                  <a:schemeClr val="tx2">
                    <a:lumMod val="20000"/>
                    <a:lumOff val="80000"/>
                  </a:schemeClr>
                </a:solidFill>
              </a:rPr>
              <a:t>1.Procesos </a:t>
            </a:r>
            <a:r>
              <a:rPr lang="en-US" sz="3400" dirty="0" err="1">
                <a:solidFill>
                  <a:schemeClr val="tx2">
                    <a:lumMod val="20000"/>
                    <a:lumOff val="80000"/>
                  </a:schemeClr>
                </a:solidFill>
              </a:rPr>
              <a:t>claramente</a:t>
            </a:r>
            <a:r>
              <a:rPr lang="en-US" sz="3400" dirty="0">
                <a:solidFill>
                  <a:schemeClr val="tx2">
                    <a:lumMod val="20000"/>
                    <a:lumOff val="80000"/>
                  </a:schemeClr>
                </a:solidFill>
              </a:rPr>
              <a:t> </a:t>
            </a:r>
            <a:r>
              <a:rPr lang="en-US" sz="3400" dirty="0" err="1">
                <a:solidFill>
                  <a:schemeClr val="tx2">
                    <a:lumMod val="20000"/>
                    <a:lumOff val="80000"/>
                  </a:schemeClr>
                </a:solidFill>
              </a:rPr>
              <a:t>definidos</a:t>
            </a:r>
            <a:endParaRPr lang="en-US" sz="3400" dirty="0">
              <a:solidFill>
                <a:schemeClr val="tx2">
                  <a:lumMod val="20000"/>
                  <a:lumOff val="80000"/>
                </a:schemeClr>
              </a:solidFill>
            </a:endParaRPr>
          </a:p>
        </p:txBody>
      </p:sp>
      <p:pic>
        <p:nvPicPr>
          <p:cNvPr id="8" name="Han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201" y="3509031"/>
            <a:ext cx="1837503" cy="2283458"/>
          </a:xfrm>
          <a:prstGeom prst="rect">
            <a:avLst/>
          </a:prstGeom>
        </p:spPr>
      </p:pic>
      <p:graphicFrame>
        <p:nvGraphicFramePr>
          <p:cNvPr id="4" name="Tabla 3">
            <a:extLst>
              <a:ext uri="{FF2B5EF4-FFF2-40B4-BE49-F238E27FC236}">
                <a16:creationId xmlns:a16="http://schemas.microsoft.com/office/drawing/2014/main" id="{08F59026-E76D-4ABA-BD5A-D3145503242D}"/>
              </a:ext>
            </a:extLst>
          </p:cNvPr>
          <p:cNvGraphicFramePr>
            <a:graphicFrameLocks noGrp="1"/>
          </p:cNvGraphicFramePr>
          <p:nvPr>
            <p:extLst>
              <p:ext uri="{D42A27DB-BD31-4B8C-83A1-F6EECF244321}">
                <p14:modId xmlns:p14="http://schemas.microsoft.com/office/powerpoint/2010/main" val="3558352007"/>
              </p:ext>
            </p:extLst>
          </p:nvPr>
        </p:nvGraphicFramePr>
        <p:xfrm>
          <a:off x="1" y="-23734"/>
          <a:ext cx="12191997" cy="6614160"/>
        </p:xfrm>
        <a:graphic>
          <a:graphicData uri="http://schemas.openxmlformats.org/drawingml/2006/table">
            <a:tbl>
              <a:tblPr/>
              <a:tblGrid>
                <a:gridCol w="1884188">
                  <a:extLst>
                    <a:ext uri="{9D8B030D-6E8A-4147-A177-3AD203B41FA5}">
                      <a16:colId xmlns:a16="http://schemas.microsoft.com/office/drawing/2014/main" val="4225421390"/>
                    </a:ext>
                  </a:extLst>
                </a:gridCol>
                <a:gridCol w="3966541">
                  <a:extLst>
                    <a:ext uri="{9D8B030D-6E8A-4147-A177-3AD203B41FA5}">
                      <a16:colId xmlns:a16="http://schemas.microsoft.com/office/drawing/2014/main" val="3309201508"/>
                    </a:ext>
                  </a:extLst>
                </a:gridCol>
                <a:gridCol w="1585317">
                  <a:extLst>
                    <a:ext uri="{9D8B030D-6E8A-4147-A177-3AD203B41FA5}">
                      <a16:colId xmlns:a16="http://schemas.microsoft.com/office/drawing/2014/main" val="379965052"/>
                    </a:ext>
                  </a:extLst>
                </a:gridCol>
                <a:gridCol w="1585317">
                  <a:extLst>
                    <a:ext uri="{9D8B030D-6E8A-4147-A177-3AD203B41FA5}">
                      <a16:colId xmlns:a16="http://schemas.microsoft.com/office/drawing/2014/main" val="2790574038"/>
                    </a:ext>
                  </a:extLst>
                </a:gridCol>
                <a:gridCol w="1585317">
                  <a:extLst>
                    <a:ext uri="{9D8B030D-6E8A-4147-A177-3AD203B41FA5}">
                      <a16:colId xmlns:a16="http://schemas.microsoft.com/office/drawing/2014/main" val="3788635449"/>
                    </a:ext>
                  </a:extLst>
                </a:gridCol>
                <a:gridCol w="1585317">
                  <a:extLst>
                    <a:ext uri="{9D8B030D-6E8A-4147-A177-3AD203B41FA5}">
                      <a16:colId xmlns:a16="http://schemas.microsoft.com/office/drawing/2014/main" val="359085162"/>
                    </a:ext>
                  </a:extLst>
                </a:gridCol>
              </a:tblGrid>
              <a:tr h="408501">
                <a:tc>
                  <a:txBody>
                    <a:bodyPr/>
                    <a:lstStyle/>
                    <a:p>
                      <a:pPr algn="ctr" fontAlgn="ctr"/>
                      <a:r>
                        <a:rPr lang="es-CO" sz="1400" b="1" i="0" u="none" strike="noStrike" dirty="0">
                          <a:solidFill>
                            <a:srgbClr val="000000"/>
                          </a:solidFill>
                          <a:effectLst/>
                          <a:latin typeface="Arial Narrow" panose="020B0606020202030204" pitchFamily="34" charset="0"/>
                        </a:rPr>
                        <a:t>Subtemas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Descripción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dirty="0">
                          <a:solidFill>
                            <a:srgbClr val="000000"/>
                          </a:solidFill>
                          <a:effectLst/>
                          <a:latin typeface="Arial Narrow" panose="020B0606020202030204" pitchFamily="34" charset="0"/>
                        </a:rPr>
                        <a:t>COMFENALCO 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CAFASUR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COMFAMILIAR HUILA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836331448"/>
                  </a:ext>
                </a:extLst>
              </a:tr>
              <a:tr h="5923268">
                <a:tc>
                  <a:txBody>
                    <a:bodyPr/>
                    <a:lstStyle/>
                    <a:p>
                      <a:pPr algn="l" fontAlgn="ctr"/>
                      <a:r>
                        <a:rPr lang="es-ES" sz="1400" b="1" i="0" u="none" strike="noStrike">
                          <a:solidFill>
                            <a:srgbClr val="000000"/>
                          </a:solidFill>
                          <a:effectLst/>
                          <a:latin typeface="Arial Narrow" panose="020B0606020202030204" pitchFamily="34" charset="0"/>
                        </a:rPr>
                        <a:t>Accesibilidad y espacio fisico adecuado para la atención al afiliado, al beneficiario y al cliente en general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Para lograr atender satisfactoriamente al ciudadano, debemos generar un ambiente óptimo desde que ingresa hasta que sale de la Corporación, por lo que debemos tener en cuenta:                                                                                                           · Oficina ordenada y limpia.</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Los baños en buen funcionamiento, con lavamanos y sanitaros equipados con jabón, papel higiénico, toalla para manos y basureros.</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Decoración.</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Recipientes para basuras.</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Ventilación e iluminación adecuadas.</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Temperatura y aires acondicionados.                                                                                       · Infraestructura y Equipos.</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Equipos limpios y en buen estado.</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Archivos, escritorios y mobiliario ordenado.</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Rótulos y letreros internos limpios, sin roturas, con todas las partes, sin adhesivos, ni rayones, ordenados y actualizados.</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Pintura en buen estado.</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Vidrios limpios.</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Cielos rasos y pisos en buen estado.</a:t>
                      </a:r>
                      <a:br>
                        <a:rPr lang="es-ES" sz="1400" b="0" i="0" u="none" strike="noStrike">
                          <a:solidFill>
                            <a:srgbClr val="000000"/>
                          </a:solidFill>
                          <a:effectLst/>
                          <a:latin typeface="Arial Narrow" panose="020B0606020202030204" pitchFamily="34" charset="0"/>
                        </a:rPr>
                      </a:br>
                      <a:r>
                        <a:rPr lang="es-ES" sz="1400" b="0" i="0" u="none" strike="noStrike">
                          <a:solidFill>
                            <a:srgbClr val="000000"/>
                          </a:solidFill>
                          <a:effectLst/>
                          <a:latin typeface="Arial Narrow" panose="020B0606020202030204" pitchFamily="34" charset="0"/>
                        </a:rPr>
                        <a:t>· Cables de los diferentes equipos recogidos, que no generen peligro para los usuarios.                                                                                                                                            · La seguridad interna debe ser adecuada, según lo establecido; Los letreros y avisos de seguridad dentro de la infraestructura de la corporación, deben ser legibles y encontrarse bien instalados, plenamente identificadas para ancianos, mujeres embarazadas, discapacitados, niños. dichos espacios deben ser accesibles al público.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983212331"/>
                  </a:ext>
                </a:extLst>
              </a:tr>
            </a:tbl>
          </a:graphicData>
        </a:graphic>
      </p:graphicFrame>
    </p:spTree>
    <p:extLst>
      <p:ext uri="{BB962C8B-B14F-4D97-AF65-F5344CB8AC3E}">
        <p14:creationId xmlns:p14="http://schemas.microsoft.com/office/powerpoint/2010/main" val="1719044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900"/>
                                        <p:tgtEl>
                                          <p:spTgt spid="8"/>
                                        </p:tgtEl>
                                      </p:cBhvr>
                                    </p:animEffect>
                                  </p:childTnLst>
                                </p:cTn>
                              </p:par>
                              <p:par>
                                <p:cTn id="8" presetID="42" presetClass="path" presetSubtype="0" accel="50000" decel="50000" fill="hold" nodeType="withEffect">
                                  <p:stCondLst>
                                    <p:cond delay="1400"/>
                                  </p:stCondLst>
                                  <p:childTnLst>
                                    <p:animMotion origin="layout" path="M -5.55556E-7 7.40741E-7 L 0.70382 -0.00023 " pathEditMode="relative" rAng="0" ptsTypes="AA">
                                      <p:cBhvr>
                                        <p:cTn id="9" dur="2300" fill="hold"/>
                                        <p:tgtEl>
                                          <p:spTgt spid="8"/>
                                        </p:tgtEl>
                                        <p:attrNameLst>
                                          <p:attrName>ppt_x</p:attrName>
                                          <p:attrName>ppt_y</p:attrName>
                                        </p:attrNameLst>
                                      </p:cBhvr>
                                      <p:rCtr x="35191"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0" y="1"/>
            <a:ext cx="9144000" cy="715963"/>
          </a:xfrm>
          <a:ln>
            <a:noFill/>
          </a:ln>
        </p:spPr>
        <p:txBody>
          <a:bodyPr>
            <a:noAutofit/>
          </a:bodyPr>
          <a:lstStyle/>
          <a:p>
            <a:r>
              <a:rPr lang="en-US" sz="3400" dirty="0">
                <a:solidFill>
                  <a:schemeClr val="tx2">
                    <a:lumMod val="20000"/>
                    <a:lumOff val="80000"/>
                  </a:schemeClr>
                </a:solidFill>
              </a:rPr>
              <a:t>1.Procesos </a:t>
            </a:r>
            <a:r>
              <a:rPr lang="en-US" sz="3400" dirty="0" err="1">
                <a:solidFill>
                  <a:schemeClr val="tx2">
                    <a:lumMod val="20000"/>
                    <a:lumOff val="80000"/>
                  </a:schemeClr>
                </a:solidFill>
              </a:rPr>
              <a:t>claramente</a:t>
            </a:r>
            <a:r>
              <a:rPr lang="en-US" sz="3400" dirty="0">
                <a:solidFill>
                  <a:schemeClr val="tx2">
                    <a:lumMod val="20000"/>
                    <a:lumOff val="80000"/>
                  </a:schemeClr>
                </a:solidFill>
              </a:rPr>
              <a:t> </a:t>
            </a:r>
            <a:r>
              <a:rPr lang="en-US" sz="3400" dirty="0" err="1">
                <a:solidFill>
                  <a:schemeClr val="tx2">
                    <a:lumMod val="20000"/>
                    <a:lumOff val="80000"/>
                  </a:schemeClr>
                </a:solidFill>
              </a:rPr>
              <a:t>definidos</a:t>
            </a:r>
            <a:endParaRPr lang="en-US" sz="3400" dirty="0">
              <a:solidFill>
                <a:schemeClr val="tx2">
                  <a:lumMod val="20000"/>
                  <a:lumOff val="80000"/>
                </a:schemeClr>
              </a:solidFill>
            </a:endParaRPr>
          </a:p>
        </p:txBody>
      </p:sp>
      <p:pic>
        <p:nvPicPr>
          <p:cNvPr id="8" name="Han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201" y="3509031"/>
            <a:ext cx="1837503" cy="2283458"/>
          </a:xfrm>
          <a:prstGeom prst="rect">
            <a:avLst/>
          </a:prstGeom>
        </p:spPr>
      </p:pic>
      <p:graphicFrame>
        <p:nvGraphicFramePr>
          <p:cNvPr id="5" name="Tabla 4">
            <a:extLst>
              <a:ext uri="{FF2B5EF4-FFF2-40B4-BE49-F238E27FC236}">
                <a16:creationId xmlns:a16="http://schemas.microsoft.com/office/drawing/2014/main" id="{06B61751-B66B-47E1-AAB5-D523165E4C68}"/>
              </a:ext>
            </a:extLst>
          </p:cNvPr>
          <p:cNvGraphicFramePr>
            <a:graphicFrameLocks noGrp="1"/>
          </p:cNvGraphicFramePr>
          <p:nvPr>
            <p:extLst>
              <p:ext uri="{D42A27DB-BD31-4B8C-83A1-F6EECF244321}">
                <p14:modId xmlns:p14="http://schemas.microsoft.com/office/powerpoint/2010/main" val="1270447213"/>
              </p:ext>
            </p:extLst>
          </p:nvPr>
        </p:nvGraphicFramePr>
        <p:xfrm>
          <a:off x="1" y="2"/>
          <a:ext cx="12192000" cy="6281528"/>
        </p:xfrm>
        <a:graphic>
          <a:graphicData uri="http://schemas.openxmlformats.org/drawingml/2006/table">
            <a:tbl>
              <a:tblPr/>
              <a:tblGrid>
                <a:gridCol w="1524000">
                  <a:extLst>
                    <a:ext uri="{9D8B030D-6E8A-4147-A177-3AD203B41FA5}">
                      <a16:colId xmlns:a16="http://schemas.microsoft.com/office/drawing/2014/main" val="2334978582"/>
                    </a:ext>
                  </a:extLst>
                </a:gridCol>
                <a:gridCol w="1316969">
                  <a:extLst>
                    <a:ext uri="{9D8B030D-6E8A-4147-A177-3AD203B41FA5}">
                      <a16:colId xmlns:a16="http://schemas.microsoft.com/office/drawing/2014/main" val="3667358495"/>
                    </a:ext>
                  </a:extLst>
                </a:gridCol>
                <a:gridCol w="4575830">
                  <a:extLst>
                    <a:ext uri="{9D8B030D-6E8A-4147-A177-3AD203B41FA5}">
                      <a16:colId xmlns:a16="http://schemas.microsoft.com/office/drawing/2014/main" val="3719972910"/>
                    </a:ext>
                  </a:extLst>
                </a:gridCol>
                <a:gridCol w="1016000">
                  <a:extLst>
                    <a:ext uri="{9D8B030D-6E8A-4147-A177-3AD203B41FA5}">
                      <a16:colId xmlns:a16="http://schemas.microsoft.com/office/drawing/2014/main" val="1937728680"/>
                    </a:ext>
                  </a:extLst>
                </a:gridCol>
                <a:gridCol w="1219200">
                  <a:extLst>
                    <a:ext uri="{9D8B030D-6E8A-4147-A177-3AD203B41FA5}">
                      <a16:colId xmlns:a16="http://schemas.microsoft.com/office/drawing/2014/main" val="4049724477"/>
                    </a:ext>
                  </a:extLst>
                </a:gridCol>
                <a:gridCol w="1101834">
                  <a:extLst>
                    <a:ext uri="{9D8B030D-6E8A-4147-A177-3AD203B41FA5}">
                      <a16:colId xmlns:a16="http://schemas.microsoft.com/office/drawing/2014/main" val="1523546333"/>
                    </a:ext>
                  </a:extLst>
                </a:gridCol>
                <a:gridCol w="1438167">
                  <a:extLst>
                    <a:ext uri="{9D8B030D-6E8A-4147-A177-3AD203B41FA5}">
                      <a16:colId xmlns:a16="http://schemas.microsoft.com/office/drawing/2014/main" val="603599967"/>
                    </a:ext>
                  </a:extLst>
                </a:gridCol>
              </a:tblGrid>
              <a:tr h="622937">
                <a:tc>
                  <a:txBody>
                    <a:bodyPr/>
                    <a:lstStyle/>
                    <a:p>
                      <a:pPr algn="ctr" fontAlgn="ctr"/>
                      <a:r>
                        <a:rPr lang="es-CO" sz="1400" b="1" i="0" u="none" strike="noStrike" dirty="0">
                          <a:solidFill>
                            <a:srgbClr val="000000"/>
                          </a:solidFill>
                          <a:effectLst/>
                          <a:latin typeface="Arial Narrow" panose="020B0606020202030204" pitchFamily="34" charset="0"/>
                        </a:rPr>
                        <a:t>Temas principales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Subtemas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Descripción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COMFENALCO 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CAFASUR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COMFAMILIAR HUILA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25093393"/>
                  </a:ext>
                </a:extLst>
              </a:tr>
              <a:tr h="1828291">
                <a:tc>
                  <a:txBody>
                    <a:bodyPr/>
                    <a:lstStyle/>
                    <a:p>
                      <a:pPr algn="l" fontAlgn="ctr"/>
                      <a:r>
                        <a:rPr lang="es-CO" sz="1400" b="1" i="0" u="none" strike="noStrike">
                          <a:solidFill>
                            <a:srgbClr val="000000"/>
                          </a:solidFill>
                          <a:effectLst/>
                          <a:latin typeface="Arial Narrow" panose="020B0606020202030204" pitchFamily="34" charset="0"/>
                        </a:rPr>
                        <a:t>3. Línea gratuita 018000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400" b="1" i="0" u="none" strike="noStrike">
                          <a:solidFill>
                            <a:srgbClr val="000000"/>
                          </a:solidFill>
                          <a:effectLst/>
                          <a:latin typeface="Arial Narrow" panose="020B0606020202030204" pitchFamily="34" charset="0"/>
                        </a:rPr>
                        <a:t>Expresión Vigilado Supersubsidio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Dado que las Cajas de Compensación Familiar cuentan con la línea gratuita de atención al ciudadano 018000 y demás líneas de atención, como herramienta de acercamiento con sus usuarios, se hace necesario la implementación en esas líneas, de la expresión “VIGILADO SUPERSUBSIDIO”, el cual debe ser pausado, claro y comprensible para el oyente.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64687249"/>
                  </a:ext>
                </a:extLst>
              </a:tr>
              <a:tr h="1453520">
                <a:tc>
                  <a:txBody>
                    <a:bodyPr/>
                    <a:lstStyle/>
                    <a:p>
                      <a:pPr algn="l" fontAlgn="ctr"/>
                      <a:r>
                        <a:rPr lang="es-ES" sz="1400" b="1" i="0" u="none" strike="noStrike">
                          <a:solidFill>
                            <a:srgbClr val="000000"/>
                          </a:solidFill>
                          <a:effectLst/>
                          <a:latin typeface="Arial Narrow" panose="020B0606020202030204" pitchFamily="34" charset="0"/>
                        </a:rPr>
                        <a:t>4. Carta de deberes y derechos de los afiliados al Sistema del Subsidio Familiar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1" i="0" u="none" strike="noStrike" dirty="0">
                          <a:solidFill>
                            <a:srgbClr val="000000"/>
                          </a:solidFill>
                          <a:effectLst/>
                          <a:latin typeface="Arial Narrow" panose="020B0606020202030204" pitchFamily="34" charset="0"/>
                        </a:rPr>
                        <a:t>Mínimo de derechos y deberes de la Carta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El texto de la Circular constituye el mínimo de derechos y deberes que son necesarios se consagren a través de la carta.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733995487"/>
                  </a:ext>
                </a:extLst>
              </a:tr>
              <a:tr h="1279804">
                <a:tc>
                  <a:txBody>
                    <a:bodyPr/>
                    <a:lstStyle/>
                    <a:p>
                      <a:pPr algn="l" fontAlgn="ctr"/>
                      <a:r>
                        <a:rPr lang="es-CO" sz="1400" b="1" i="0" u="none" strike="noStrike">
                          <a:solidFill>
                            <a:srgbClr val="000000"/>
                          </a:solidFill>
                          <a:effectLst/>
                          <a:latin typeface="Arial Narrow" panose="020B0606020202030204" pitchFamily="34" charset="0"/>
                        </a:rPr>
                        <a:t>5. Manejo de concesiones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1" i="0" u="none" strike="noStrike">
                          <a:solidFill>
                            <a:srgbClr val="000000"/>
                          </a:solidFill>
                          <a:effectLst/>
                          <a:latin typeface="Arial Narrow" panose="020B0606020202030204" pitchFamily="34" charset="0"/>
                        </a:rPr>
                        <a:t>Claúsula y Cumplimiento de Protocolos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Incluir una claúsula en la que se deje establecida la forma y términos en que dicho concesionario debe atender a los afiliados a la Corporación y los clientes en general. Difundir al momento del inicio de la concesión los Protocolos de Atención correspondientes a cada corporación.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721890799"/>
                  </a:ext>
                </a:extLst>
              </a:tr>
              <a:tr h="1096976">
                <a:tc>
                  <a:txBody>
                    <a:bodyPr/>
                    <a:lstStyle/>
                    <a:p>
                      <a:pPr algn="l" fontAlgn="ctr"/>
                      <a:r>
                        <a:rPr lang="es-ES" sz="1400" b="1" i="0" u="none" strike="noStrike">
                          <a:solidFill>
                            <a:srgbClr val="000000"/>
                          </a:solidFill>
                          <a:effectLst/>
                          <a:latin typeface="Arial Narrow" panose="020B0606020202030204" pitchFamily="34" charset="0"/>
                        </a:rPr>
                        <a:t>6. Buzones de sugerencias para el cliente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400" b="1" i="0" u="none" strike="noStrike">
                          <a:solidFill>
                            <a:srgbClr val="000000"/>
                          </a:solidFill>
                          <a:effectLst/>
                          <a:latin typeface="Arial Narrow" panose="020B0606020202030204" pitchFamily="34" charset="0"/>
                        </a:rPr>
                        <a:t>Requisitos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Disponer de los buzones en todas las sedes de servicio, en sitios visibles para el cliente, debidamente señalizados, con formatos dispuestos en forma permanente para el efecto, con los elementos básicos para su utilización.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663209011"/>
                  </a:ext>
                </a:extLst>
              </a:tr>
            </a:tbl>
          </a:graphicData>
        </a:graphic>
      </p:graphicFrame>
    </p:spTree>
    <p:extLst>
      <p:ext uri="{BB962C8B-B14F-4D97-AF65-F5344CB8AC3E}">
        <p14:creationId xmlns:p14="http://schemas.microsoft.com/office/powerpoint/2010/main" val="2853096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900"/>
                                        <p:tgtEl>
                                          <p:spTgt spid="8"/>
                                        </p:tgtEl>
                                      </p:cBhvr>
                                    </p:animEffect>
                                  </p:childTnLst>
                                </p:cTn>
                              </p:par>
                              <p:par>
                                <p:cTn id="8" presetID="42" presetClass="path" presetSubtype="0" accel="50000" decel="50000" fill="hold" nodeType="withEffect">
                                  <p:stCondLst>
                                    <p:cond delay="1400"/>
                                  </p:stCondLst>
                                  <p:childTnLst>
                                    <p:animMotion origin="layout" path="M -5.55556E-7 7.40741E-7 L 0.70382 -0.00023 " pathEditMode="relative" rAng="0" ptsTypes="AA">
                                      <p:cBhvr>
                                        <p:cTn id="9" dur="2300" fill="hold"/>
                                        <p:tgtEl>
                                          <p:spTgt spid="8"/>
                                        </p:tgtEl>
                                        <p:attrNameLst>
                                          <p:attrName>ppt_x</p:attrName>
                                          <p:attrName>ppt_y</p:attrName>
                                        </p:attrNameLst>
                                      </p:cBhvr>
                                      <p:rCtr x="35191"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0" y="1"/>
            <a:ext cx="9144000" cy="715963"/>
          </a:xfrm>
          <a:ln>
            <a:noFill/>
          </a:ln>
        </p:spPr>
        <p:txBody>
          <a:bodyPr>
            <a:noAutofit/>
          </a:bodyPr>
          <a:lstStyle/>
          <a:p>
            <a:r>
              <a:rPr lang="en-US" sz="3400" dirty="0">
                <a:solidFill>
                  <a:schemeClr val="tx2">
                    <a:lumMod val="20000"/>
                    <a:lumOff val="80000"/>
                  </a:schemeClr>
                </a:solidFill>
              </a:rPr>
              <a:t>1.Procesos </a:t>
            </a:r>
            <a:r>
              <a:rPr lang="en-US" sz="3400" dirty="0" err="1">
                <a:solidFill>
                  <a:schemeClr val="tx2">
                    <a:lumMod val="20000"/>
                    <a:lumOff val="80000"/>
                  </a:schemeClr>
                </a:solidFill>
              </a:rPr>
              <a:t>claramente</a:t>
            </a:r>
            <a:r>
              <a:rPr lang="en-US" sz="3400" dirty="0">
                <a:solidFill>
                  <a:schemeClr val="tx2">
                    <a:lumMod val="20000"/>
                    <a:lumOff val="80000"/>
                  </a:schemeClr>
                </a:solidFill>
              </a:rPr>
              <a:t> </a:t>
            </a:r>
            <a:r>
              <a:rPr lang="en-US" sz="3400" dirty="0" err="1">
                <a:solidFill>
                  <a:schemeClr val="tx2">
                    <a:lumMod val="20000"/>
                    <a:lumOff val="80000"/>
                  </a:schemeClr>
                </a:solidFill>
              </a:rPr>
              <a:t>definidos</a:t>
            </a:r>
            <a:endParaRPr lang="en-US" sz="3400" dirty="0">
              <a:solidFill>
                <a:schemeClr val="tx2">
                  <a:lumMod val="20000"/>
                  <a:lumOff val="80000"/>
                </a:schemeClr>
              </a:solidFill>
            </a:endParaRPr>
          </a:p>
        </p:txBody>
      </p:sp>
      <p:pic>
        <p:nvPicPr>
          <p:cNvPr id="8" name="Han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201" y="3509031"/>
            <a:ext cx="1837503" cy="2283458"/>
          </a:xfrm>
          <a:prstGeom prst="rect">
            <a:avLst/>
          </a:prstGeom>
        </p:spPr>
      </p:pic>
      <p:graphicFrame>
        <p:nvGraphicFramePr>
          <p:cNvPr id="9" name="Tabla 8">
            <a:extLst>
              <a:ext uri="{FF2B5EF4-FFF2-40B4-BE49-F238E27FC236}">
                <a16:creationId xmlns:a16="http://schemas.microsoft.com/office/drawing/2014/main" id="{7D41F2AA-1B30-4720-9FC9-567A8DD178FD}"/>
              </a:ext>
            </a:extLst>
          </p:cNvPr>
          <p:cNvGraphicFramePr>
            <a:graphicFrameLocks noGrp="1"/>
          </p:cNvGraphicFramePr>
          <p:nvPr>
            <p:extLst>
              <p:ext uri="{D42A27DB-BD31-4B8C-83A1-F6EECF244321}">
                <p14:modId xmlns:p14="http://schemas.microsoft.com/office/powerpoint/2010/main" val="2175939592"/>
              </p:ext>
            </p:extLst>
          </p:nvPr>
        </p:nvGraphicFramePr>
        <p:xfrm>
          <a:off x="1" y="2"/>
          <a:ext cx="12192000" cy="6294781"/>
        </p:xfrm>
        <a:graphic>
          <a:graphicData uri="http://schemas.openxmlformats.org/drawingml/2006/table">
            <a:tbl>
              <a:tblPr/>
              <a:tblGrid>
                <a:gridCol w="1320800">
                  <a:extLst>
                    <a:ext uri="{9D8B030D-6E8A-4147-A177-3AD203B41FA5}">
                      <a16:colId xmlns:a16="http://schemas.microsoft.com/office/drawing/2014/main" val="1843104448"/>
                    </a:ext>
                  </a:extLst>
                </a:gridCol>
                <a:gridCol w="1219200">
                  <a:extLst>
                    <a:ext uri="{9D8B030D-6E8A-4147-A177-3AD203B41FA5}">
                      <a16:colId xmlns:a16="http://schemas.microsoft.com/office/drawing/2014/main" val="3284649728"/>
                    </a:ext>
                  </a:extLst>
                </a:gridCol>
                <a:gridCol w="4876799">
                  <a:extLst>
                    <a:ext uri="{9D8B030D-6E8A-4147-A177-3AD203B41FA5}">
                      <a16:colId xmlns:a16="http://schemas.microsoft.com/office/drawing/2014/main" val="1194615030"/>
                    </a:ext>
                  </a:extLst>
                </a:gridCol>
                <a:gridCol w="1320800">
                  <a:extLst>
                    <a:ext uri="{9D8B030D-6E8A-4147-A177-3AD203B41FA5}">
                      <a16:colId xmlns:a16="http://schemas.microsoft.com/office/drawing/2014/main" val="3431336383"/>
                    </a:ext>
                  </a:extLst>
                </a:gridCol>
                <a:gridCol w="1117600">
                  <a:extLst>
                    <a:ext uri="{9D8B030D-6E8A-4147-A177-3AD203B41FA5}">
                      <a16:colId xmlns:a16="http://schemas.microsoft.com/office/drawing/2014/main" val="2577355659"/>
                    </a:ext>
                  </a:extLst>
                </a:gridCol>
                <a:gridCol w="1219200">
                  <a:extLst>
                    <a:ext uri="{9D8B030D-6E8A-4147-A177-3AD203B41FA5}">
                      <a16:colId xmlns:a16="http://schemas.microsoft.com/office/drawing/2014/main" val="3020032412"/>
                    </a:ext>
                  </a:extLst>
                </a:gridCol>
                <a:gridCol w="1117601">
                  <a:extLst>
                    <a:ext uri="{9D8B030D-6E8A-4147-A177-3AD203B41FA5}">
                      <a16:colId xmlns:a16="http://schemas.microsoft.com/office/drawing/2014/main" val="2767509567"/>
                    </a:ext>
                  </a:extLst>
                </a:gridCol>
              </a:tblGrid>
              <a:tr h="500304">
                <a:tc>
                  <a:txBody>
                    <a:bodyPr/>
                    <a:lstStyle/>
                    <a:p>
                      <a:pPr algn="ctr" fontAlgn="ctr"/>
                      <a:r>
                        <a:rPr lang="es-CO" sz="1400" b="1" i="0" u="none" strike="noStrike" dirty="0">
                          <a:solidFill>
                            <a:srgbClr val="000000"/>
                          </a:solidFill>
                          <a:effectLst/>
                          <a:latin typeface="Arial Narrow" panose="020B0606020202030204" pitchFamily="34" charset="0"/>
                        </a:rPr>
                        <a:t>Temas principales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Subtemas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Descripción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COMFENALCO 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CAFASUR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COMFAMILIAR HUILA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400" b="1" i="0" u="none" strike="noStrike">
                          <a:solidFill>
                            <a:srgbClr val="000000"/>
                          </a:solidFill>
                          <a:effectLst/>
                          <a:latin typeface="Arial Narrow" panose="020B0606020202030204" pitchFamily="34" charset="0"/>
                        </a:rPr>
                        <a:t>COMFATOLIMA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495621160"/>
                  </a:ext>
                </a:extLst>
              </a:tr>
              <a:tr h="1493255">
                <a:tc>
                  <a:txBody>
                    <a:bodyPr/>
                    <a:lstStyle/>
                    <a:p>
                      <a:pPr algn="l" fontAlgn="ctr"/>
                      <a:r>
                        <a:rPr lang="es-ES" sz="1400" b="1" i="0" u="none" strike="noStrike">
                          <a:solidFill>
                            <a:srgbClr val="000000"/>
                          </a:solidFill>
                          <a:effectLst/>
                          <a:latin typeface="Arial Narrow" panose="020B0606020202030204" pitchFamily="34" charset="0"/>
                        </a:rPr>
                        <a:t>7. Incumplimiento del compromiso al ciudadano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400" b="1" i="0" u="none" strike="noStrike">
                          <a:solidFill>
                            <a:srgbClr val="000000"/>
                          </a:solidFill>
                          <a:effectLst/>
                          <a:latin typeface="Arial Narrow" panose="020B0606020202030204" pitchFamily="34" charset="0"/>
                        </a:rPr>
                        <a:t>Resarcimiento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Debe existir un documento que contenga los compromisos asumidos por la institución cuando presta sus servicios, especificando la manera como subsanará las deficiencias que se llegaran a prestar en el incumplimiento de los mismos, que serán acordes con el contenido y régimen jurídico de prestación del servicio, siempre cumpliendo con los estándares de calidad (plazos, tiempos de espera, etc.).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FFC000"/>
                          </a:solidFill>
                          <a:effectLst/>
                          <a:latin typeface="Arial Narrow" panose="020B0606020202030204" pitchFamily="34" charset="0"/>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FFC000"/>
                          </a:solidFill>
                          <a:effectLst/>
                          <a:latin typeface="Arial Narrow" panose="020B0606020202030204" pitchFamily="34" charset="0"/>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FFC000"/>
                          </a:solidFill>
                          <a:effectLst/>
                          <a:latin typeface="Arial Narrow" panose="020B0606020202030204" pitchFamily="34" charset="0"/>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6099906"/>
                  </a:ext>
                </a:extLst>
              </a:tr>
              <a:tr h="1679912">
                <a:tc>
                  <a:txBody>
                    <a:bodyPr/>
                    <a:lstStyle/>
                    <a:p>
                      <a:pPr algn="l" fontAlgn="ctr"/>
                      <a:r>
                        <a:rPr lang="es-CO" sz="1400" b="1" i="0" u="none" strike="noStrike">
                          <a:solidFill>
                            <a:srgbClr val="000000"/>
                          </a:solidFill>
                          <a:effectLst/>
                          <a:latin typeface="Arial Narrow" panose="020B0606020202030204" pitchFamily="34" charset="0"/>
                        </a:rPr>
                        <a:t>8. Capacitación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400" b="1" i="0" u="none" strike="noStrike">
                          <a:solidFill>
                            <a:srgbClr val="000000"/>
                          </a:solidFill>
                          <a:effectLst/>
                          <a:latin typeface="Arial Narrow" panose="020B0606020202030204" pitchFamily="34" charset="0"/>
                        </a:rPr>
                        <a:t>Permanente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dirty="0">
                          <a:solidFill>
                            <a:srgbClr val="000000"/>
                          </a:solidFill>
                          <a:effectLst/>
                          <a:latin typeface="Arial Narrow" panose="020B0606020202030204" pitchFamily="34" charset="0"/>
                        </a:rPr>
                        <a:t>Con el fin de mejorar la actitud, el conocimiento, las habilidades o las conductas de los responsables de las áreas de Atención al Cliente en las Caja de Compensación Familiar, es importante señalar que la capacitación y actualización en estos temas debe ser permanente, dados los cambios continuos en las técnicas utilizadas para mejorar la</a:t>
                      </a:r>
                      <a:br>
                        <a:rPr lang="es-ES" sz="1400" b="0" i="0" u="none" strike="noStrike" dirty="0">
                          <a:solidFill>
                            <a:srgbClr val="000000"/>
                          </a:solidFill>
                          <a:effectLst/>
                          <a:latin typeface="Arial Narrow" panose="020B0606020202030204" pitchFamily="34" charset="0"/>
                        </a:rPr>
                      </a:br>
                      <a:r>
                        <a:rPr lang="es-ES" sz="1400" b="0" i="0" u="none" strike="noStrike" dirty="0">
                          <a:solidFill>
                            <a:srgbClr val="000000"/>
                          </a:solidFill>
                          <a:effectLst/>
                          <a:latin typeface="Arial Narrow" panose="020B0606020202030204" pitchFamily="34" charset="0"/>
                        </a:rPr>
                        <a:t>atención a los afiliados a las Caja de Compensación Familiar y a los clientes en general.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FFC000"/>
                          </a:solidFill>
                          <a:effectLst/>
                          <a:latin typeface="Arial Narrow" panose="020B0606020202030204" pitchFamily="34" charset="0"/>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44881663"/>
                  </a:ext>
                </a:extLst>
              </a:tr>
              <a:tr h="1493255">
                <a:tc>
                  <a:txBody>
                    <a:bodyPr/>
                    <a:lstStyle/>
                    <a:p>
                      <a:pPr algn="l" fontAlgn="ctr"/>
                      <a:r>
                        <a:rPr lang="es-CO" sz="1400" b="1" i="0" u="none" strike="noStrike">
                          <a:solidFill>
                            <a:srgbClr val="000000"/>
                          </a:solidFill>
                          <a:effectLst/>
                          <a:latin typeface="Arial Narrow" panose="020B0606020202030204" pitchFamily="34" charset="0"/>
                        </a:rPr>
                        <a:t>9. Informes periódicos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400" b="1" i="0" u="none" strike="noStrike">
                          <a:solidFill>
                            <a:srgbClr val="000000"/>
                          </a:solidFill>
                          <a:effectLst/>
                          <a:latin typeface="Arial Narrow" panose="020B0606020202030204" pitchFamily="34" charset="0"/>
                        </a:rPr>
                        <a:t>Tipologías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Los informes que se presentan ante la dirección administrativa, en cuanto a los procesos de los trámites de las peticiones quejas y reclamos recibidos en la corporación, se deberán remitir en copia a la oficina de protección al usuario dentro de los cinco primeros días terminando cada trimestre, conforme a las especificaciones requeridas, en cuanto a tipologías y número de afiliados.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530362269"/>
                  </a:ext>
                </a:extLst>
              </a:tr>
              <a:tr h="1128055">
                <a:tc>
                  <a:txBody>
                    <a:bodyPr/>
                    <a:lstStyle/>
                    <a:p>
                      <a:pPr algn="l" fontAlgn="ctr"/>
                      <a:r>
                        <a:rPr lang="es-CO" sz="1400" b="1" i="0" u="none" strike="noStrike">
                          <a:solidFill>
                            <a:srgbClr val="000000"/>
                          </a:solidFill>
                          <a:effectLst/>
                          <a:latin typeface="Arial Narrow" panose="020B0606020202030204" pitchFamily="34" charset="0"/>
                        </a:rPr>
                        <a:t>10. Indicadores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400" b="1" i="0" u="none" strike="noStrike">
                          <a:solidFill>
                            <a:srgbClr val="000000"/>
                          </a:solidFill>
                          <a:effectLst/>
                          <a:latin typeface="Arial Narrow" panose="020B0606020202030204" pitchFamily="34" charset="0"/>
                        </a:rPr>
                        <a:t>Informe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ES" sz="1400" b="0" i="0" u="none" strike="noStrike">
                          <a:solidFill>
                            <a:srgbClr val="000000"/>
                          </a:solidFill>
                          <a:effectLst/>
                          <a:latin typeface="Arial Narrow" panose="020B0606020202030204" pitchFamily="34" charset="0"/>
                        </a:rPr>
                        <a:t>Se presentará ante la Oficina de Protección al Usuario los cinco (5) primeros días terminando cada trimestre, el reporte de los indicadores con el fin de medir la satisfacción del ciudadano frente al servicio prestado en los procesos de los trámites de las peticiones quejas y reclamos recibidos en la corporación.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s-CO" sz="1800" b="0" i="0" u="none" strike="noStrike" dirty="0">
                          <a:solidFill>
                            <a:srgbClr val="00B050"/>
                          </a:solidFill>
                          <a:effectLst/>
                          <a:latin typeface="Arial Narrow" panose="020B0606020202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605653129"/>
                  </a:ext>
                </a:extLst>
              </a:tr>
            </a:tbl>
          </a:graphicData>
        </a:graphic>
      </p:graphicFrame>
    </p:spTree>
    <p:extLst>
      <p:ext uri="{BB962C8B-B14F-4D97-AF65-F5344CB8AC3E}">
        <p14:creationId xmlns:p14="http://schemas.microsoft.com/office/powerpoint/2010/main" val="228623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900"/>
                                        <p:tgtEl>
                                          <p:spTgt spid="8"/>
                                        </p:tgtEl>
                                      </p:cBhvr>
                                    </p:animEffect>
                                  </p:childTnLst>
                                </p:cTn>
                              </p:par>
                              <p:par>
                                <p:cTn id="8" presetID="42" presetClass="path" presetSubtype="0" accel="50000" decel="50000" fill="hold" nodeType="withEffect">
                                  <p:stCondLst>
                                    <p:cond delay="1400"/>
                                  </p:stCondLst>
                                  <p:childTnLst>
                                    <p:animMotion origin="layout" path="M -5.55556E-7 7.40741E-7 L 0.70382 -0.00023 " pathEditMode="relative" rAng="0" ptsTypes="AA">
                                      <p:cBhvr>
                                        <p:cTn id="9" dur="2300" fill="hold"/>
                                        <p:tgtEl>
                                          <p:spTgt spid="8"/>
                                        </p:tgtEl>
                                        <p:attrNameLst>
                                          <p:attrName>ppt_x</p:attrName>
                                          <p:attrName>ppt_y</p:attrName>
                                        </p:attrNameLst>
                                      </p:cBhvr>
                                      <p:rCtr x="35191"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5956" y="16919"/>
            <a:ext cx="9144000" cy="715963"/>
          </a:xfrm>
          <a:ln>
            <a:noFill/>
          </a:ln>
        </p:spPr>
        <p:txBody>
          <a:bodyPr>
            <a:noAutofit/>
          </a:bodyPr>
          <a:lstStyle/>
          <a:p>
            <a:pPr algn="r"/>
            <a:r>
              <a:rPr lang="en-US" sz="4000" b="1" dirty="0">
                <a:solidFill>
                  <a:srgbClr val="00B050"/>
                </a:solidFill>
              </a:rPr>
              <a:t>CONSOLIDADO</a:t>
            </a:r>
            <a:r>
              <a:rPr lang="en-US" sz="3400" b="1" dirty="0">
                <a:solidFill>
                  <a:srgbClr val="00B050"/>
                </a:solidFill>
              </a:rPr>
              <a:t> DE CUMPLIMIENTO</a:t>
            </a:r>
          </a:p>
        </p:txBody>
      </p:sp>
      <p:pic>
        <p:nvPicPr>
          <p:cNvPr id="5" name="Imagen 4">
            <a:extLst>
              <a:ext uri="{FF2B5EF4-FFF2-40B4-BE49-F238E27FC236}">
                <a16:creationId xmlns:a16="http://schemas.microsoft.com/office/drawing/2014/main" id="{658FA159-3AF8-43FC-94C9-D23A8C19075A}"/>
              </a:ext>
            </a:extLst>
          </p:cNvPr>
          <p:cNvPicPr>
            <a:picLocks noChangeAspect="1"/>
          </p:cNvPicPr>
          <p:nvPr/>
        </p:nvPicPr>
        <p:blipFill>
          <a:blip r:embed="rId2"/>
          <a:stretch>
            <a:fillRect/>
          </a:stretch>
        </p:blipFill>
        <p:spPr>
          <a:xfrm>
            <a:off x="8309862" y="1911301"/>
            <a:ext cx="2085975" cy="1709738"/>
          </a:xfrm>
          <a:prstGeom prst="rect">
            <a:avLst/>
          </a:prstGeom>
        </p:spPr>
      </p:pic>
      <p:pic>
        <p:nvPicPr>
          <p:cNvPr id="7" name="Imagen 6">
            <a:extLst>
              <a:ext uri="{FF2B5EF4-FFF2-40B4-BE49-F238E27FC236}">
                <a16:creationId xmlns:a16="http://schemas.microsoft.com/office/drawing/2014/main" id="{CFC22FEE-B2CF-40C9-A9F8-FE18AEB87335}"/>
              </a:ext>
            </a:extLst>
          </p:cNvPr>
          <p:cNvPicPr>
            <a:picLocks noChangeAspect="1"/>
          </p:cNvPicPr>
          <p:nvPr/>
        </p:nvPicPr>
        <p:blipFill>
          <a:blip r:embed="rId3"/>
          <a:stretch>
            <a:fillRect/>
          </a:stretch>
        </p:blipFill>
        <p:spPr>
          <a:xfrm>
            <a:off x="4138046" y="1700406"/>
            <a:ext cx="3217357" cy="1881187"/>
          </a:xfrm>
          <a:prstGeom prst="rect">
            <a:avLst/>
          </a:prstGeom>
        </p:spPr>
      </p:pic>
      <p:pic>
        <p:nvPicPr>
          <p:cNvPr id="9" name="Imagen 8">
            <a:extLst>
              <a:ext uri="{FF2B5EF4-FFF2-40B4-BE49-F238E27FC236}">
                <a16:creationId xmlns:a16="http://schemas.microsoft.com/office/drawing/2014/main" id="{D2678FA5-A232-4E8A-B247-48C44AC280D4}"/>
              </a:ext>
            </a:extLst>
          </p:cNvPr>
          <p:cNvPicPr>
            <a:picLocks noChangeAspect="1"/>
          </p:cNvPicPr>
          <p:nvPr/>
        </p:nvPicPr>
        <p:blipFill>
          <a:blip r:embed="rId4"/>
          <a:stretch>
            <a:fillRect/>
          </a:stretch>
        </p:blipFill>
        <p:spPr>
          <a:xfrm>
            <a:off x="1232452" y="1245705"/>
            <a:ext cx="2209800" cy="2095005"/>
          </a:xfrm>
          <a:prstGeom prst="rect">
            <a:avLst/>
          </a:prstGeom>
        </p:spPr>
      </p:pic>
      <p:pic>
        <p:nvPicPr>
          <p:cNvPr id="10" name="Imagen 9">
            <a:extLst>
              <a:ext uri="{FF2B5EF4-FFF2-40B4-BE49-F238E27FC236}">
                <a16:creationId xmlns:a16="http://schemas.microsoft.com/office/drawing/2014/main" id="{D7D6CB30-517F-49FE-AA0A-32D4CE3F0DA7}"/>
              </a:ext>
            </a:extLst>
          </p:cNvPr>
          <p:cNvPicPr>
            <a:picLocks noChangeAspect="1"/>
          </p:cNvPicPr>
          <p:nvPr/>
        </p:nvPicPr>
        <p:blipFill>
          <a:blip r:embed="rId5"/>
          <a:stretch>
            <a:fillRect/>
          </a:stretch>
        </p:blipFill>
        <p:spPr>
          <a:xfrm>
            <a:off x="4864617" y="4772501"/>
            <a:ext cx="2209801" cy="1565885"/>
          </a:xfrm>
          <a:prstGeom prst="rect">
            <a:avLst/>
          </a:prstGeom>
        </p:spPr>
      </p:pic>
      <p:sp>
        <p:nvSpPr>
          <p:cNvPr id="11" name="Rectángulo 10">
            <a:extLst>
              <a:ext uri="{FF2B5EF4-FFF2-40B4-BE49-F238E27FC236}">
                <a16:creationId xmlns:a16="http://schemas.microsoft.com/office/drawing/2014/main" id="{454153C4-1BBA-4484-826B-57589BA490B7}"/>
              </a:ext>
            </a:extLst>
          </p:cNvPr>
          <p:cNvSpPr/>
          <p:nvPr/>
        </p:nvSpPr>
        <p:spPr>
          <a:xfrm>
            <a:off x="8875406" y="607042"/>
            <a:ext cx="989374" cy="646331"/>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3600" b="1" dirty="0">
                <a:ln/>
                <a:solidFill>
                  <a:srgbClr val="00B050"/>
                </a:solidFill>
              </a:rPr>
              <a:t>97%</a:t>
            </a:r>
          </a:p>
        </p:txBody>
      </p:sp>
      <p:sp>
        <p:nvSpPr>
          <p:cNvPr id="12" name="Rectángulo 11">
            <a:extLst>
              <a:ext uri="{FF2B5EF4-FFF2-40B4-BE49-F238E27FC236}">
                <a16:creationId xmlns:a16="http://schemas.microsoft.com/office/drawing/2014/main" id="{90F83D82-A1E1-404C-9099-069AF819A0BD}"/>
              </a:ext>
            </a:extLst>
          </p:cNvPr>
          <p:cNvSpPr/>
          <p:nvPr/>
        </p:nvSpPr>
        <p:spPr>
          <a:xfrm>
            <a:off x="5062876" y="939186"/>
            <a:ext cx="2090637" cy="707886"/>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4000" b="1" dirty="0">
                <a:ln/>
                <a:solidFill>
                  <a:srgbClr val="00B050"/>
                </a:solidFill>
              </a:rPr>
              <a:t>100%</a:t>
            </a:r>
          </a:p>
        </p:txBody>
      </p:sp>
      <p:sp>
        <p:nvSpPr>
          <p:cNvPr id="3" name="Flecha: hacia abajo 2">
            <a:extLst>
              <a:ext uri="{FF2B5EF4-FFF2-40B4-BE49-F238E27FC236}">
                <a16:creationId xmlns:a16="http://schemas.microsoft.com/office/drawing/2014/main" id="{401DFA74-F6F8-4C69-A53D-839B91FC7E65}"/>
              </a:ext>
            </a:extLst>
          </p:cNvPr>
          <p:cNvSpPr/>
          <p:nvPr/>
        </p:nvSpPr>
        <p:spPr>
          <a:xfrm rot="10800000">
            <a:off x="9933952" y="671504"/>
            <a:ext cx="381000" cy="52855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 name="Rectángulo 14">
            <a:extLst>
              <a:ext uri="{FF2B5EF4-FFF2-40B4-BE49-F238E27FC236}">
                <a16:creationId xmlns:a16="http://schemas.microsoft.com/office/drawing/2014/main" id="{995A94B9-4EF5-4C47-A311-36409DD66A95}"/>
              </a:ext>
            </a:extLst>
          </p:cNvPr>
          <p:cNvSpPr/>
          <p:nvPr/>
        </p:nvSpPr>
        <p:spPr>
          <a:xfrm>
            <a:off x="9063927" y="1166615"/>
            <a:ext cx="631904" cy="40011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2000" b="1" dirty="0">
                <a:ln/>
                <a:solidFill>
                  <a:srgbClr val="FF0000"/>
                </a:solidFill>
              </a:rPr>
              <a:t>66%</a:t>
            </a:r>
          </a:p>
        </p:txBody>
      </p:sp>
      <p:sp>
        <p:nvSpPr>
          <p:cNvPr id="19" name="Rectángulo 18">
            <a:extLst>
              <a:ext uri="{FF2B5EF4-FFF2-40B4-BE49-F238E27FC236}">
                <a16:creationId xmlns:a16="http://schemas.microsoft.com/office/drawing/2014/main" id="{C004EDA1-8E91-4EE5-835A-2599BA178A50}"/>
              </a:ext>
            </a:extLst>
          </p:cNvPr>
          <p:cNvSpPr/>
          <p:nvPr/>
        </p:nvSpPr>
        <p:spPr>
          <a:xfrm>
            <a:off x="5132451" y="3867859"/>
            <a:ext cx="989374" cy="646331"/>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3600" b="1" dirty="0">
                <a:ln/>
                <a:solidFill>
                  <a:srgbClr val="00B050"/>
                </a:solidFill>
              </a:rPr>
              <a:t>97%</a:t>
            </a:r>
          </a:p>
        </p:txBody>
      </p:sp>
      <p:sp>
        <p:nvSpPr>
          <p:cNvPr id="20" name="Flecha: hacia abajo 19">
            <a:extLst>
              <a:ext uri="{FF2B5EF4-FFF2-40B4-BE49-F238E27FC236}">
                <a16:creationId xmlns:a16="http://schemas.microsoft.com/office/drawing/2014/main" id="{03EAE705-D47B-4C0C-BCDD-B5FFABBB9249}"/>
              </a:ext>
            </a:extLst>
          </p:cNvPr>
          <p:cNvSpPr/>
          <p:nvPr/>
        </p:nvSpPr>
        <p:spPr>
          <a:xfrm rot="10800000">
            <a:off x="6121824" y="3912767"/>
            <a:ext cx="381000" cy="52855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 name="Rectángulo 20">
            <a:extLst>
              <a:ext uri="{FF2B5EF4-FFF2-40B4-BE49-F238E27FC236}">
                <a16:creationId xmlns:a16="http://schemas.microsoft.com/office/drawing/2014/main" id="{46ACA734-6996-4380-9958-FF6FE919F064}"/>
              </a:ext>
            </a:extLst>
          </p:cNvPr>
          <p:cNvSpPr/>
          <p:nvPr/>
        </p:nvSpPr>
        <p:spPr>
          <a:xfrm>
            <a:off x="5251799" y="4407878"/>
            <a:ext cx="631904" cy="40011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2000" b="1" dirty="0">
                <a:ln/>
                <a:solidFill>
                  <a:srgbClr val="FF0000"/>
                </a:solidFill>
              </a:rPr>
              <a:t>72%</a:t>
            </a:r>
          </a:p>
        </p:txBody>
      </p:sp>
      <p:sp>
        <p:nvSpPr>
          <p:cNvPr id="22" name="Rectángulo 21">
            <a:extLst>
              <a:ext uri="{FF2B5EF4-FFF2-40B4-BE49-F238E27FC236}">
                <a16:creationId xmlns:a16="http://schemas.microsoft.com/office/drawing/2014/main" id="{EB6972D6-4ACA-4A2F-9D8D-5F2135D30FED}"/>
              </a:ext>
            </a:extLst>
          </p:cNvPr>
          <p:cNvSpPr/>
          <p:nvPr/>
        </p:nvSpPr>
        <p:spPr>
          <a:xfrm>
            <a:off x="1594128" y="540488"/>
            <a:ext cx="989374" cy="646331"/>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3600" b="1" dirty="0">
                <a:ln/>
                <a:solidFill>
                  <a:srgbClr val="00B050"/>
                </a:solidFill>
              </a:rPr>
              <a:t>97%</a:t>
            </a:r>
          </a:p>
        </p:txBody>
      </p:sp>
      <p:sp>
        <p:nvSpPr>
          <p:cNvPr id="23" name="Flecha: hacia abajo 22">
            <a:extLst>
              <a:ext uri="{FF2B5EF4-FFF2-40B4-BE49-F238E27FC236}">
                <a16:creationId xmlns:a16="http://schemas.microsoft.com/office/drawing/2014/main" id="{4A4D70B3-193E-42D9-8FDA-F3C83197DB7C}"/>
              </a:ext>
            </a:extLst>
          </p:cNvPr>
          <p:cNvSpPr/>
          <p:nvPr/>
        </p:nvSpPr>
        <p:spPr>
          <a:xfrm rot="10800000">
            <a:off x="2583501" y="585396"/>
            <a:ext cx="381000" cy="52855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4" name="Rectángulo 23">
            <a:extLst>
              <a:ext uri="{FF2B5EF4-FFF2-40B4-BE49-F238E27FC236}">
                <a16:creationId xmlns:a16="http://schemas.microsoft.com/office/drawing/2014/main" id="{5E955B20-A988-4231-95F5-2390F3F6938C}"/>
              </a:ext>
            </a:extLst>
          </p:cNvPr>
          <p:cNvSpPr/>
          <p:nvPr/>
        </p:nvSpPr>
        <p:spPr>
          <a:xfrm>
            <a:off x="1713475" y="1080507"/>
            <a:ext cx="631904" cy="40011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2000" b="1" dirty="0">
                <a:ln/>
                <a:solidFill>
                  <a:srgbClr val="FF0000"/>
                </a:solidFill>
              </a:rPr>
              <a:t>82%</a:t>
            </a:r>
          </a:p>
        </p:txBody>
      </p:sp>
      <p:sp>
        <p:nvSpPr>
          <p:cNvPr id="17" name="Rectángulo 16">
            <a:extLst>
              <a:ext uri="{FF2B5EF4-FFF2-40B4-BE49-F238E27FC236}">
                <a16:creationId xmlns:a16="http://schemas.microsoft.com/office/drawing/2014/main" id="{A7FBD925-72A7-429A-BAC6-1A6B7A982E2E}"/>
              </a:ext>
            </a:extLst>
          </p:cNvPr>
          <p:cNvSpPr/>
          <p:nvPr/>
        </p:nvSpPr>
        <p:spPr>
          <a:xfrm>
            <a:off x="5746721" y="1731449"/>
            <a:ext cx="631904" cy="40011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2000" b="1" dirty="0">
                <a:ln/>
                <a:solidFill>
                  <a:srgbClr val="FF0000"/>
                </a:solidFill>
              </a:rPr>
              <a:t>93%</a:t>
            </a:r>
          </a:p>
        </p:txBody>
      </p:sp>
      <p:sp>
        <p:nvSpPr>
          <p:cNvPr id="18" name="Flecha: hacia abajo 17">
            <a:extLst>
              <a:ext uri="{FF2B5EF4-FFF2-40B4-BE49-F238E27FC236}">
                <a16:creationId xmlns:a16="http://schemas.microsoft.com/office/drawing/2014/main" id="{8C677BB6-E589-40BA-A02D-6E9EB9D9BCBD}"/>
              </a:ext>
            </a:extLst>
          </p:cNvPr>
          <p:cNvSpPr/>
          <p:nvPr/>
        </p:nvSpPr>
        <p:spPr>
          <a:xfrm rot="10800000">
            <a:off x="6883918" y="1202891"/>
            <a:ext cx="381000" cy="52855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589206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7766" y="100791"/>
            <a:ext cx="10058400" cy="3801358"/>
          </a:xfrm>
        </p:spPr>
        <p:txBody>
          <a:bodyPr>
            <a:normAutofit/>
          </a:bodyPr>
          <a:lstStyle/>
          <a:p>
            <a:pPr algn="ctr"/>
            <a:r>
              <a:rPr lang="es-CO" sz="9600" b="1" dirty="0">
                <a:solidFill>
                  <a:schemeClr val="tx1"/>
                </a:solidFill>
                <a:latin typeface="Arial" panose="020B0604020202020204" pitchFamily="34" charset="0"/>
                <a:cs typeface="Arial" panose="020B0604020202020204" pitchFamily="34" charset="0"/>
              </a:rPr>
              <a:t/>
            </a:r>
            <a:br>
              <a:rPr lang="es-CO" sz="9600" b="1" dirty="0">
                <a:solidFill>
                  <a:schemeClr val="tx1"/>
                </a:solidFill>
                <a:latin typeface="Arial" panose="020B0604020202020204" pitchFamily="34" charset="0"/>
                <a:cs typeface="Arial" panose="020B0604020202020204" pitchFamily="34" charset="0"/>
              </a:rPr>
            </a:br>
            <a:r>
              <a:rPr lang="es-CO" sz="9600" b="1" dirty="0">
                <a:solidFill>
                  <a:schemeClr val="tx1"/>
                </a:solidFill>
                <a:latin typeface="Arial" panose="020B0604020202020204" pitchFamily="34" charset="0"/>
                <a:cs typeface="Arial" panose="020B0604020202020204" pitchFamily="34" charset="0"/>
              </a:rPr>
              <a:t>Gracias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01" y="100791"/>
            <a:ext cx="1714500" cy="1714500"/>
          </a:xfrm>
          <a:prstGeom prst="rect">
            <a:avLst/>
          </a:prstGeom>
        </p:spPr>
      </p:pic>
    </p:spTree>
    <p:extLst>
      <p:ext uri="{BB962C8B-B14F-4D97-AF65-F5344CB8AC3E}">
        <p14:creationId xmlns:p14="http://schemas.microsoft.com/office/powerpoint/2010/main" val="3693715694"/>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1385</Words>
  <Application>Microsoft Office PowerPoint</Application>
  <PresentationFormat>Panorámica</PresentationFormat>
  <Paragraphs>158</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Arial Narrow</vt:lpstr>
      <vt:lpstr>Calibri</vt:lpstr>
      <vt:lpstr>Calibri Light</vt:lpstr>
      <vt:lpstr>Retrospección</vt:lpstr>
      <vt:lpstr>   INFORME DE ZONAS IV TRIMESTRE 2020    Zona Tolima y Huila  </vt:lpstr>
      <vt:lpstr>1.Procesos claramente definidos</vt:lpstr>
      <vt:lpstr>1.Procesos claramente definidos</vt:lpstr>
      <vt:lpstr>1.Procesos claramente definidos</vt:lpstr>
      <vt:lpstr>1.Procesos claramente definidos</vt:lpstr>
      <vt:lpstr>1.Procesos claramente definidos</vt:lpstr>
      <vt:lpstr>CONSOLIDADO DE CUMPLIMIENTO</vt:lpstr>
      <vt:lpstr>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ZONAS IV TRIMESTRE 2020- Zona Tolima y Huila</dc:title>
  <dc:creator>Comfenalco Pasante Global</dc:creator>
  <cp:lastModifiedBy>Luz Martha Rojas Moscoso</cp:lastModifiedBy>
  <cp:revision>14</cp:revision>
  <dcterms:created xsi:type="dcterms:W3CDTF">2021-02-04T14:24:11Z</dcterms:created>
  <dcterms:modified xsi:type="dcterms:W3CDTF">2021-02-15T15:43:21Z</dcterms:modified>
</cp:coreProperties>
</file>