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6" r:id="rId3"/>
    <p:sldId id="267" r:id="rId4"/>
    <p:sldId id="257" r:id="rId5"/>
    <p:sldId id="258" r:id="rId6"/>
    <p:sldId id="259" r:id="rId7"/>
    <p:sldId id="260" r:id="rId8"/>
    <p:sldId id="262" r:id="rId9"/>
    <p:sldId id="263" r:id="rId10"/>
    <p:sldId id="264" r:id="rId11"/>
    <p:sldId id="268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dirty="0"/>
              <a:t>GRAFICA</a:t>
            </a:r>
            <a:r>
              <a:rPr lang="es-CO" baseline="0" dirty="0"/>
              <a:t> PORCENTAJE DE CUMPLIMIENTO</a:t>
            </a:r>
            <a:endParaRPr lang="es-CO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5.9671136701167748E-2"/>
          <c:y val="9.7429681506540258E-2"/>
          <c:w val="0.92336348991534345"/>
          <c:h val="0.834851818722206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>
              <a:gsLst>
                <a:gs pos="0">
                  <a:schemeClr val="accent2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92C-47F5-8BDD-220CF9018CE9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92C-47F5-8BDD-220CF9018CE9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92C-47F5-8BDD-220CF9018CE9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B92C-47F5-8BDD-220CF9018CE9}"/>
              </c:ext>
            </c:extLst>
          </c:dPt>
          <c:dLbls>
            <c:dLbl>
              <c:idx val="1"/>
              <c:layout>
                <c:manualLayout>
                  <c:x val="-1.4137811152907329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92C-47F5-8BDD-220CF9018CE9}"/>
                </c:ext>
              </c:extLst>
            </c:dLbl>
            <c:dLbl>
              <c:idx val="3"/>
              <c:layout>
                <c:manualLayout>
                  <c:x val="-2.8275622305814659E-3"/>
                  <c:y val="-7.03124956746742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92C-47F5-8BDD-220CF9018C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Comfacauca</c:v>
                </c:pt>
                <c:pt idx="1">
                  <c:v>Comfandi</c:v>
                </c:pt>
                <c:pt idx="2">
                  <c:v>Comfenalco valle</c:v>
                </c:pt>
                <c:pt idx="3">
                  <c:v>Comfamiliar Nariño</c:v>
                </c:pt>
              </c:strCache>
            </c:strRef>
          </c:cat>
          <c:val>
            <c:numRef>
              <c:f>Hoja1!$B$2:$B$5</c:f>
              <c:numCache>
                <c:formatCode>0%</c:formatCode>
                <c:ptCount val="4"/>
                <c:pt idx="0">
                  <c:v>0.96</c:v>
                </c:pt>
                <c:pt idx="1">
                  <c:v>0.94</c:v>
                </c:pt>
                <c:pt idx="2">
                  <c:v>1</c:v>
                </c:pt>
                <c:pt idx="3">
                  <c:v>0.94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2C-47F5-8BDD-220CF9018CE9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4"/>
                <c:pt idx="0">
                  <c:v>Comfacauca</c:v>
                </c:pt>
                <c:pt idx="1">
                  <c:v>Comfandi</c:v>
                </c:pt>
                <c:pt idx="2">
                  <c:v>Comfenalco valle</c:v>
                </c:pt>
                <c:pt idx="3">
                  <c:v>Comfamiliar Nariño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B92C-47F5-8BDD-220CF9018CE9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4"/>
                <c:pt idx="0">
                  <c:v>Comfacauca</c:v>
                </c:pt>
                <c:pt idx="1">
                  <c:v>Comfandi</c:v>
                </c:pt>
                <c:pt idx="2">
                  <c:v>Comfenalco valle</c:v>
                </c:pt>
                <c:pt idx="3">
                  <c:v>Comfamiliar Nariño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B92C-47F5-8BDD-220CF9018C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481728"/>
        <c:axId val="23491712"/>
      </c:barChart>
      <c:catAx>
        <c:axId val="23481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3491712"/>
        <c:crosses val="autoZero"/>
        <c:auto val="1"/>
        <c:lblAlgn val="ctr"/>
        <c:lblOffset val="100"/>
        <c:noMultiLvlLbl val="0"/>
      </c:catAx>
      <c:valAx>
        <c:axId val="23491712"/>
        <c:scaling>
          <c:orientation val="minMax"/>
          <c:min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3481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CBF0-D2AC-4E55-A64E-EFA3F21479A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19F8-AC57-40E6-96A6-20A5661C72F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354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CBF0-D2AC-4E55-A64E-EFA3F21479A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19F8-AC57-40E6-96A6-20A5661C72F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28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CBF0-D2AC-4E55-A64E-EFA3F21479A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19F8-AC57-40E6-96A6-20A5661C72F2}" type="slidenum">
              <a:rPr lang="en-US" smtClean="0"/>
              <a:t>‹Nº›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8132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CBF0-D2AC-4E55-A64E-EFA3F21479A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19F8-AC57-40E6-96A6-20A5661C72F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098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CBF0-D2AC-4E55-A64E-EFA3F21479A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19F8-AC57-40E6-96A6-20A5661C72F2}" type="slidenum">
              <a:rPr lang="en-US" smtClean="0"/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8419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CBF0-D2AC-4E55-A64E-EFA3F21479A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19F8-AC57-40E6-96A6-20A5661C72F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38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CBF0-D2AC-4E55-A64E-EFA3F21479A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19F8-AC57-40E6-96A6-20A5661C72F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58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CBF0-D2AC-4E55-A64E-EFA3F21479A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19F8-AC57-40E6-96A6-20A5661C72F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1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CBF0-D2AC-4E55-A64E-EFA3F21479A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19F8-AC57-40E6-96A6-20A5661C72F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016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CBF0-D2AC-4E55-A64E-EFA3F21479A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19F8-AC57-40E6-96A6-20A5661C72F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90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CBF0-D2AC-4E55-A64E-EFA3F21479A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19F8-AC57-40E6-96A6-20A5661C72F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074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CBF0-D2AC-4E55-A64E-EFA3F21479A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19F8-AC57-40E6-96A6-20A5661C72F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993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CBF0-D2AC-4E55-A64E-EFA3F21479A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19F8-AC57-40E6-96A6-20A5661C72F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24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CBF0-D2AC-4E55-A64E-EFA3F21479A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19F8-AC57-40E6-96A6-20A5661C72F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797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CBF0-D2AC-4E55-A64E-EFA3F21479A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19F8-AC57-40E6-96A6-20A5661C72F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68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CBF0-D2AC-4E55-A64E-EFA3F21479A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719F8-AC57-40E6-96A6-20A5661C72F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72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CCBF0-D2AC-4E55-A64E-EFA3F21479AB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AF719F8-AC57-40E6-96A6-20A5661C72F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48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5" y="1219200"/>
            <a:ext cx="8241582" cy="2696308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RESUMEN 2019-2020</a:t>
            </a:r>
            <a:br>
              <a:rPr lang="es-ES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ZONA SUROCIDENTE</a:t>
            </a:r>
            <a:endParaRPr lang="en-US" sz="6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0103284-AECB-4709-A3A6-3FCC495062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5" y="5488731"/>
            <a:ext cx="1505756" cy="759669"/>
          </a:xfrm>
          <a:prstGeom prst="rect">
            <a:avLst/>
          </a:prstGeom>
        </p:spPr>
      </p:pic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3287C65B-60A6-4DFF-B600-8177C88893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3049132"/>
              </p:ext>
            </p:extLst>
          </p:nvPr>
        </p:nvGraphicFramePr>
        <p:xfrm>
          <a:off x="2681315" y="5547928"/>
          <a:ext cx="2143125" cy="700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Acrobat Document" r:id="rId4" imgW="2143032" imgH="904858" progId="AcroExch.Document.DC">
                  <p:embed/>
                </p:oleObj>
              </mc:Choice>
              <mc:Fallback>
                <p:oleObj name="Acrobat Document" r:id="rId4" imgW="2143032" imgH="904858" progId="AcroExch.Document.DC">
                  <p:embed/>
                  <p:pic>
                    <p:nvPicPr>
                      <p:cNvPr id="10" name="Objeto 9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81315" y="5547928"/>
                        <a:ext cx="2143125" cy="7004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28F8ED07-1CE5-458A-BC67-63A749E0888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067" y="5608319"/>
            <a:ext cx="1972492" cy="640081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633ABD52-C2E2-4215-A3FE-6C4313731F0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18" y="4972050"/>
            <a:ext cx="1270772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214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 Circular 004 - Directrices en Materia de Atención a Clientes  de las Cajas de Compensación Familiar</a:t>
            </a:r>
            <a:r>
              <a:rPr lang="es-ES" dirty="0"/>
              <a:t> </a:t>
            </a:r>
            <a:endParaRPr lang="en-US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677332" y="2160589"/>
            <a:ext cx="9563947" cy="420102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dirty="0"/>
          </a:p>
          <a:p>
            <a:pPr>
              <a:buFont typeface="Wingdings" panose="05000000000000000000" pitchFamily="2" charset="2"/>
              <a:buChar char="v"/>
            </a:pPr>
            <a:endParaRPr lang="es-ES" dirty="0"/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100 % </a:t>
            </a:r>
          </a:p>
          <a:p>
            <a:pPr marL="0" indent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cumplimiento total </a:t>
            </a:r>
          </a:p>
          <a:p>
            <a:pPr marL="0" indent="0">
              <a:buNone/>
            </a:pPr>
            <a:r>
              <a:rPr lang="es-ES" sz="1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dirty="0"/>
          </a:p>
          <a:p>
            <a:pPr marL="0" indent="0">
              <a:buNone/>
            </a:pPr>
            <a:endParaRPr lang="es-ES" dirty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4294967295"/>
          </p:nvPr>
        </p:nvSpPr>
        <p:spPr>
          <a:xfrm>
            <a:off x="4337686" y="2312126"/>
            <a:ext cx="3383279" cy="45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5420" y="1840548"/>
            <a:ext cx="2300099" cy="1268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910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AF2189-FF56-4A67-80BC-33AE9977E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038" y="166673"/>
            <a:ext cx="8500397" cy="763271"/>
          </a:xfrm>
        </p:spPr>
        <p:txBody>
          <a:bodyPr>
            <a:noAutofit/>
          </a:bodyPr>
          <a:lstStyle/>
          <a:p>
            <a:r>
              <a:rPr lang="es-ES" sz="3200" dirty="0"/>
              <a:t>PRIORIDAD ENTRGABLES CIRCULAR 008/2020</a:t>
            </a:r>
            <a:endParaRPr lang="es-CO" sz="3200" dirty="0"/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5EB1C921-5A15-437C-9588-966333862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734617"/>
              </p:ext>
            </p:extLst>
          </p:nvPr>
        </p:nvGraphicFramePr>
        <p:xfrm>
          <a:off x="338803" y="1039467"/>
          <a:ext cx="9348536" cy="4967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7145">
                  <a:extLst>
                    <a:ext uri="{9D8B030D-6E8A-4147-A177-3AD203B41FA5}">
                      <a16:colId xmlns:a16="http://schemas.microsoft.com/office/drawing/2014/main" val="1348509792"/>
                    </a:ext>
                  </a:extLst>
                </a:gridCol>
                <a:gridCol w="1113182">
                  <a:extLst>
                    <a:ext uri="{9D8B030D-6E8A-4147-A177-3AD203B41FA5}">
                      <a16:colId xmlns:a16="http://schemas.microsoft.com/office/drawing/2014/main" val="2346472936"/>
                    </a:ext>
                  </a:extLst>
                </a:gridCol>
                <a:gridCol w="6545702">
                  <a:extLst>
                    <a:ext uri="{9D8B030D-6E8A-4147-A177-3AD203B41FA5}">
                      <a16:colId xmlns:a16="http://schemas.microsoft.com/office/drawing/2014/main" val="1691418889"/>
                    </a:ext>
                  </a:extLst>
                </a:gridCol>
                <a:gridCol w="822507">
                  <a:extLst>
                    <a:ext uri="{9D8B030D-6E8A-4147-A177-3AD203B41FA5}">
                      <a16:colId xmlns:a16="http://schemas.microsoft.com/office/drawing/2014/main" val="3988333969"/>
                    </a:ext>
                  </a:extLst>
                </a:gridCol>
              </a:tblGrid>
              <a:tr h="31641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TEMA PRINCIPAL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SUBTEMA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DESCRIPCIÓN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effectLst/>
                        </a:rPr>
                        <a:t>FECHA LÍMITE 2021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97571013"/>
                  </a:ext>
                </a:extLst>
              </a:tr>
              <a:tr h="87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100" b="1" u="none" strike="noStrike" dirty="0">
                          <a:effectLst/>
                        </a:rPr>
                        <a:t>3. PROTOCOLOS DE ATENCIÓN AL CIUDADANO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u="none" strike="noStrike" dirty="0">
                          <a:effectLst/>
                        </a:rPr>
                        <a:t>3.8.2. ACCESIBILIDAD A PÁGINAS WEB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>
                          <a:effectLst/>
                        </a:rPr>
                        <a:t>La accesibilidad web, posibilidad de acceder a un sitio web y navegar en él, sin importar que la población cuente con algún tipo de discapacidad. buscando disminuir la brecha digital para usuarios con discapacidad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</a:rPr>
                        <a:t>31/07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81199976"/>
                  </a:ext>
                </a:extLst>
              </a:tr>
              <a:tr h="181940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1" u="none" strike="noStrike" dirty="0">
                          <a:effectLst/>
                        </a:rPr>
                        <a:t>3.8.3. ACCESIBILIDAD DE LAS PERSONAS AL MEDIO FÍSICO. SÍMBOLO GRAFICO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>
                          <a:effectLst/>
                        </a:rPr>
                        <a:t>La norma NTC 4139 complementada por la NTC 4142, establece la forma, colores y proporciones del símbolo gráfico, reconocido internacionalmente, que se usa para informar que el espacio urbano, utilizable para todas las personas con discapacidad.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</a:rPr>
                        <a:t>1/12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46690478"/>
                  </a:ext>
                </a:extLst>
              </a:tr>
              <a:tr h="102836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effectLst/>
                        </a:rPr>
                        <a:t>4. CANALES DE ATENCIÓN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1" u="none" strike="noStrike" dirty="0">
                          <a:effectLst/>
                        </a:rPr>
                        <a:t>4. CANALES DE ATENCIÓN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>
                          <a:effectLst/>
                        </a:rPr>
                        <a:t>Para todos los canales de atención, las CCF deben tener protocolos de atención y enviar a la Oficina de Protección al Usuario la documentación soporte para verificar el cumplimiento de esta directriz.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</a:rPr>
                        <a:t>30/06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62112162"/>
                  </a:ext>
                </a:extLst>
              </a:tr>
              <a:tr h="59603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1" u="none" strike="noStrike" dirty="0">
                          <a:effectLst/>
                        </a:rPr>
                        <a:t>4.5.5. CARTA DE DEBERES Y DERECHOS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 dirty="0">
                          <a:effectLst/>
                        </a:rPr>
                        <a:t>Las CCF deberán enviar el link donde se encuentra publicada la carta de derechos y deberes.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</a:rPr>
                        <a:t>30/06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85051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800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30. Frases sobre Servicio y Experiencia del Clien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7" name="Marcador de contenido 6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0734A312-4A61-4460-8EAF-F1B6A5FF96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08" r="11603"/>
          <a:stretch/>
        </p:blipFill>
        <p:spPr>
          <a:xfrm>
            <a:off x="447595" y="478302"/>
            <a:ext cx="8823013" cy="5861001"/>
          </a:xfrm>
        </p:spPr>
      </p:pic>
    </p:spTree>
    <p:extLst>
      <p:ext uri="{BB962C8B-B14F-4D97-AF65-F5344CB8AC3E}">
        <p14:creationId xmlns:p14="http://schemas.microsoft.com/office/powerpoint/2010/main" val="2292495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810043-ACE1-4A8D-BADB-56ADF7EC3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8870"/>
          </a:xfrm>
        </p:spPr>
        <p:txBody>
          <a:bodyPr/>
          <a:lstStyle/>
          <a:p>
            <a:r>
              <a:rPr lang="es-ES" dirty="0"/>
              <a:t>ACTIVIDADES DESARROLLADAS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5BD159-8797-4B2D-9FBD-AA4271EAE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7497"/>
            <a:ext cx="8596668" cy="4426226"/>
          </a:xfrm>
        </p:spPr>
        <p:txBody>
          <a:bodyPr>
            <a:normAutofit fontScale="92500" lnSpcReduction="10000"/>
          </a:bodyPr>
          <a:lstStyle/>
          <a:p>
            <a:r>
              <a:rPr lang="es-ES" sz="4000" dirty="0"/>
              <a:t>Socialización y seguimiento Circular 004 de 2016.</a:t>
            </a:r>
          </a:p>
          <a:p>
            <a:r>
              <a:rPr lang="es-ES" sz="4000" dirty="0"/>
              <a:t>Encuentro Zona Suroccidente en COMFACAUCA-C.R. Pisojé: Acta #1, anexo técnico circular 07/2019 e informe PQRS.</a:t>
            </a:r>
          </a:p>
          <a:p>
            <a:r>
              <a:rPr lang="es-ES" sz="4000" dirty="0"/>
              <a:t>Impacto Emergencia Económica, Sanitaria y Ambiental COVID 19.</a:t>
            </a:r>
            <a:endParaRPr lang="es-ES" sz="3800" dirty="0"/>
          </a:p>
          <a:p>
            <a:endParaRPr lang="es-CO" sz="4000" dirty="0"/>
          </a:p>
        </p:txBody>
      </p:sp>
    </p:spTree>
    <p:extLst>
      <p:ext uri="{BB962C8B-B14F-4D97-AF65-F5344CB8AC3E}">
        <p14:creationId xmlns:p14="http://schemas.microsoft.com/office/powerpoint/2010/main" val="1259550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DFCFA3-B58C-4BE1-9AEC-CD7C97267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2122"/>
          </a:xfrm>
        </p:spPr>
        <p:txBody>
          <a:bodyPr/>
          <a:lstStyle/>
          <a:p>
            <a:r>
              <a:rPr lang="es-ES" dirty="0"/>
              <a:t>ACTIVIDADES DESARROLLADAS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9EAF09-C08C-4A1D-BDCC-5905AD055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0748"/>
            <a:ext cx="8596668" cy="5115339"/>
          </a:xfrm>
        </p:spPr>
        <p:txBody>
          <a:bodyPr>
            <a:normAutofit fontScale="92500" lnSpcReduction="10000"/>
          </a:bodyPr>
          <a:lstStyle/>
          <a:p>
            <a:r>
              <a:rPr lang="es-ES" sz="4000" dirty="0"/>
              <a:t>Socialización virtual acta # 1 de 2020: Reglamento comité, informe grupos focales y proyecto circulares</a:t>
            </a:r>
          </a:p>
          <a:p>
            <a:r>
              <a:rPr lang="es-ES" sz="4000" dirty="0"/>
              <a:t>Socialización virtual acta # 2 de 2020:Modificación reglamento COMTAC, caja de herramientas, cartilla (participación ciudadana)</a:t>
            </a:r>
          </a:p>
          <a:p>
            <a:r>
              <a:rPr lang="es-ES" sz="4000" dirty="0"/>
              <a:t>Modificación circular 004/2016 por circular 008/2020</a:t>
            </a:r>
          </a:p>
          <a:p>
            <a:endParaRPr lang="es-ES" sz="4000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15773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5400" dirty="0"/>
              <a:t>Avance Circular N°4</a:t>
            </a:r>
            <a:endParaRPr lang="en-US" sz="5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632857"/>
            <a:ext cx="8596668" cy="4539133"/>
          </a:xfrm>
        </p:spPr>
        <p:txBody>
          <a:bodyPr/>
          <a:lstStyle/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n-US" dirty="0"/>
          </a:p>
        </p:txBody>
      </p:sp>
      <p:sp>
        <p:nvSpPr>
          <p:cNvPr id="4" name="Rectángulo 3"/>
          <p:cNvSpPr/>
          <p:nvPr/>
        </p:nvSpPr>
        <p:spPr>
          <a:xfrm>
            <a:off x="1201783" y="2442754"/>
            <a:ext cx="6061166" cy="6923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Comfacauca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es-E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96%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201783" y="3374056"/>
            <a:ext cx="6061166" cy="65314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Comfandi</a:t>
            </a:r>
            <a:r>
              <a:rPr lang="es-E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              94%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201783" y="4598126"/>
            <a:ext cx="6061166" cy="6400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Comfenalco Valle          100%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201783" y="5656217"/>
            <a:ext cx="6061165" cy="64008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Comfamiliar Nariño        94%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173" y="2442753"/>
            <a:ext cx="1505756" cy="759669"/>
          </a:xfrm>
          <a:prstGeom prst="rect">
            <a:avLst/>
          </a:prstGeom>
        </p:spPr>
      </p:pic>
      <p:graphicFrame>
        <p:nvGraphicFramePr>
          <p:cNvPr id="10" name="Obje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213338"/>
              </p:ext>
            </p:extLst>
          </p:nvPr>
        </p:nvGraphicFramePr>
        <p:xfrm>
          <a:off x="7262948" y="3326729"/>
          <a:ext cx="2143125" cy="700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Acrobat Document" r:id="rId4" imgW="2143032" imgH="904858" progId="AcroExch.Document.DC">
                  <p:embed/>
                </p:oleObj>
              </mc:Choice>
              <mc:Fallback>
                <p:oleObj name="Acrobat Document" r:id="rId4" imgW="2143032" imgH="904858" progId="AcroExch.Document.DC">
                  <p:embed/>
                  <p:pic>
                    <p:nvPicPr>
                      <p:cNvPr id="16" name="Objeto 1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262948" y="3326729"/>
                        <a:ext cx="2143125" cy="7004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1510" y="4598125"/>
            <a:ext cx="1972492" cy="640081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880" y="5385284"/>
            <a:ext cx="1270772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596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524" y="3684854"/>
            <a:ext cx="7547045" cy="518656"/>
          </a:xfrm>
          <a:prstGeom prst="rect">
            <a:avLst/>
          </a:prstGeom>
        </p:spPr>
      </p:pic>
      <p:sp>
        <p:nvSpPr>
          <p:cNvPr id="13" name="AutoShape 2" descr="Resultado de imagen para comfacau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921824" y="4581525"/>
            <a:ext cx="7662617" cy="1400175"/>
            <a:chOff x="581" y="2886"/>
            <a:chExt cx="4750" cy="882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601" y="2886"/>
              <a:ext cx="4641" cy="358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601" y="3236"/>
              <a:ext cx="4641" cy="357"/>
            </a:xfrm>
            <a:prstGeom prst="rect">
              <a:avLst/>
            </a:prstGeom>
            <a:solidFill>
              <a:srgbClr val="D6DC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626" y="3231"/>
              <a:ext cx="4705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CO" sz="1700" dirty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1</a:t>
              </a:r>
              <a:r>
                <a:rPr kumimoji="0" lang="es-CO" sz="1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. Implementación de protocolos de atención personas en situación de discapacidad</a:t>
              </a:r>
              <a:endParaRPr kumimoji="0" lang="es-C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626" y="3430"/>
              <a:ext cx="205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CO" sz="1600" dirty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2</a:t>
              </a:r>
              <a:r>
                <a:rPr kumimoji="0" lang="es-CO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.  Política de resarcimiento en revisión</a:t>
              </a:r>
              <a:endParaRPr kumimoji="0" lang="es-C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1548" y="2911"/>
              <a:ext cx="2753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3300" b="1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Comfamiliar</a:t>
              </a:r>
              <a:r>
                <a:rPr kumimoji="0" lang="es-CO" sz="33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Nariño  9</a:t>
              </a:r>
              <a:r>
                <a:rPr lang="es-CO" sz="3300" b="1" dirty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4</a:t>
              </a:r>
              <a:r>
                <a:rPr kumimoji="0" lang="es-CO" sz="33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%</a:t>
              </a:r>
              <a:endParaRPr kumimoji="0" lang="es-C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601" y="2886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8" name="Line 13"/>
            <p:cNvSpPr>
              <a:spLocks noChangeShapeType="1"/>
            </p:cNvSpPr>
            <p:nvPr/>
          </p:nvSpPr>
          <p:spPr bwMode="auto">
            <a:xfrm>
              <a:off x="609" y="2886"/>
              <a:ext cx="463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609" y="2886"/>
              <a:ext cx="4633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5234" y="2886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>
              <a:off x="609" y="3236"/>
              <a:ext cx="463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609" y="3236"/>
              <a:ext cx="4633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>
              <a:off x="610" y="3215"/>
              <a:ext cx="4624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609" y="3410"/>
              <a:ext cx="4633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5" name="Line 20"/>
            <p:cNvSpPr>
              <a:spLocks noChangeShapeType="1"/>
            </p:cNvSpPr>
            <p:nvPr/>
          </p:nvSpPr>
          <p:spPr bwMode="auto">
            <a:xfrm>
              <a:off x="609" y="3585"/>
              <a:ext cx="463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609" y="3585"/>
              <a:ext cx="4633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 flipH="1">
              <a:off x="593" y="2886"/>
              <a:ext cx="8" cy="70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>
              <a:off x="601" y="2886"/>
              <a:ext cx="28" cy="2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1271" y="2886"/>
              <a:ext cx="9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1941" y="2886"/>
              <a:ext cx="9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>
              <a:off x="2612" y="2886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32" name="Rectangle 27"/>
            <p:cNvSpPr>
              <a:spLocks noChangeArrowheads="1"/>
            </p:cNvSpPr>
            <p:nvPr/>
          </p:nvSpPr>
          <p:spPr bwMode="auto">
            <a:xfrm>
              <a:off x="3282" y="2886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33" name="Line 28"/>
            <p:cNvSpPr>
              <a:spLocks noChangeShapeType="1"/>
            </p:cNvSpPr>
            <p:nvPr/>
          </p:nvSpPr>
          <p:spPr bwMode="auto">
            <a:xfrm flipH="1" flipV="1">
              <a:off x="593" y="3593"/>
              <a:ext cx="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34" name="Rectangle 29"/>
            <p:cNvSpPr>
              <a:spLocks noChangeArrowheads="1"/>
            </p:cNvSpPr>
            <p:nvPr/>
          </p:nvSpPr>
          <p:spPr bwMode="auto">
            <a:xfrm flipH="1">
              <a:off x="581" y="3564"/>
              <a:ext cx="28" cy="2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35" name="Line 30"/>
            <p:cNvSpPr>
              <a:spLocks noChangeShapeType="1"/>
            </p:cNvSpPr>
            <p:nvPr/>
          </p:nvSpPr>
          <p:spPr bwMode="auto">
            <a:xfrm>
              <a:off x="5250" y="2886"/>
              <a:ext cx="0" cy="70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36" name="Rectangle 31"/>
            <p:cNvSpPr>
              <a:spLocks noChangeArrowheads="1"/>
            </p:cNvSpPr>
            <p:nvPr/>
          </p:nvSpPr>
          <p:spPr bwMode="auto">
            <a:xfrm>
              <a:off x="5234" y="2894"/>
              <a:ext cx="8" cy="8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37" name="Line 32"/>
            <p:cNvSpPr>
              <a:spLocks noChangeShapeType="1"/>
            </p:cNvSpPr>
            <p:nvPr/>
          </p:nvSpPr>
          <p:spPr bwMode="auto">
            <a:xfrm>
              <a:off x="601" y="37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38" name="Rectangle 33"/>
            <p:cNvSpPr>
              <a:spLocks noChangeArrowheads="1"/>
            </p:cNvSpPr>
            <p:nvPr/>
          </p:nvSpPr>
          <p:spPr bwMode="auto">
            <a:xfrm>
              <a:off x="601" y="3760"/>
              <a:ext cx="8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39" name="Line 34"/>
            <p:cNvSpPr>
              <a:spLocks noChangeShapeType="1"/>
            </p:cNvSpPr>
            <p:nvPr/>
          </p:nvSpPr>
          <p:spPr bwMode="auto">
            <a:xfrm>
              <a:off x="1271" y="37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0" name="Rectangle 35"/>
            <p:cNvSpPr>
              <a:spLocks noChangeArrowheads="1"/>
            </p:cNvSpPr>
            <p:nvPr/>
          </p:nvSpPr>
          <p:spPr bwMode="auto">
            <a:xfrm>
              <a:off x="1271" y="3760"/>
              <a:ext cx="9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1" name="Line 36"/>
            <p:cNvSpPr>
              <a:spLocks noChangeShapeType="1"/>
            </p:cNvSpPr>
            <p:nvPr/>
          </p:nvSpPr>
          <p:spPr bwMode="auto">
            <a:xfrm>
              <a:off x="1941" y="37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2" name="Rectangle 37"/>
            <p:cNvSpPr>
              <a:spLocks noChangeArrowheads="1"/>
            </p:cNvSpPr>
            <p:nvPr/>
          </p:nvSpPr>
          <p:spPr bwMode="auto">
            <a:xfrm>
              <a:off x="1941" y="3760"/>
              <a:ext cx="9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3" name="Line 38"/>
            <p:cNvSpPr>
              <a:spLocks noChangeShapeType="1"/>
            </p:cNvSpPr>
            <p:nvPr/>
          </p:nvSpPr>
          <p:spPr bwMode="auto">
            <a:xfrm>
              <a:off x="2612" y="37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4" name="Rectangle 39"/>
            <p:cNvSpPr>
              <a:spLocks noChangeArrowheads="1"/>
            </p:cNvSpPr>
            <p:nvPr/>
          </p:nvSpPr>
          <p:spPr bwMode="auto">
            <a:xfrm>
              <a:off x="2612" y="3760"/>
              <a:ext cx="8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5" name="Line 40"/>
            <p:cNvSpPr>
              <a:spLocks noChangeShapeType="1"/>
            </p:cNvSpPr>
            <p:nvPr/>
          </p:nvSpPr>
          <p:spPr bwMode="auto">
            <a:xfrm>
              <a:off x="3282" y="37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6" name="Rectangle 41"/>
            <p:cNvSpPr>
              <a:spLocks noChangeArrowheads="1"/>
            </p:cNvSpPr>
            <p:nvPr/>
          </p:nvSpPr>
          <p:spPr bwMode="auto">
            <a:xfrm>
              <a:off x="3282" y="3760"/>
              <a:ext cx="8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7" name="Line 42"/>
            <p:cNvSpPr>
              <a:spLocks noChangeShapeType="1"/>
            </p:cNvSpPr>
            <p:nvPr/>
          </p:nvSpPr>
          <p:spPr bwMode="auto">
            <a:xfrm>
              <a:off x="5234" y="37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5234" y="3760"/>
              <a:ext cx="8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49" name="Line 44"/>
            <p:cNvSpPr>
              <a:spLocks noChangeShapeType="1"/>
            </p:cNvSpPr>
            <p:nvPr/>
          </p:nvSpPr>
          <p:spPr bwMode="auto">
            <a:xfrm>
              <a:off x="5242" y="288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50" name="Rectangle 45"/>
            <p:cNvSpPr>
              <a:spLocks noChangeArrowheads="1"/>
            </p:cNvSpPr>
            <p:nvPr/>
          </p:nvSpPr>
          <p:spPr bwMode="auto">
            <a:xfrm>
              <a:off x="5242" y="2886"/>
              <a:ext cx="8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51" name="Line 46"/>
            <p:cNvSpPr>
              <a:spLocks noChangeShapeType="1"/>
            </p:cNvSpPr>
            <p:nvPr/>
          </p:nvSpPr>
          <p:spPr bwMode="auto">
            <a:xfrm>
              <a:off x="5242" y="323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52" name="Rectangle 47"/>
            <p:cNvSpPr>
              <a:spLocks noChangeArrowheads="1"/>
            </p:cNvSpPr>
            <p:nvPr/>
          </p:nvSpPr>
          <p:spPr bwMode="auto">
            <a:xfrm>
              <a:off x="5242" y="3236"/>
              <a:ext cx="8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53" name="Line 48"/>
            <p:cNvSpPr>
              <a:spLocks noChangeShapeType="1"/>
            </p:cNvSpPr>
            <p:nvPr/>
          </p:nvSpPr>
          <p:spPr bwMode="auto">
            <a:xfrm>
              <a:off x="5242" y="341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54" name="Rectangle 49"/>
            <p:cNvSpPr>
              <a:spLocks noChangeArrowheads="1"/>
            </p:cNvSpPr>
            <p:nvPr/>
          </p:nvSpPr>
          <p:spPr bwMode="auto">
            <a:xfrm>
              <a:off x="5242" y="3410"/>
              <a:ext cx="8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55" name="Line 50"/>
            <p:cNvSpPr>
              <a:spLocks noChangeShapeType="1"/>
            </p:cNvSpPr>
            <p:nvPr/>
          </p:nvSpPr>
          <p:spPr bwMode="auto">
            <a:xfrm>
              <a:off x="5242" y="358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56" name="Rectangle 51"/>
            <p:cNvSpPr>
              <a:spLocks noChangeArrowheads="1"/>
            </p:cNvSpPr>
            <p:nvPr/>
          </p:nvSpPr>
          <p:spPr bwMode="auto">
            <a:xfrm>
              <a:off x="5242" y="3585"/>
              <a:ext cx="8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57" name="Line 52"/>
            <p:cNvSpPr>
              <a:spLocks noChangeShapeType="1"/>
            </p:cNvSpPr>
            <p:nvPr/>
          </p:nvSpPr>
          <p:spPr bwMode="auto">
            <a:xfrm>
              <a:off x="5242" y="375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58" name="Rectangle 53"/>
            <p:cNvSpPr>
              <a:spLocks noChangeArrowheads="1"/>
            </p:cNvSpPr>
            <p:nvPr/>
          </p:nvSpPr>
          <p:spPr bwMode="auto">
            <a:xfrm>
              <a:off x="5242" y="3752"/>
              <a:ext cx="8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</p:grpSp>
      <p:grpSp>
        <p:nvGrpSpPr>
          <p:cNvPr id="59" name="Group 56"/>
          <p:cNvGrpSpPr>
            <a:grpSpLocks noChangeAspect="1"/>
          </p:cNvGrpSpPr>
          <p:nvPr/>
        </p:nvGrpSpPr>
        <p:grpSpPr bwMode="auto">
          <a:xfrm>
            <a:off x="940524" y="2513013"/>
            <a:ext cx="7547045" cy="947737"/>
            <a:chOff x="592" y="1583"/>
            <a:chExt cx="4658" cy="597"/>
          </a:xfrm>
        </p:grpSpPr>
        <p:sp>
          <p:nvSpPr>
            <p:cNvPr id="60" name="AutoShape 55"/>
            <p:cNvSpPr>
              <a:spLocks noChangeAspect="1" noChangeArrowheads="1" noTextEdit="1"/>
            </p:cNvSpPr>
            <p:nvPr/>
          </p:nvSpPr>
          <p:spPr bwMode="auto">
            <a:xfrm>
              <a:off x="592" y="1583"/>
              <a:ext cx="4650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592" y="1583"/>
              <a:ext cx="4650" cy="29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2" name="Rectangle 58"/>
            <p:cNvSpPr>
              <a:spLocks noChangeArrowheads="1"/>
            </p:cNvSpPr>
            <p:nvPr/>
          </p:nvSpPr>
          <p:spPr bwMode="auto">
            <a:xfrm>
              <a:off x="592" y="1871"/>
              <a:ext cx="4650" cy="289"/>
            </a:xfrm>
            <a:prstGeom prst="rect">
              <a:avLst/>
            </a:prstGeom>
            <a:solidFill>
              <a:srgbClr val="C6E0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3" name="Rectangle 59"/>
            <p:cNvSpPr>
              <a:spLocks noChangeArrowheads="1"/>
            </p:cNvSpPr>
            <p:nvPr/>
          </p:nvSpPr>
          <p:spPr bwMode="auto">
            <a:xfrm>
              <a:off x="617" y="1885"/>
              <a:ext cx="389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1.  Implementación de protocolos de atención personas en situación de discapacidad</a:t>
              </a:r>
              <a:endParaRPr kumimoji="0" lang="es-C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Rectangle 60"/>
            <p:cNvSpPr>
              <a:spLocks noChangeArrowheads="1"/>
            </p:cNvSpPr>
            <p:nvPr/>
          </p:nvSpPr>
          <p:spPr bwMode="auto">
            <a:xfrm>
              <a:off x="2036" y="1583"/>
              <a:ext cx="2039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3200" b="1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Comfandi</a:t>
              </a:r>
              <a:r>
                <a:rPr kumimoji="0" lang="es-CO" sz="3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94%</a:t>
              </a:r>
              <a:endParaRPr kumimoji="0" lang="es-CO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Rectangle 61"/>
            <p:cNvSpPr>
              <a:spLocks noChangeArrowheads="1"/>
            </p:cNvSpPr>
            <p:nvPr/>
          </p:nvSpPr>
          <p:spPr bwMode="auto">
            <a:xfrm>
              <a:off x="617" y="2029"/>
              <a:ext cx="2048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2. Politica de resarcimiento en proceso</a:t>
              </a:r>
              <a:endParaRPr kumimoji="0" lang="es-C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ctangle 62"/>
            <p:cNvSpPr>
              <a:spLocks noChangeArrowheads="1"/>
            </p:cNvSpPr>
            <p:nvPr/>
          </p:nvSpPr>
          <p:spPr bwMode="auto">
            <a:xfrm>
              <a:off x="592" y="1583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7" name="Line 63"/>
            <p:cNvSpPr>
              <a:spLocks noChangeShapeType="1"/>
            </p:cNvSpPr>
            <p:nvPr/>
          </p:nvSpPr>
          <p:spPr bwMode="auto">
            <a:xfrm>
              <a:off x="600" y="1583"/>
              <a:ext cx="46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8" name="Rectangle 64"/>
            <p:cNvSpPr>
              <a:spLocks noChangeArrowheads="1"/>
            </p:cNvSpPr>
            <p:nvPr/>
          </p:nvSpPr>
          <p:spPr bwMode="auto">
            <a:xfrm>
              <a:off x="600" y="1583"/>
              <a:ext cx="4642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9" name="Rectangle 65"/>
            <p:cNvSpPr>
              <a:spLocks noChangeArrowheads="1"/>
            </p:cNvSpPr>
            <p:nvPr/>
          </p:nvSpPr>
          <p:spPr bwMode="auto">
            <a:xfrm>
              <a:off x="5234" y="1583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0" name="Line 66"/>
            <p:cNvSpPr>
              <a:spLocks noChangeShapeType="1"/>
            </p:cNvSpPr>
            <p:nvPr/>
          </p:nvSpPr>
          <p:spPr bwMode="auto">
            <a:xfrm>
              <a:off x="600" y="1871"/>
              <a:ext cx="46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1" name="Rectangle 67"/>
            <p:cNvSpPr>
              <a:spLocks noChangeArrowheads="1"/>
            </p:cNvSpPr>
            <p:nvPr/>
          </p:nvSpPr>
          <p:spPr bwMode="auto">
            <a:xfrm>
              <a:off x="600" y="1871"/>
              <a:ext cx="4642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2" name="Line 68"/>
            <p:cNvSpPr>
              <a:spLocks noChangeShapeType="1"/>
            </p:cNvSpPr>
            <p:nvPr/>
          </p:nvSpPr>
          <p:spPr bwMode="auto">
            <a:xfrm>
              <a:off x="600" y="2016"/>
              <a:ext cx="46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3" name="Rectangle 69"/>
            <p:cNvSpPr>
              <a:spLocks noChangeArrowheads="1"/>
            </p:cNvSpPr>
            <p:nvPr/>
          </p:nvSpPr>
          <p:spPr bwMode="auto">
            <a:xfrm>
              <a:off x="600" y="2016"/>
              <a:ext cx="4642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4" name="Line 70"/>
            <p:cNvSpPr>
              <a:spLocks noChangeShapeType="1"/>
            </p:cNvSpPr>
            <p:nvPr/>
          </p:nvSpPr>
          <p:spPr bwMode="auto">
            <a:xfrm>
              <a:off x="5234" y="1590"/>
              <a:ext cx="0" cy="2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5" name="Rectangle 71"/>
            <p:cNvSpPr>
              <a:spLocks noChangeArrowheads="1"/>
            </p:cNvSpPr>
            <p:nvPr/>
          </p:nvSpPr>
          <p:spPr bwMode="auto">
            <a:xfrm>
              <a:off x="5234" y="1590"/>
              <a:ext cx="8" cy="28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6" name="Line 72"/>
            <p:cNvSpPr>
              <a:spLocks noChangeShapeType="1"/>
            </p:cNvSpPr>
            <p:nvPr/>
          </p:nvSpPr>
          <p:spPr bwMode="auto">
            <a:xfrm>
              <a:off x="592" y="1583"/>
              <a:ext cx="0" cy="57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7" name="Rectangle 73"/>
            <p:cNvSpPr>
              <a:spLocks noChangeArrowheads="1"/>
            </p:cNvSpPr>
            <p:nvPr/>
          </p:nvSpPr>
          <p:spPr bwMode="auto">
            <a:xfrm>
              <a:off x="592" y="1583"/>
              <a:ext cx="8" cy="57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8" name="Rectangle 74"/>
            <p:cNvSpPr>
              <a:spLocks noChangeArrowheads="1"/>
            </p:cNvSpPr>
            <p:nvPr/>
          </p:nvSpPr>
          <p:spPr bwMode="auto">
            <a:xfrm>
              <a:off x="1263" y="1583"/>
              <a:ext cx="9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79" name="Rectangle 75"/>
            <p:cNvSpPr>
              <a:spLocks noChangeArrowheads="1"/>
            </p:cNvSpPr>
            <p:nvPr/>
          </p:nvSpPr>
          <p:spPr bwMode="auto">
            <a:xfrm>
              <a:off x="1935" y="1583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80" name="Rectangle 76"/>
            <p:cNvSpPr>
              <a:spLocks noChangeArrowheads="1"/>
            </p:cNvSpPr>
            <p:nvPr/>
          </p:nvSpPr>
          <p:spPr bwMode="auto">
            <a:xfrm>
              <a:off x="2606" y="1583"/>
              <a:ext cx="9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81" name="Rectangle 77"/>
            <p:cNvSpPr>
              <a:spLocks noChangeArrowheads="1"/>
            </p:cNvSpPr>
            <p:nvPr/>
          </p:nvSpPr>
          <p:spPr bwMode="auto">
            <a:xfrm>
              <a:off x="3278" y="1583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82" name="Line 78"/>
            <p:cNvSpPr>
              <a:spLocks noChangeShapeType="1"/>
            </p:cNvSpPr>
            <p:nvPr/>
          </p:nvSpPr>
          <p:spPr bwMode="auto">
            <a:xfrm>
              <a:off x="600" y="2153"/>
              <a:ext cx="464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83" name="Rectangle 79"/>
            <p:cNvSpPr>
              <a:spLocks noChangeArrowheads="1"/>
            </p:cNvSpPr>
            <p:nvPr/>
          </p:nvSpPr>
          <p:spPr bwMode="auto">
            <a:xfrm>
              <a:off x="600" y="2153"/>
              <a:ext cx="4642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84" name="Line 80"/>
            <p:cNvSpPr>
              <a:spLocks noChangeShapeType="1"/>
            </p:cNvSpPr>
            <p:nvPr/>
          </p:nvSpPr>
          <p:spPr bwMode="auto">
            <a:xfrm>
              <a:off x="5234" y="2023"/>
              <a:ext cx="0" cy="1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85" name="Rectangle 81"/>
            <p:cNvSpPr>
              <a:spLocks noChangeArrowheads="1"/>
            </p:cNvSpPr>
            <p:nvPr/>
          </p:nvSpPr>
          <p:spPr bwMode="auto">
            <a:xfrm>
              <a:off x="5234" y="2023"/>
              <a:ext cx="8" cy="13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86" name="Line 82"/>
            <p:cNvSpPr>
              <a:spLocks noChangeShapeType="1"/>
            </p:cNvSpPr>
            <p:nvPr/>
          </p:nvSpPr>
          <p:spPr bwMode="auto">
            <a:xfrm>
              <a:off x="592" y="21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87" name="Rectangle 83"/>
            <p:cNvSpPr>
              <a:spLocks noChangeArrowheads="1"/>
            </p:cNvSpPr>
            <p:nvPr/>
          </p:nvSpPr>
          <p:spPr bwMode="auto">
            <a:xfrm>
              <a:off x="592" y="2160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88" name="Line 84"/>
            <p:cNvSpPr>
              <a:spLocks noChangeShapeType="1"/>
            </p:cNvSpPr>
            <p:nvPr/>
          </p:nvSpPr>
          <p:spPr bwMode="auto">
            <a:xfrm>
              <a:off x="1263" y="21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89" name="Rectangle 85"/>
            <p:cNvSpPr>
              <a:spLocks noChangeArrowheads="1"/>
            </p:cNvSpPr>
            <p:nvPr/>
          </p:nvSpPr>
          <p:spPr bwMode="auto">
            <a:xfrm>
              <a:off x="1263" y="2160"/>
              <a:ext cx="9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90" name="Line 86"/>
            <p:cNvSpPr>
              <a:spLocks noChangeShapeType="1"/>
            </p:cNvSpPr>
            <p:nvPr/>
          </p:nvSpPr>
          <p:spPr bwMode="auto">
            <a:xfrm>
              <a:off x="1935" y="21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91" name="Rectangle 87"/>
            <p:cNvSpPr>
              <a:spLocks noChangeArrowheads="1"/>
            </p:cNvSpPr>
            <p:nvPr/>
          </p:nvSpPr>
          <p:spPr bwMode="auto">
            <a:xfrm>
              <a:off x="1935" y="2160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92" name="Line 88"/>
            <p:cNvSpPr>
              <a:spLocks noChangeShapeType="1"/>
            </p:cNvSpPr>
            <p:nvPr/>
          </p:nvSpPr>
          <p:spPr bwMode="auto">
            <a:xfrm>
              <a:off x="2606" y="21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93" name="Rectangle 89"/>
            <p:cNvSpPr>
              <a:spLocks noChangeArrowheads="1"/>
            </p:cNvSpPr>
            <p:nvPr/>
          </p:nvSpPr>
          <p:spPr bwMode="auto">
            <a:xfrm>
              <a:off x="2606" y="2160"/>
              <a:ext cx="9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94" name="Line 90"/>
            <p:cNvSpPr>
              <a:spLocks noChangeShapeType="1"/>
            </p:cNvSpPr>
            <p:nvPr/>
          </p:nvSpPr>
          <p:spPr bwMode="auto">
            <a:xfrm>
              <a:off x="3278" y="21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95" name="Rectangle 91"/>
            <p:cNvSpPr>
              <a:spLocks noChangeArrowheads="1"/>
            </p:cNvSpPr>
            <p:nvPr/>
          </p:nvSpPr>
          <p:spPr bwMode="auto">
            <a:xfrm>
              <a:off x="3278" y="2160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96" name="Line 92"/>
            <p:cNvSpPr>
              <a:spLocks noChangeShapeType="1"/>
            </p:cNvSpPr>
            <p:nvPr/>
          </p:nvSpPr>
          <p:spPr bwMode="auto">
            <a:xfrm>
              <a:off x="5234" y="21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97" name="Rectangle 93"/>
            <p:cNvSpPr>
              <a:spLocks noChangeArrowheads="1"/>
            </p:cNvSpPr>
            <p:nvPr/>
          </p:nvSpPr>
          <p:spPr bwMode="auto">
            <a:xfrm>
              <a:off x="5234" y="2160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98" name="Line 94"/>
            <p:cNvSpPr>
              <a:spLocks noChangeShapeType="1"/>
            </p:cNvSpPr>
            <p:nvPr/>
          </p:nvSpPr>
          <p:spPr bwMode="auto">
            <a:xfrm>
              <a:off x="5242" y="158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99" name="Rectangle 95"/>
            <p:cNvSpPr>
              <a:spLocks noChangeArrowheads="1"/>
            </p:cNvSpPr>
            <p:nvPr/>
          </p:nvSpPr>
          <p:spPr bwMode="auto">
            <a:xfrm>
              <a:off x="5242" y="158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00" name="Line 96"/>
            <p:cNvSpPr>
              <a:spLocks noChangeShapeType="1"/>
            </p:cNvSpPr>
            <p:nvPr/>
          </p:nvSpPr>
          <p:spPr bwMode="auto">
            <a:xfrm>
              <a:off x="5242" y="187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01" name="Rectangle 97"/>
            <p:cNvSpPr>
              <a:spLocks noChangeArrowheads="1"/>
            </p:cNvSpPr>
            <p:nvPr/>
          </p:nvSpPr>
          <p:spPr bwMode="auto">
            <a:xfrm>
              <a:off x="5242" y="1871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02" name="Line 98"/>
            <p:cNvSpPr>
              <a:spLocks noChangeShapeType="1"/>
            </p:cNvSpPr>
            <p:nvPr/>
          </p:nvSpPr>
          <p:spPr bwMode="auto">
            <a:xfrm>
              <a:off x="5242" y="201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03" name="Rectangle 99"/>
            <p:cNvSpPr>
              <a:spLocks noChangeArrowheads="1"/>
            </p:cNvSpPr>
            <p:nvPr/>
          </p:nvSpPr>
          <p:spPr bwMode="auto">
            <a:xfrm>
              <a:off x="5242" y="2016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04" name="Line 100"/>
            <p:cNvSpPr>
              <a:spLocks noChangeShapeType="1"/>
            </p:cNvSpPr>
            <p:nvPr/>
          </p:nvSpPr>
          <p:spPr bwMode="auto">
            <a:xfrm>
              <a:off x="5242" y="215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05" name="Rectangle 101"/>
            <p:cNvSpPr>
              <a:spLocks noChangeArrowheads="1"/>
            </p:cNvSpPr>
            <p:nvPr/>
          </p:nvSpPr>
          <p:spPr bwMode="auto">
            <a:xfrm>
              <a:off x="5242" y="215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</p:grp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968375" y="1292225"/>
            <a:ext cx="7616067" cy="1089025"/>
            <a:chOff x="585" y="814"/>
            <a:chExt cx="4661" cy="686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585" y="814"/>
              <a:ext cx="4649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585" y="814"/>
              <a:ext cx="4649" cy="34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585" y="1148"/>
              <a:ext cx="4649" cy="308"/>
            </a:xfrm>
            <a:prstGeom prst="rect">
              <a:avLst/>
            </a:prstGeom>
            <a:solidFill>
              <a:srgbClr val="BDD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620" y="1280"/>
              <a:ext cx="4371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1.  Pendiente  elaborar  e implementar reglamento PQRS</a:t>
              </a:r>
              <a:endParaRPr kumimoji="0" lang="es-C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1784" y="814"/>
              <a:ext cx="2279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O" sz="3500" b="1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Comfacauca</a:t>
              </a:r>
              <a:r>
                <a:rPr lang="es-CO" sz="3500" b="1" dirty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 </a:t>
              </a:r>
              <a:r>
                <a:rPr kumimoji="0" lang="es-CO" sz="35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96%</a:t>
              </a:r>
              <a:endParaRPr kumimoji="0" lang="es-C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Rectangle 9"/>
            <p:cNvSpPr>
              <a:spLocks noChangeArrowheads="1"/>
            </p:cNvSpPr>
            <p:nvPr/>
          </p:nvSpPr>
          <p:spPr bwMode="auto">
            <a:xfrm>
              <a:off x="585" y="814"/>
              <a:ext cx="12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07" name="Line 10"/>
            <p:cNvSpPr>
              <a:spLocks noChangeShapeType="1"/>
            </p:cNvSpPr>
            <p:nvPr/>
          </p:nvSpPr>
          <p:spPr bwMode="auto">
            <a:xfrm>
              <a:off x="597" y="814"/>
              <a:ext cx="463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08" name="Rectangle 11"/>
            <p:cNvSpPr>
              <a:spLocks noChangeArrowheads="1"/>
            </p:cNvSpPr>
            <p:nvPr/>
          </p:nvSpPr>
          <p:spPr bwMode="auto">
            <a:xfrm>
              <a:off x="597" y="814"/>
              <a:ext cx="4637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09" name="Rectangle 12"/>
            <p:cNvSpPr>
              <a:spLocks noChangeArrowheads="1"/>
            </p:cNvSpPr>
            <p:nvPr/>
          </p:nvSpPr>
          <p:spPr bwMode="auto">
            <a:xfrm>
              <a:off x="5222" y="814"/>
              <a:ext cx="12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10" name="Line 13"/>
            <p:cNvSpPr>
              <a:spLocks noChangeShapeType="1"/>
            </p:cNvSpPr>
            <p:nvPr/>
          </p:nvSpPr>
          <p:spPr bwMode="auto">
            <a:xfrm>
              <a:off x="597" y="1148"/>
              <a:ext cx="463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11" name="Rectangle 14"/>
            <p:cNvSpPr>
              <a:spLocks noChangeArrowheads="1"/>
            </p:cNvSpPr>
            <p:nvPr/>
          </p:nvSpPr>
          <p:spPr bwMode="auto">
            <a:xfrm>
              <a:off x="597" y="1148"/>
              <a:ext cx="4637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12" name="Line 15"/>
            <p:cNvSpPr>
              <a:spLocks noChangeShapeType="1"/>
            </p:cNvSpPr>
            <p:nvPr/>
          </p:nvSpPr>
          <p:spPr bwMode="auto">
            <a:xfrm>
              <a:off x="585" y="814"/>
              <a:ext cx="0" cy="6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13" name="Rectangle 16"/>
            <p:cNvSpPr>
              <a:spLocks noChangeArrowheads="1"/>
            </p:cNvSpPr>
            <p:nvPr/>
          </p:nvSpPr>
          <p:spPr bwMode="auto">
            <a:xfrm>
              <a:off x="585" y="814"/>
              <a:ext cx="12" cy="64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14" name="Rectangle 17"/>
            <p:cNvSpPr>
              <a:spLocks noChangeArrowheads="1"/>
            </p:cNvSpPr>
            <p:nvPr/>
          </p:nvSpPr>
          <p:spPr bwMode="auto">
            <a:xfrm>
              <a:off x="1512" y="814"/>
              <a:ext cx="12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15" name="Rectangle 18"/>
            <p:cNvSpPr>
              <a:spLocks noChangeArrowheads="1"/>
            </p:cNvSpPr>
            <p:nvPr/>
          </p:nvSpPr>
          <p:spPr bwMode="auto">
            <a:xfrm>
              <a:off x="2440" y="814"/>
              <a:ext cx="12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16" name="Rectangle 19"/>
            <p:cNvSpPr>
              <a:spLocks noChangeArrowheads="1"/>
            </p:cNvSpPr>
            <p:nvPr/>
          </p:nvSpPr>
          <p:spPr bwMode="auto">
            <a:xfrm>
              <a:off x="3367" y="814"/>
              <a:ext cx="12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17" name="Rectangle 20"/>
            <p:cNvSpPr>
              <a:spLocks noChangeArrowheads="1"/>
            </p:cNvSpPr>
            <p:nvPr/>
          </p:nvSpPr>
          <p:spPr bwMode="auto">
            <a:xfrm>
              <a:off x="4295" y="814"/>
              <a:ext cx="11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18" name="Line 21"/>
            <p:cNvSpPr>
              <a:spLocks noChangeShapeType="1"/>
            </p:cNvSpPr>
            <p:nvPr/>
          </p:nvSpPr>
          <p:spPr bwMode="auto">
            <a:xfrm>
              <a:off x="597" y="1447"/>
              <a:ext cx="463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19" name="Rectangle 22"/>
            <p:cNvSpPr>
              <a:spLocks noChangeArrowheads="1"/>
            </p:cNvSpPr>
            <p:nvPr/>
          </p:nvSpPr>
          <p:spPr bwMode="auto">
            <a:xfrm>
              <a:off x="597" y="1447"/>
              <a:ext cx="4637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20" name="Line 23"/>
            <p:cNvSpPr>
              <a:spLocks noChangeShapeType="1"/>
            </p:cNvSpPr>
            <p:nvPr/>
          </p:nvSpPr>
          <p:spPr bwMode="auto">
            <a:xfrm>
              <a:off x="5222" y="823"/>
              <a:ext cx="0" cy="6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21" name="Rectangle 24"/>
            <p:cNvSpPr>
              <a:spLocks noChangeArrowheads="1"/>
            </p:cNvSpPr>
            <p:nvPr/>
          </p:nvSpPr>
          <p:spPr bwMode="auto">
            <a:xfrm>
              <a:off x="5222" y="823"/>
              <a:ext cx="12" cy="6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22" name="Line 25"/>
            <p:cNvSpPr>
              <a:spLocks noChangeShapeType="1"/>
            </p:cNvSpPr>
            <p:nvPr/>
          </p:nvSpPr>
          <p:spPr bwMode="auto">
            <a:xfrm>
              <a:off x="585" y="145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23" name="Rectangle 26"/>
            <p:cNvSpPr>
              <a:spLocks noChangeArrowheads="1"/>
            </p:cNvSpPr>
            <p:nvPr/>
          </p:nvSpPr>
          <p:spPr bwMode="auto">
            <a:xfrm>
              <a:off x="585" y="1456"/>
              <a:ext cx="12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24" name="Line 27"/>
            <p:cNvSpPr>
              <a:spLocks noChangeShapeType="1"/>
            </p:cNvSpPr>
            <p:nvPr/>
          </p:nvSpPr>
          <p:spPr bwMode="auto">
            <a:xfrm>
              <a:off x="1512" y="145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25" name="Rectangle 28"/>
            <p:cNvSpPr>
              <a:spLocks noChangeArrowheads="1"/>
            </p:cNvSpPr>
            <p:nvPr/>
          </p:nvSpPr>
          <p:spPr bwMode="auto">
            <a:xfrm>
              <a:off x="1512" y="1456"/>
              <a:ext cx="12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26" name="Line 29"/>
            <p:cNvSpPr>
              <a:spLocks noChangeShapeType="1"/>
            </p:cNvSpPr>
            <p:nvPr/>
          </p:nvSpPr>
          <p:spPr bwMode="auto">
            <a:xfrm>
              <a:off x="2440" y="145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27" name="Rectangle 30"/>
            <p:cNvSpPr>
              <a:spLocks noChangeArrowheads="1"/>
            </p:cNvSpPr>
            <p:nvPr/>
          </p:nvSpPr>
          <p:spPr bwMode="auto">
            <a:xfrm>
              <a:off x="2440" y="1456"/>
              <a:ext cx="12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28" name="Line 31"/>
            <p:cNvSpPr>
              <a:spLocks noChangeShapeType="1"/>
            </p:cNvSpPr>
            <p:nvPr/>
          </p:nvSpPr>
          <p:spPr bwMode="auto">
            <a:xfrm>
              <a:off x="3367" y="145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29" name="Rectangle 32"/>
            <p:cNvSpPr>
              <a:spLocks noChangeArrowheads="1"/>
            </p:cNvSpPr>
            <p:nvPr/>
          </p:nvSpPr>
          <p:spPr bwMode="auto">
            <a:xfrm>
              <a:off x="3367" y="1456"/>
              <a:ext cx="12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30" name="Line 33"/>
            <p:cNvSpPr>
              <a:spLocks noChangeShapeType="1"/>
            </p:cNvSpPr>
            <p:nvPr/>
          </p:nvSpPr>
          <p:spPr bwMode="auto">
            <a:xfrm>
              <a:off x="4295" y="145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31" name="Rectangle 34"/>
            <p:cNvSpPr>
              <a:spLocks noChangeArrowheads="1"/>
            </p:cNvSpPr>
            <p:nvPr/>
          </p:nvSpPr>
          <p:spPr bwMode="auto">
            <a:xfrm>
              <a:off x="4295" y="1456"/>
              <a:ext cx="11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32" name="Line 35"/>
            <p:cNvSpPr>
              <a:spLocks noChangeShapeType="1"/>
            </p:cNvSpPr>
            <p:nvPr/>
          </p:nvSpPr>
          <p:spPr bwMode="auto">
            <a:xfrm>
              <a:off x="5222" y="145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33" name="Rectangle 36"/>
            <p:cNvSpPr>
              <a:spLocks noChangeArrowheads="1"/>
            </p:cNvSpPr>
            <p:nvPr/>
          </p:nvSpPr>
          <p:spPr bwMode="auto">
            <a:xfrm>
              <a:off x="5222" y="1456"/>
              <a:ext cx="12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34" name="Line 37"/>
            <p:cNvSpPr>
              <a:spLocks noChangeShapeType="1"/>
            </p:cNvSpPr>
            <p:nvPr/>
          </p:nvSpPr>
          <p:spPr bwMode="auto">
            <a:xfrm>
              <a:off x="5234" y="81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35" name="Rectangle 38"/>
            <p:cNvSpPr>
              <a:spLocks noChangeArrowheads="1"/>
            </p:cNvSpPr>
            <p:nvPr/>
          </p:nvSpPr>
          <p:spPr bwMode="auto">
            <a:xfrm>
              <a:off x="5234" y="814"/>
              <a:ext cx="12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36" name="Line 39"/>
            <p:cNvSpPr>
              <a:spLocks noChangeShapeType="1"/>
            </p:cNvSpPr>
            <p:nvPr/>
          </p:nvSpPr>
          <p:spPr bwMode="auto">
            <a:xfrm>
              <a:off x="5234" y="114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37" name="Rectangle 40"/>
            <p:cNvSpPr>
              <a:spLocks noChangeArrowheads="1"/>
            </p:cNvSpPr>
            <p:nvPr/>
          </p:nvSpPr>
          <p:spPr bwMode="auto">
            <a:xfrm>
              <a:off x="5234" y="1148"/>
              <a:ext cx="12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38" name="Line 41"/>
            <p:cNvSpPr>
              <a:spLocks noChangeShapeType="1"/>
            </p:cNvSpPr>
            <p:nvPr/>
          </p:nvSpPr>
          <p:spPr bwMode="auto">
            <a:xfrm>
              <a:off x="5234" y="144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  <p:sp>
          <p:nvSpPr>
            <p:cNvPr id="139" name="Rectangle 42"/>
            <p:cNvSpPr>
              <a:spLocks noChangeArrowheads="1"/>
            </p:cNvSpPr>
            <p:nvPr/>
          </p:nvSpPr>
          <p:spPr bwMode="auto">
            <a:xfrm>
              <a:off x="5234" y="1447"/>
              <a:ext cx="12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O"/>
            </a:p>
          </p:txBody>
        </p:sp>
      </p:grpSp>
    </p:spTree>
    <p:extLst>
      <p:ext uri="{BB962C8B-B14F-4D97-AF65-F5344CB8AC3E}">
        <p14:creationId xmlns:p14="http://schemas.microsoft.com/office/powerpoint/2010/main" val="4046561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146232143"/>
              </p:ext>
            </p:extLst>
          </p:nvPr>
        </p:nvGraphicFramePr>
        <p:xfrm>
          <a:off x="2031999" y="719666"/>
          <a:ext cx="8983003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3107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 Circular 004 - Directrices en Materia de Atención a Clientes  de las Cajas de Compensación Familiar</a:t>
            </a:r>
            <a:r>
              <a:rPr lang="es-ES" dirty="0"/>
              <a:t> </a:t>
            </a:r>
            <a:endParaRPr lang="en-US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677333" y="2160588"/>
            <a:ext cx="9550884" cy="435777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dirty="0"/>
          </a:p>
          <a:p>
            <a:pPr>
              <a:buFont typeface="Wingdings" panose="05000000000000000000" pitchFamily="2" charset="2"/>
              <a:buChar char="v"/>
            </a:pPr>
            <a:endParaRPr lang="es-ES" dirty="0"/>
          </a:p>
          <a:p>
            <a:pPr marL="0" indent="0"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1.Procesos claramente definidos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dirty="0"/>
              <a:t>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Protocolos - ley 1306 de 2009  Protección a personas con discapacidad mental.</a:t>
            </a:r>
          </a:p>
          <a:p>
            <a:pPr marL="0" indent="0">
              <a:buNone/>
            </a:pPr>
            <a:r>
              <a:rPr lang="es-ES" dirty="0"/>
              <a:t>      Manual de Atención Incluyente / Guía del lenguaje claro.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Política de  accesibilidad para personas con limitación cognitiva, sensorial y/o de Movilidad.</a:t>
            </a:r>
          </a:p>
          <a:p>
            <a:pPr marL="0" indent="0">
              <a:buNone/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7.   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Incumplimiento del compromiso al ciudadano: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Resarcimiento 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buNone/>
            </a:pPr>
            <a:endParaRPr lang="es-ES" dirty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4294967295"/>
          </p:nvPr>
        </p:nvSpPr>
        <p:spPr>
          <a:xfrm>
            <a:off x="4337686" y="2312126"/>
            <a:ext cx="3383279" cy="45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8469452"/>
              </p:ext>
            </p:extLst>
          </p:nvPr>
        </p:nvGraphicFramePr>
        <p:xfrm>
          <a:off x="6191794" y="2160588"/>
          <a:ext cx="2701752" cy="883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Acrobat Document" r:id="rId3" imgW="2143032" imgH="904858" progId="AcroExch.Document.DC">
                  <p:embed/>
                </p:oleObj>
              </mc:Choice>
              <mc:Fallback>
                <p:oleObj name="Acrobat Document" r:id="rId3" imgW="2143032" imgH="904858" progId="AcroExch.Document.DC">
                  <p:embed/>
                  <p:pic>
                    <p:nvPicPr>
                      <p:cNvPr id="10" name="Objeto 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91794" y="2160588"/>
                        <a:ext cx="2701752" cy="8830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0477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 Circular 004 - Directrices en Materia de Atención a Clientes  de las Cajas de Compensación Familiar</a:t>
            </a:r>
            <a:r>
              <a:rPr lang="es-ES" dirty="0"/>
              <a:t> </a:t>
            </a:r>
            <a:endParaRPr lang="en-US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677333" y="2160589"/>
            <a:ext cx="9276564" cy="4201022"/>
          </a:xfrm>
        </p:spPr>
        <p:txBody>
          <a:bodyPr/>
          <a:lstStyle/>
          <a:p>
            <a:pPr marL="0" indent="0">
              <a:buNone/>
            </a:pPr>
            <a:endParaRPr lang="es-ES" dirty="0"/>
          </a:p>
          <a:p>
            <a:pPr>
              <a:buFont typeface="Wingdings" panose="05000000000000000000" pitchFamily="2" charset="2"/>
              <a:buChar char="v"/>
            </a:pPr>
            <a:endParaRPr lang="es-ES" dirty="0"/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1.Procesos claramente definidos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dirty="0"/>
              <a:t> </a:t>
            </a:r>
            <a:r>
              <a:rPr lang="es-ES" sz="2400" dirty="0"/>
              <a:t>Reglamento interno para tramite y respuesta de PQRS.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s-ES" dirty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4294967295"/>
          </p:nvPr>
        </p:nvSpPr>
        <p:spPr>
          <a:xfrm>
            <a:off x="4337686" y="2312126"/>
            <a:ext cx="3383279" cy="45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Marcador de contenid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6740" y="1654715"/>
            <a:ext cx="2001382" cy="1011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867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 Circular 004 - Directrices en Materia de Atención a Clientes  de las Cajas de Compensación Familiar</a:t>
            </a:r>
            <a:r>
              <a:rPr lang="es-ES" dirty="0"/>
              <a:t> </a:t>
            </a:r>
            <a:endParaRPr lang="en-US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677332" y="2160589"/>
            <a:ext cx="9563947" cy="420102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dirty="0"/>
          </a:p>
          <a:p>
            <a:pPr>
              <a:buFont typeface="Wingdings" panose="05000000000000000000" pitchFamily="2" charset="2"/>
              <a:buChar char="v"/>
            </a:pPr>
            <a:endParaRPr lang="es-ES" dirty="0"/>
          </a:p>
          <a:p>
            <a:pPr marL="0" indent="0"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1.Procesos claramente definidos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sz="2000" dirty="0"/>
              <a:t>Protocolos - ley 1306 de 2009  Protección a personas con discapacidad mental.</a:t>
            </a:r>
          </a:p>
          <a:p>
            <a:pPr marL="0" indent="0">
              <a:buNone/>
            </a:pPr>
            <a:r>
              <a:rPr lang="es-ES" sz="2000" dirty="0"/>
              <a:t>    Manual de Atención Incluyente / Guía del lenguaje claro.</a:t>
            </a:r>
          </a:p>
          <a:p>
            <a:pPr marL="0" indent="0">
              <a:buNone/>
            </a:pPr>
            <a:r>
              <a:rPr lang="es-ES" sz="2000" b="1" dirty="0"/>
              <a:t>7. incumplimiento del compromiso al ciudadano:</a:t>
            </a:r>
            <a:r>
              <a:rPr lang="es-ES" sz="200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sz="2000" dirty="0"/>
              <a:t> </a:t>
            </a:r>
            <a:r>
              <a:rPr lang="en-US" sz="2000" dirty="0"/>
              <a:t>Resarcimiento </a:t>
            </a:r>
            <a:endParaRPr lang="es-ES" sz="2000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buNone/>
            </a:pPr>
            <a:endParaRPr lang="es-ES" dirty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4294967295"/>
          </p:nvPr>
        </p:nvSpPr>
        <p:spPr>
          <a:xfrm>
            <a:off x="4337686" y="2312126"/>
            <a:ext cx="3383279" cy="45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114" y="1524319"/>
            <a:ext cx="1270772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86743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Azul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636</TotalTime>
  <Words>539</Words>
  <Application>Microsoft Office PowerPoint</Application>
  <PresentationFormat>Panorámica</PresentationFormat>
  <Paragraphs>91</Paragraphs>
  <Slides>12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Arial</vt:lpstr>
      <vt:lpstr>Calibri</vt:lpstr>
      <vt:lpstr>Trebuchet MS</vt:lpstr>
      <vt:lpstr>Wingdings</vt:lpstr>
      <vt:lpstr>Wingdings 3</vt:lpstr>
      <vt:lpstr>Faceta</vt:lpstr>
      <vt:lpstr>Acrobat Document</vt:lpstr>
      <vt:lpstr>RESUMEN 2019-2020 ZONA SUROCIDENTE</vt:lpstr>
      <vt:lpstr>ACTIVIDADES DESARROLLADAS</vt:lpstr>
      <vt:lpstr>ACTIVIDADES DESARROLLADAS</vt:lpstr>
      <vt:lpstr>Avance Circular N°4</vt:lpstr>
      <vt:lpstr>Presentación de PowerPoint</vt:lpstr>
      <vt:lpstr>Presentación de PowerPoint</vt:lpstr>
      <vt:lpstr> Circular 004 - Directrices en Materia de Atención a Clientes  de las Cajas de Compensación Familiar </vt:lpstr>
      <vt:lpstr> Circular 004 - Directrices en Materia de Atención a Clientes  de las Cajas de Compensación Familiar </vt:lpstr>
      <vt:lpstr> Circular 004 - Directrices en Materia de Atención a Clientes  de las Cajas de Compensación Familiar </vt:lpstr>
      <vt:lpstr> Circular 004 - Directrices en Materia de Atención a Clientes  de las Cajas de Compensación Familiar </vt:lpstr>
      <vt:lpstr>PRIORIDAD ENTRGABLES CIRCULAR 008/2020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Circular N°004</dc:title>
  <dc:creator>COMFAMILIAR</dc:creator>
  <cp:lastModifiedBy>Luz Martha Rojas Moscoso</cp:lastModifiedBy>
  <cp:revision>66</cp:revision>
  <dcterms:created xsi:type="dcterms:W3CDTF">2019-07-26T19:20:31Z</dcterms:created>
  <dcterms:modified xsi:type="dcterms:W3CDTF">2021-02-15T15:15:23Z</dcterms:modified>
</cp:coreProperties>
</file>