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9" r:id="rId2"/>
    <p:sldId id="258" r:id="rId3"/>
    <p:sldId id="283" r:id="rId4"/>
    <p:sldId id="282" r:id="rId5"/>
  </p:sldIdLst>
  <p:sldSz cx="9144000" cy="6858000" type="screen4x3"/>
  <p:notesSz cx="7010400" cy="92964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7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Estilo claro 3 - Acento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Estilo claro 3 - Acento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Estilo claro 3 - Acento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0" autoAdjust="0"/>
    <p:restoredTop sz="94660"/>
  </p:normalViewPr>
  <p:slideViewPr>
    <p:cSldViewPr>
      <p:cViewPr varScale="1">
        <p:scale>
          <a:sx n="75" d="100"/>
          <a:sy n="75" d="100"/>
        </p:scale>
        <p:origin x="3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novo\Documents\SSF%202021\Proyectos%202021\Informes%20Ejecucion%20Trimestral%20Proyectos%20Inversi&#243;n\para%20graficar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419" sz="1200" b="1" dirty="0"/>
              <a:t>EJECUCIÓN PRESUPUESTAL DE LOS PROYECTOS DE INVERSIÓN</a:t>
            </a:r>
            <a:endParaRPr lang="es-CO" sz="1200" b="1" dirty="0"/>
          </a:p>
          <a:p>
            <a:pPr>
              <a:defRPr/>
            </a:pPr>
            <a:r>
              <a:rPr lang="es-419" sz="1200" b="1" dirty="0"/>
              <a:t> CORTE: 31/12/20</a:t>
            </a:r>
            <a:r>
              <a:rPr lang="es-CO" sz="1200" b="1" dirty="0"/>
              <a:t>20</a:t>
            </a:r>
          </a:p>
        </c:rich>
      </c:tx>
      <c:layout>
        <c:manualLayout>
          <c:xMode val="edge"/>
          <c:yMode val="edge"/>
          <c:x val="0.27301631055668868"/>
          <c:y val="2.05656273017030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Hoja1!$F$13</c:f>
              <c:strCache>
                <c:ptCount val="1"/>
                <c:pt idx="0">
                  <c:v>Apropiación con Reducción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Hoja1!$E$14:$E$19</c:f>
              <c:strCache>
                <c:ptCount val="6"/>
                <c:pt idx="0">
                  <c:v>CAPACIDAD</c:v>
                </c:pt>
                <c:pt idx="1">
                  <c:v>TIC</c:v>
                </c:pt>
                <c:pt idx="2">
                  <c:v>OPU</c:v>
                </c:pt>
                <c:pt idx="3">
                  <c:v>ESTUDIOS</c:v>
                </c:pt>
                <c:pt idx="4">
                  <c:v>DOCUMENTAL</c:v>
                </c:pt>
                <c:pt idx="5">
                  <c:v>TALENTO HUMANO</c:v>
                </c:pt>
              </c:strCache>
            </c:strRef>
          </c:cat>
          <c:val>
            <c:numRef>
              <c:f>Hoja1!$F$14:$F$19</c:f>
              <c:numCache>
                <c:formatCode>"$"#,##0_);[Red]\("$"#,##0\)</c:formatCode>
                <c:ptCount val="6"/>
                <c:pt idx="0">
                  <c:v>3290326398</c:v>
                </c:pt>
                <c:pt idx="1">
                  <c:v>2120784124</c:v>
                </c:pt>
                <c:pt idx="2">
                  <c:v>685755478</c:v>
                </c:pt>
                <c:pt idx="3">
                  <c:v>515000000</c:v>
                </c:pt>
                <c:pt idx="4">
                  <c:v>409060000</c:v>
                </c:pt>
                <c:pt idx="5">
                  <c:v>311320000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8A-46AE-BCCE-E6EC09C6F69F}"/>
            </c:ext>
          </c:extLst>
        </c:ser>
        <c:ser>
          <c:idx val="1"/>
          <c:order val="1"/>
          <c:tx>
            <c:strRef>
              <c:f>Hoja1!$G$13</c:f>
              <c:strCache>
                <c:ptCount val="1"/>
                <c:pt idx="0">
                  <c:v>Compromisos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Hoja1!$E$14:$E$19</c:f>
              <c:strCache>
                <c:ptCount val="6"/>
                <c:pt idx="0">
                  <c:v>CAPACIDAD</c:v>
                </c:pt>
                <c:pt idx="1">
                  <c:v>TIC</c:v>
                </c:pt>
                <c:pt idx="2">
                  <c:v>OPU</c:v>
                </c:pt>
                <c:pt idx="3">
                  <c:v>ESTUDIOS</c:v>
                </c:pt>
                <c:pt idx="4">
                  <c:v>DOCUMENTAL</c:v>
                </c:pt>
                <c:pt idx="5">
                  <c:v>TALENTO HUMANO</c:v>
                </c:pt>
              </c:strCache>
            </c:strRef>
          </c:cat>
          <c:val>
            <c:numRef>
              <c:f>Hoja1!$G$14:$G$19</c:f>
              <c:numCache>
                <c:formatCode>"$"#,##0;[Red]\-"$"#,##0</c:formatCode>
                <c:ptCount val="6"/>
                <c:pt idx="0">
                  <c:v>3207030864</c:v>
                </c:pt>
                <c:pt idx="1">
                  <c:v>1878438098.47</c:v>
                </c:pt>
                <c:pt idx="2">
                  <c:v>672803557.48000002</c:v>
                </c:pt>
                <c:pt idx="3">
                  <c:v>514950000</c:v>
                </c:pt>
                <c:pt idx="4">
                  <c:v>406528273.83999997</c:v>
                </c:pt>
                <c:pt idx="5">
                  <c:v>264351334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8A-46AE-BCCE-E6EC09C6F69F}"/>
            </c:ext>
          </c:extLst>
        </c:ser>
        <c:ser>
          <c:idx val="2"/>
          <c:order val="2"/>
          <c:tx>
            <c:strRef>
              <c:f>Hoja1!$H$13</c:f>
              <c:strCache>
                <c:ptCount val="1"/>
                <c:pt idx="0">
                  <c:v>Obligaciones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Hoja1!$E$14:$E$19</c:f>
              <c:strCache>
                <c:ptCount val="6"/>
                <c:pt idx="0">
                  <c:v>CAPACIDAD</c:v>
                </c:pt>
                <c:pt idx="1">
                  <c:v>TIC</c:v>
                </c:pt>
                <c:pt idx="2">
                  <c:v>OPU</c:v>
                </c:pt>
                <c:pt idx="3">
                  <c:v>ESTUDIOS</c:v>
                </c:pt>
                <c:pt idx="4">
                  <c:v>DOCUMENTAL</c:v>
                </c:pt>
                <c:pt idx="5">
                  <c:v>TALENTO HUMANO</c:v>
                </c:pt>
              </c:strCache>
            </c:strRef>
          </c:cat>
          <c:val>
            <c:numRef>
              <c:f>Hoja1!$H$14:$H$19</c:f>
              <c:numCache>
                <c:formatCode>"$"#,##0;[Red]\-"$"#,##0</c:formatCode>
                <c:ptCount val="6"/>
                <c:pt idx="0">
                  <c:v>2752453290</c:v>
                </c:pt>
                <c:pt idx="1">
                  <c:v>1216428848.71</c:v>
                </c:pt>
                <c:pt idx="2">
                  <c:v>517868795.92000002</c:v>
                </c:pt>
                <c:pt idx="3">
                  <c:v>154485000</c:v>
                </c:pt>
                <c:pt idx="4">
                  <c:v>324520366</c:v>
                </c:pt>
                <c:pt idx="5">
                  <c:v>254564209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8A-46AE-BCCE-E6EC09C6F69F}"/>
            </c:ext>
          </c:extLst>
        </c:ser>
        <c:ser>
          <c:idx val="3"/>
          <c:order val="3"/>
          <c:tx>
            <c:strRef>
              <c:f>Hoja1!$I$13</c:f>
              <c:strCache>
                <c:ptCount val="1"/>
                <c:pt idx="0">
                  <c:v>Pagos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Hoja1!$E$14:$E$19</c:f>
              <c:strCache>
                <c:ptCount val="6"/>
                <c:pt idx="0">
                  <c:v>CAPACIDAD</c:v>
                </c:pt>
                <c:pt idx="1">
                  <c:v>TIC</c:v>
                </c:pt>
                <c:pt idx="2">
                  <c:v>OPU</c:v>
                </c:pt>
                <c:pt idx="3">
                  <c:v>ESTUDIOS</c:v>
                </c:pt>
                <c:pt idx="4">
                  <c:v>DOCUMENTAL</c:v>
                </c:pt>
                <c:pt idx="5">
                  <c:v>TALENTO HUMANO</c:v>
                </c:pt>
              </c:strCache>
            </c:strRef>
          </c:cat>
          <c:val>
            <c:numRef>
              <c:f>Hoja1!$I$14:$I$19</c:f>
              <c:numCache>
                <c:formatCode>"$"#,##0;[Red]\-"$"#,##0</c:formatCode>
                <c:ptCount val="6"/>
                <c:pt idx="0">
                  <c:v>2752453290</c:v>
                </c:pt>
                <c:pt idx="1">
                  <c:v>1216428848.71</c:v>
                </c:pt>
                <c:pt idx="2">
                  <c:v>517868795.92000002</c:v>
                </c:pt>
                <c:pt idx="3">
                  <c:v>154485000</c:v>
                </c:pt>
                <c:pt idx="4">
                  <c:v>324520366</c:v>
                </c:pt>
                <c:pt idx="5">
                  <c:v>254564209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8A-46AE-BCCE-E6EC09C6F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08136848"/>
        <c:axId val="-2108137936"/>
      </c:barChart>
      <c:catAx>
        <c:axId val="-210813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-2108137936"/>
        <c:crosses val="autoZero"/>
        <c:auto val="1"/>
        <c:lblAlgn val="ctr"/>
        <c:lblOffset val="100"/>
        <c:noMultiLvlLbl val="0"/>
      </c:catAx>
      <c:valAx>
        <c:axId val="-2108137936"/>
        <c:scaling>
          <c:orientation val="minMax"/>
        </c:scaling>
        <c:delete val="1"/>
        <c:axPos val="l"/>
        <c:numFmt formatCode="&quot;$&quot;#,##0_);[Red]\(&quot;$&quot;#,##0\)" sourceLinked="1"/>
        <c:majorTickMark val="none"/>
        <c:minorTickMark val="none"/>
        <c:tickLblPos val="nextTo"/>
        <c:crossAx val="-2108136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21B79F-6E94-4057-BAA2-9B00FC9D97D0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41C64-812B-41D8-AEDC-BD8568F23D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2636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E191FD7-CCF4-0540-9381-BE2D0A8A2504}" type="datetimeFigureOut">
              <a:rPr lang="en-US" smtClean="0"/>
              <a:t>3/3/2021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83C3D2-44CD-E64A-9F66-43F1F018888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079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38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65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3C3D2-44CD-E64A-9F66-43F1F01888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23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899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343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1046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6892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466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9230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9829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6623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7022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5448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81A32-F4DA-40F7-95C2-4CE4C3C8E5B5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96713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81A32-F4DA-40F7-95C2-4CE4C3C8E5B5}" type="datetimeFigureOut">
              <a:rPr lang="es-CO" smtClean="0"/>
              <a:t>3/03/2021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9E66E2-63FA-4745-8B9E-3D2FCB403D0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660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0"/>
            <a:ext cx="6372225" cy="6858000"/>
          </a:xfrm>
          <a:prstGeom prst="rect">
            <a:avLst/>
          </a:prstGeom>
          <a:solidFill>
            <a:srgbClr val="2278B8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s-ES" dirty="0"/>
          </a:p>
        </p:txBody>
      </p:sp>
      <p:pic>
        <p:nvPicPr>
          <p:cNvPr id="2051" name="Imagen 1" descr="fondo power poin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0"/>
            <a:ext cx="9144000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3347864" y="4850117"/>
            <a:ext cx="5364733" cy="136815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s-419" sz="2000" b="1" dirty="0" smtClean="0">
                <a:latin typeface="Arial Narrow" panose="020B0606020202030204" pitchFamily="34" charset="0"/>
              </a:rPr>
              <a:t>INFORME </a:t>
            </a:r>
            <a:r>
              <a:rPr lang="es-CO" sz="2000" b="1" dirty="0" smtClean="0">
                <a:latin typeface="Arial Narrow" panose="020B0606020202030204" pitchFamily="34" charset="0"/>
              </a:rPr>
              <a:t>IV </a:t>
            </a:r>
            <a:r>
              <a:rPr lang="es-419" sz="2000" b="1" dirty="0" smtClean="0">
                <a:latin typeface="Arial Narrow" panose="020B0606020202030204" pitchFamily="34" charset="0"/>
              </a:rPr>
              <a:t>TRIMESTRE</a:t>
            </a:r>
            <a:endParaRPr lang="es-419" sz="2000" b="1" dirty="0" smtClean="0">
              <a:latin typeface="Arial Narrow" panose="020B0606020202030204" pitchFamily="34" charset="0"/>
            </a:endParaRPr>
          </a:p>
          <a:p>
            <a:pPr algn="r"/>
            <a:r>
              <a:rPr lang="es-ES" sz="2000" b="1" dirty="0" smtClean="0">
                <a:latin typeface="Arial Narrow" panose="020B0606020202030204" pitchFamily="34" charset="0"/>
              </a:rPr>
              <a:t>EJECUCI</a:t>
            </a:r>
            <a:r>
              <a:rPr lang="es-419" sz="2000" b="1" dirty="0" err="1" smtClean="0">
                <a:latin typeface="Arial Narrow" panose="020B0606020202030204" pitchFamily="34" charset="0"/>
              </a:rPr>
              <a:t>Ó</a:t>
            </a:r>
            <a:r>
              <a:rPr lang="es-ES" sz="2000" b="1" dirty="0" smtClean="0">
                <a:latin typeface="Arial Narrow" panose="020B0606020202030204" pitchFamily="34" charset="0"/>
              </a:rPr>
              <a:t>N DE LOS PROYECTOS DE INVERSI</a:t>
            </a:r>
            <a:r>
              <a:rPr lang="es-419" sz="2000" b="1" dirty="0" err="1">
                <a:latin typeface="Arial Narrow" panose="020B0606020202030204" pitchFamily="34" charset="0"/>
              </a:rPr>
              <a:t>Ó</a:t>
            </a:r>
            <a:r>
              <a:rPr lang="es-ES" sz="2000" b="1" dirty="0" smtClean="0">
                <a:latin typeface="Arial Narrow" panose="020B0606020202030204" pitchFamily="34" charset="0"/>
              </a:rPr>
              <a:t>N</a:t>
            </a:r>
          </a:p>
          <a:p>
            <a:pPr algn="r"/>
            <a:endParaRPr lang="es-ES" sz="2000" b="1" dirty="0">
              <a:latin typeface="Arial Narrow" panose="020B0606020202030204" pitchFamily="34" charset="0"/>
            </a:endParaRPr>
          </a:p>
          <a:p>
            <a:pPr algn="r"/>
            <a:r>
              <a:rPr lang="es-419" sz="2000" b="1" dirty="0" smtClean="0">
                <a:latin typeface="Arial Narrow" panose="020B0606020202030204" pitchFamily="34" charset="0"/>
              </a:rPr>
              <a:t>3</a:t>
            </a:r>
            <a:r>
              <a:rPr lang="es-CO" sz="2000" b="1" dirty="0" smtClean="0">
                <a:latin typeface="Arial Narrow" panose="020B0606020202030204" pitchFamily="34" charset="0"/>
              </a:rPr>
              <a:t>1</a:t>
            </a:r>
            <a:r>
              <a:rPr lang="es-419" sz="2000" b="1" dirty="0" smtClean="0">
                <a:latin typeface="Arial Narrow" panose="020B0606020202030204" pitchFamily="34" charset="0"/>
              </a:rPr>
              <a:t>/</a:t>
            </a:r>
            <a:r>
              <a:rPr lang="es-CO" sz="2000" b="1" dirty="0" smtClean="0">
                <a:latin typeface="Arial Narrow" panose="020B0606020202030204" pitchFamily="34" charset="0"/>
              </a:rPr>
              <a:t>12</a:t>
            </a:r>
            <a:r>
              <a:rPr lang="es-419" sz="2000" b="1" dirty="0" smtClean="0">
                <a:latin typeface="Arial Narrow" panose="020B0606020202030204" pitchFamily="34" charset="0"/>
              </a:rPr>
              <a:t>/20</a:t>
            </a:r>
            <a:r>
              <a:rPr lang="es-CO" sz="2000" b="1" dirty="0" smtClean="0">
                <a:latin typeface="Arial Narrow" panose="020B0606020202030204" pitchFamily="34" charset="0"/>
              </a:rPr>
              <a:t>20</a:t>
            </a:r>
            <a:endParaRPr lang="es-419" sz="2000" b="1" dirty="0" smtClean="0">
              <a:latin typeface="Arial Narrow" panose="020B0606020202030204" pitchFamily="34" charset="0"/>
            </a:endParaRPr>
          </a:p>
          <a:p>
            <a:pPr algn="r"/>
            <a:endParaRPr lang="es-419" sz="2600" b="1" dirty="0">
              <a:latin typeface="Arial Narrow" panose="020B0606020202030204" pitchFamily="34" charset="0"/>
            </a:endParaRPr>
          </a:p>
          <a:p>
            <a:pPr algn="r"/>
            <a:r>
              <a:rPr lang="es-419" sz="800" b="1" dirty="0" smtClean="0">
                <a:latin typeface="Arial Narrow" panose="020B0606020202030204" pitchFamily="34" charset="0"/>
              </a:rPr>
              <a:t> </a:t>
            </a:r>
          </a:p>
          <a:p>
            <a:pPr algn="r"/>
            <a:endParaRPr lang="es-419" sz="800" b="1" dirty="0">
              <a:latin typeface="Arial Narrow" panose="020B060602020203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588224" y="6201051"/>
            <a:ext cx="22126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sz="1000" dirty="0" smtClean="0">
                <a:solidFill>
                  <a:schemeClr val="bg1"/>
                </a:solidFill>
              </a:rPr>
              <a:t>Elaboró: Oficina Asesora de Planeación</a:t>
            </a:r>
            <a:endParaRPr lang="es-419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4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3" name="Rectángulo redondeado 2"/>
          <p:cNvSpPr/>
          <p:nvPr/>
        </p:nvSpPr>
        <p:spPr>
          <a:xfrm>
            <a:off x="1759471" y="6031890"/>
            <a:ext cx="5904656" cy="493454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500" b="1" dirty="0" smtClean="0">
                <a:solidFill>
                  <a:schemeClr val="tx1"/>
                </a:solidFill>
              </a:rPr>
              <a:t>Total </a:t>
            </a:r>
            <a:r>
              <a:rPr lang="es-419" sz="1500" b="1" dirty="0">
                <a:solidFill>
                  <a:schemeClr val="tx1"/>
                </a:solidFill>
              </a:rPr>
              <a:t>P</a:t>
            </a:r>
            <a:r>
              <a:rPr lang="es-419" sz="1500" b="1" dirty="0" smtClean="0">
                <a:solidFill>
                  <a:schemeClr val="tx1"/>
                </a:solidFill>
              </a:rPr>
              <a:t>resupuesto de </a:t>
            </a:r>
            <a:r>
              <a:rPr lang="es-ES" sz="1500" b="1" dirty="0" smtClean="0">
                <a:solidFill>
                  <a:schemeClr val="tx1"/>
                </a:solidFill>
              </a:rPr>
              <a:t>Inversión después de reducción</a:t>
            </a:r>
            <a:r>
              <a:rPr lang="es-419" sz="1500" b="1" dirty="0" smtClean="0">
                <a:solidFill>
                  <a:schemeClr val="tx1"/>
                </a:solidFill>
              </a:rPr>
              <a:t>:</a:t>
            </a:r>
            <a:r>
              <a:rPr lang="es-ES" sz="1500" b="1" dirty="0" smtClean="0">
                <a:solidFill>
                  <a:schemeClr val="tx1"/>
                </a:solidFill>
              </a:rPr>
              <a:t> $</a:t>
            </a:r>
            <a:r>
              <a:rPr lang="es-CO" sz="1500" b="1" dirty="0" smtClean="0">
                <a:solidFill>
                  <a:schemeClr val="tx1"/>
                </a:solidFill>
              </a:rPr>
              <a:t>7.332.246.000</a:t>
            </a:r>
            <a:endParaRPr lang="es-CO" sz="1500" b="1" dirty="0">
              <a:solidFill>
                <a:schemeClr val="tx1"/>
              </a:solidFill>
            </a:endParaRPr>
          </a:p>
        </p:txBody>
      </p:sp>
      <p:sp>
        <p:nvSpPr>
          <p:cNvPr id="4" name="Rectángulo redondeado 3"/>
          <p:cNvSpPr/>
          <p:nvPr/>
        </p:nvSpPr>
        <p:spPr>
          <a:xfrm>
            <a:off x="1547664" y="1268760"/>
            <a:ext cx="6328270" cy="3783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 smtClean="0"/>
              <a:t>Distribución porcentual presupuesto inversión 2020</a:t>
            </a:r>
            <a:endParaRPr lang="es-CO" sz="2000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5861"/>
              </p:ext>
            </p:extLst>
          </p:nvPr>
        </p:nvGraphicFramePr>
        <p:xfrm>
          <a:off x="1039391" y="1896829"/>
          <a:ext cx="7344816" cy="4065312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4823876">
                  <a:extLst>
                    <a:ext uri="{9D8B030D-6E8A-4147-A177-3AD203B41FA5}">
                      <a16:colId xmlns:a16="http://schemas.microsoft.com/office/drawing/2014/main" val="1626569421"/>
                    </a:ext>
                  </a:extLst>
                </a:gridCol>
                <a:gridCol w="1440978">
                  <a:extLst>
                    <a:ext uri="{9D8B030D-6E8A-4147-A177-3AD203B41FA5}">
                      <a16:colId xmlns:a16="http://schemas.microsoft.com/office/drawing/2014/main" val="3557333518"/>
                    </a:ext>
                  </a:extLst>
                </a:gridCol>
                <a:gridCol w="1079962">
                  <a:extLst>
                    <a:ext uri="{9D8B030D-6E8A-4147-A177-3AD203B41FA5}">
                      <a16:colId xmlns:a16="http://schemas.microsoft.com/office/drawing/2014/main" val="1552374741"/>
                    </a:ext>
                  </a:extLst>
                </a:gridCol>
              </a:tblGrid>
              <a:tr h="5682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100" b="1" dirty="0">
                          <a:effectLst/>
                        </a:rPr>
                        <a:t>PROYECTO</a:t>
                      </a:r>
                      <a:endParaRPr lang="es-C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 smtClean="0">
                          <a:effectLst/>
                        </a:rPr>
                        <a:t>APROPIACIÓN </a:t>
                      </a:r>
                      <a:r>
                        <a:rPr lang="es-CO" sz="1100" b="1" dirty="0">
                          <a:effectLst/>
                        </a:rPr>
                        <a:t>CON REDUCCIÓN</a:t>
                      </a:r>
                      <a:endParaRPr lang="es-C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b="1" dirty="0">
                          <a:effectLst/>
                        </a:rPr>
                        <a:t>PORCENTAJE</a:t>
                      </a:r>
                      <a:endParaRPr lang="es-CO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 anchor="ctr"/>
                </a:tc>
                <a:extLst>
                  <a:ext uri="{0D108BD9-81ED-4DB2-BD59-A6C34878D82A}">
                    <a16:rowId xmlns:a16="http://schemas.microsoft.com/office/drawing/2014/main" val="2710229145"/>
                  </a:ext>
                </a:extLst>
              </a:tr>
              <a:tr h="5932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100">
                          <a:effectLst/>
                        </a:rPr>
                        <a:t>FORTALECIMIENTO DE LA CAPACIDAD INSTITUCIONAL PARA MEJORAR LA INSPECCIÓN, VIGILANCIA Y CONTROL DE LA SUPERINTENDENCIA DEL SUBSIDIO FAMILIAR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$ 3.290.326.398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45%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extLst>
                  <a:ext uri="{0D108BD9-81ED-4DB2-BD59-A6C34878D82A}">
                    <a16:rowId xmlns:a16="http://schemas.microsoft.com/office/drawing/2014/main" val="3721572478"/>
                  </a:ext>
                </a:extLst>
              </a:tr>
              <a:tr h="7909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100">
                          <a:effectLst/>
                        </a:rPr>
                        <a:t>FORTALECIMIENTO DE LA GESTIÓN DE LA TECNOLOGÍA DE LA INFORMACIÓN Y LAS COMUNICACIONES (TICS) DE LA SUPERINTENDENCIA DEL SUBSIDIO FAMILIAR, BAJO EL MARCO DE REFERENCIA DE ARQUITECTURA EMPRESARIAL (MRAE).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$ 2.120.784.124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29%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extLst>
                  <a:ext uri="{0D108BD9-81ED-4DB2-BD59-A6C34878D82A}">
                    <a16:rowId xmlns:a16="http://schemas.microsoft.com/office/drawing/2014/main" val="4281203252"/>
                  </a:ext>
                </a:extLst>
              </a:tr>
              <a:tr h="4857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100">
                          <a:effectLst/>
                        </a:rPr>
                        <a:t>MEJORAMIENTO DEL PROCESO DE INTERACCIÓN CON EL CIUDADANO EN LA SUPERINTENDENCIA DE SUBSIDIO FAMILIAR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$ 685.755.478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9%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extLst>
                  <a:ext uri="{0D108BD9-81ED-4DB2-BD59-A6C34878D82A}">
                    <a16:rowId xmlns:a16="http://schemas.microsoft.com/office/drawing/2014/main" val="849026233"/>
                  </a:ext>
                </a:extLst>
              </a:tr>
              <a:tr h="4857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100">
                          <a:effectLst/>
                        </a:rPr>
                        <a:t>ESTUDIOS PARA LA GESTIÓN DEL CONOCIMIENTO DEL SISTEMA DEL SUBSIDIO FAMILIAR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$ 515.000.000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7%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extLst>
                  <a:ext uri="{0D108BD9-81ED-4DB2-BD59-A6C34878D82A}">
                    <a16:rowId xmlns:a16="http://schemas.microsoft.com/office/drawing/2014/main" val="47993338"/>
                  </a:ext>
                </a:extLst>
              </a:tr>
              <a:tr h="4857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100">
                          <a:effectLst/>
                        </a:rPr>
                        <a:t>IMPLEMENTACIÓN DEL SISTEMA INTEGRADO DE GESTIÓN DOCUMENTAL DE LA SUPERINTENDENCIA DEL SUBSIDIO FAMILIAR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$ 409.060.000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6%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extLst>
                  <a:ext uri="{0D108BD9-81ED-4DB2-BD59-A6C34878D82A}">
                    <a16:rowId xmlns:a16="http://schemas.microsoft.com/office/drawing/2014/main" val="2955855205"/>
                  </a:ext>
                </a:extLst>
              </a:tr>
              <a:tr h="6557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419" sz="1100">
                          <a:effectLst/>
                        </a:rPr>
                        <a:t>FORTALECIMIENTO ESTRATÉGICO DEL TALENTO HUMANO PARA LA GESTIÓN ORGANIZACIONAL DE LA SUPERINTENDENCIA DEL SUBSIDIO FAMILIAR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>
                          <a:effectLst/>
                        </a:rPr>
                        <a:t>$ 311.320.000</a:t>
                      </a:r>
                      <a:endParaRPr lang="es-CO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CO" sz="1100" dirty="0">
                          <a:effectLst/>
                        </a:rPr>
                        <a:t>4%</a:t>
                      </a:r>
                      <a:endParaRPr lang="es-CO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868" marR="65868" marT="0" marB="0"/>
                </a:tc>
                <a:extLst>
                  <a:ext uri="{0D108BD9-81ED-4DB2-BD59-A6C34878D82A}">
                    <a16:rowId xmlns:a16="http://schemas.microsoft.com/office/drawing/2014/main" val="587958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221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4" name="Rectángulo redondeado 3"/>
          <p:cNvSpPr/>
          <p:nvPr/>
        </p:nvSpPr>
        <p:spPr>
          <a:xfrm>
            <a:off x="1533820" y="908719"/>
            <a:ext cx="6422556" cy="4076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000" dirty="0"/>
              <a:t>Ejecución presupuestal inversión, </a:t>
            </a:r>
            <a:r>
              <a:rPr lang="es-419" sz="2000" dirty="0" smtClean="0"/>
              <a:t>C</a:t>
            </a:r>
            <a:r>
              <a:rPr lang="es-ES" sz="2000" dirty="0" err="1" smtClean="0"/>
              <a:t>orte</a:t>
            </a:r>
            <a:r>
              <a:rPr lang="es-ES" sz="2000" dirty="0"/>
              <a:t>: </a:t>
            </a:r>
            <a:r>
              <a:rPr lang="es-CO" sz="2000" dirty="0" smtClean="0"/>
              <a:t>31</a:t>
            </a:r>
            <a:r>
              <a:rPr lang="es-ES" sz="2000" dirty="0" smtClean="0"/>
              <a:t>/</a:t>
            </a:r>
            <a:r>
              <a:rPr lang="es-CO" sz="2000" dirty="0" smtClean="0"/>
              <a:t>12</a:t>
            </a:r>
            <a:r>
              <a:rPr lang="es-ES" sz="2000" dirty="0" smtClean="0"/>
              <a:t>/2020</a:t>
            </a:r>
            <a:endParaRPr lang="es-CO" sz="1500" dirty="0"/>
          </a:p>
        </p:txBody>
      </p:sp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85574"/>
              </p:ext>
            </p:extLst>
          </p:nvPr>
        </p:nvGraphicFramePr>
        <p:xfrm>
          <a:off x="3222228" y="1409018"/>
          <a:ext cx="2501900" cy="323977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7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11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000" dirty="0">
                          <a:effectLst/>
                        </a:rPr>
                        <a:t>Apropiación </a:t>
                      </a:r>
                      <a:r>
                        <a:rPr lang="es-419" sz="1000" dirty="0" smtClean="0">
                          <a:effectLst/>
                        </a:rPr>
                        <a:t>Vigente con Reducción </a:t>
                      </a:r>
                      <a:endParaRPr lang="es-419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1000" dirty="0">
                          <a:effectLst/>
                        </a:rPr>
                        <a:t>$    </a:t>
                      </a:r>
                      <a:r>
                        <a:rPr lang="es-CO" sz="1000" dirty="0" smtClean="0">
                          <a:effectLst/>
                        </a:rPr>
                        <a:t>7.332</a:t>
                      </a:r>
                      <a:r>
                        <a:rPr lang="es-419" sz="1000" dirty="0" smtClean="0">
                          <a:effectLst/>
                        </a:rPr>
                        <a:t>.246.000</a:t>
                      </a:r>
                      <a:endParaRPr lang="es-419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675344"/>
              </p:ext>
            </p:extLst>
          </p:nvPr>
        </p:nvGraphicFramePr>
        <p:xfrm>
          <a:off x="3563888" y="1772816"/>
          <a:ext cx="1872208" cy="788798"/>
        </p:xfrm>
        <a:graphic>
          <a:graphicData uri="http://schemas.openxmlformats.org/drawingml/2006/table">
            <a:tbl>
              <a:tblPr>
                <a:tableStyleId>{5FD0F851-EC5A-4D38-B0AD-8093EC10F338}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53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900" b="1" dirty="0" smtClean="0">
                          <a:effectLst/>
                        </a:rPr>
                        <a:t>Estado</a:t>
                      </a:r>
                      <a:endParaRPr lang="es-419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900" b="1" dirty="0">
                          <a:effectLst/>
                        </a:rPr>
                        <a:t>%</a:t>
                      </a:r>
                      <a:endParaRPr lang="es-419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900" dirty="0">
                          <a:effectLst/>
                        </a:rPr>
                        <a:t>Compromisos</a:t>
                      </a:r>
                      <a:endParaRPr lang="es-419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900" dirty="0" smtClean="0">
                          <a:effectLst/>
                        </a:rPr>
                        <a:t>94,71%</a:t>
                      </a:r>
                      <a:endParaRPr lang="es-419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900" dirty="0">
                          <a:effectLst/>
                        </a:rPr>
                        <a:t>Obligaciones</a:t>
                      </a:r>
                      <a:endParaRPr lang="es-419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900" dirty="0" smtClean="0">
                          <a:effectLst/>
                        </a:rPr>
                        <a:t>71,2</a:t>
                      </a:r>
                      <a:r>
                        <a:rPr lang="es-419" sz="900" dirty="0" smtClean="0">
                          <a:effectLst/>
                        </a:rPr>
                        <a:t>%</a:t>
                      </a:r>
                      <a:endParaRPr lang="es-419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2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419" sz="900" dirty="0">
                          <a:effectLst/>
                        </a:rPr>
                        <a:t>Pagos</a:t>
                      </a:r>
                      <a:endParaRPr lang="es-419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CO" sz="900" dirty="0" smtClean="0">
                          <a:effectLst/>
                        </a:rPr>
                        <a:t>71,2</a:t>
                      </a:r>
                      <a:r>
                        <a:rPr lang="es-419" sz="900" dirty="0" smtClean="0">
                          <a:effectLst/>
                        </a:rPr>
                        <a:t>%</a:t>
                      </a:r>
                      <a:endParaRPr lang="es-419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80" marR="5080" marT="508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Rectángulo 9"/>
          <p:cNvSpPr/>
          <p:nvPr/>
        </p:nvSpPr>
        <p:spPr>
          <a:xfrm>
            <a:off x="517382" y="6381328"/>
            <a:ext cx="2917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419" sz="800" dirty="0" smtClean="0"/>
              <a:t>Fuente</a:t>
            </a:r>
            <a:r>
              <a:rPr lang="es-419" sz="800" dirty="0"/>
              <a:t>: </a:t>
            </a:r>
            <a:r>
              <a:rPr lang="es-419" sz="800" dirty="0" smtClean="0"/>
              <a:t>SIIF-Nación – Ministerio de Hacienda y Crédito Público </a:t>
            </a:r>
          </a:p>
          <a:p>
            <a:r>
              <a:rPr lang="es-419" sz="800" dirty="0"/>
              <a:t> </a:t>
            </a:r>
            <a:r>
              <a:rPr lang="es-419" sz="800" dirty="0" smtClean="0"/>
              <a:t>              SPI-Departamento </a:t>
            </a:r>
            <a:r>
              <a:rPr lang="es-419" sz="800" dirty="0"/>
              <a:t>Nacional de Planeación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439431"/>
              </p:ext>
            </p:extLst>
          </p:nvPr>
        </p:nvGraphicFramePr>
        <p:xfrm>
          <a:off x="546076" y="2654267"/>
          <a:ext cx="7848871" cy="3646022"/>
        </p:xfrm>
        <a:graphic>
          <a:graphicData uri="http://schemas.openxmlformats.org/drawingml/2006/table">
            <a:tbl>
              <a:tblPr>
                <a:tableStyleId>{8799B23B-EC83-4686-B30A-512413B5E67A}</a:tableStyleId>
              </a:tblPr>
              <a:tblGrid>
                <a:gridCol w="1213006">
                  <a:extLst>
                    <a:ext uri="{9D8B030D-6E8A-4147-A177-3AD203B41FA5}">
                      <a16:colId xmlns:a16="http://schemas.microsoft.com/office/drawing/2014/main" val="730801737"/>
                    </a:ext>
                  </a:extLst>
                </a:gridCol>
                <a:gridCol w="1141654">
                  <a:extLst>
                    <a:ext uri="{9D8B030D-6E8A-4147-A177-3AD203B41FA5}">
                      <a16:colId xmlns:a16="http://schemas.microsoft.com/office/drawing/2014/main" val="201128422"/>
                    </a:ext>
                  </a:extLst>
                </a:gridCol>
                <a:gridCol w="1069443">
                  <a:extLst>
                    <a:ext uri="{9D8B030D-6E8A-4147-A177-3AD203B41FA5}">
                      <a16:colId xmlns:a16="http://schemas.microsoft.com/office/drawing/2014/main" val="3700547285"/>
                    </a:ext>
                  </a:extLst>
                </a:gridCol>
                <a:gridCol w="1071159">
                  <a:extLst>
                    <a:ext uri="{9D8B030D-6E8A-4147-A177-3AD203B41FA5}">
                      <a16:colId xmlns:a16="http://schemas.microsoft.com/office/drawing/2014/main" val="3721561640"/>
                    </a:ext>
                  </a:extLst>
                </a:gridCol>
                <a:gridCol w="927594">
                  <a:extLst>
                    <a:ext uri="{9D8B030D-6E8A-4147-A177-3AD203B41FA5}">
                      <a16:colId xmlns:a16="http://schemas.microsoft.com/office/drawing/2014/main" val="1001334940"/>
                    </a:ext>
                  </a:extLst>
                </a:gridCol>
                <a:gridCol w="856241">
                  <a:extLst>
                    <a:ext uri="{9D8B030D-6E8A-4147-A177-3AD203B41FA5}">
                      <a16:colId xmlns:a16="http://schemas.microsoft.com/office/drawing/2014/main" val="677380214"/>
                    </a:ext>
                  </a:extLst>
                </a:gridCol>
                <a:gridCol w="849692">
                  <a:extLst>
                    <a:ext uri="{9D8B030D-6E8A-4147-A177-3AD203B41FA5}">
                      <a16:colId xmlns:a16="http://schemas.microsoft.com/office/drawing/2014/main" val="1203178414"/>
                    </a:ext>
                  </a:extLst>
                </a:gridCol>
                <a:gridCol w="720082">
                  <a:extLst>
                    <a:ext uri="{9D8B030D-6E8A-4147-A177-3AD203B41FA5}">
                      <a16:colId xmlns:a16="http://schemas.microsoft.com/office/drawing/2014/main" val="3426464488"/>
                    </a:ext>
                  </a:extLst>
                </a:gridCol>
              </a:tblGrid>
              <a:tr h="63852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u="none" strike="noStrike" dirty="0">
                          <a:effectLst/>
                        </a:rPr>
                        <a:t>NOMBRE DE LOS PROYECTOS DE INVERSIÓN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Apropiación con Reducción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Compromisos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Obligaciones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Pagos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% Compromiso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% Obligado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% Pagos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84814367"/>
                  </a:ext>
                </a:extLst>
              </a:tr>
              <a:tr h="4296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u="none" strike="noStrike">
                          <a:effectLst/>
                        </a:rPr>
                        <a:t>CAPACIDAD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100" u="none" strike="noStrike">
                          <a:effectLst/>
                        </a:rPr>
                        <a:t>$ 3.290.326.398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$3.207.030.864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$2.752.453.290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 dirty="0">
                          <a:effectLst/>
                        </a:rPr>
                        <a:t>$2.752.453.290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97,47%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83,65%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83,65%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92774234"/>
                  </a:ext>
                </a:extLst>
              </a:tr>
              <a:tr h="4296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u="none" strike="noStrike">
                          <a:effectLst/>
                        </a:rPr>
                        <a:t>TIC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100" u="none" strike="noStrike">
                          <a:effectLst/>
                        </a:rPr>
                        <a:t>$ 2.120.784.124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$1.878.438.098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$1.216.428.849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$1.216.428.849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88,57%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57,36%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57,36%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3763210"/>
                  </a:ext>
                </a:extLst>
              </a:tr>
              <a:tr h="4296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u="none" strike="noStrike">
                          <a:effectLst/>
                        </a:rPr>
                        <a:t>OPU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100" u="none" strike="noStrike">
                          <a:effectLst/>
                        </a:rPr>
                        <a:t>$ 685.755.478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$672.803.557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$517.868.796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$517.868.796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98,11%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75,52%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75,52%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66975148"/>
                  </a:ext>
                </a:extLst>
              </a:tr>
              <a:tr h="4296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u="none" strike="noStrike">
                          <a:effectLst/>
                        </a:rPr>
                        <a:t>ESTUDIOS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100" u="none" strike="noStrike">
                          <a:effectLst/>
                        </a:rPr>
                        <a:t>$ 515.000.000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$514.950.000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$154.485.000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$154.485.000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99,99%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30,00%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30,00%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2694185"/>
                  </a:ext>
                </a:extLst>
              </a:tr>
              <a:tr h="4296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u="none" strike="noStrike">
                          <a:effectLst/>
                        </a:rPr>
                        <a:t>DOCUMENTAL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100" u="none" strike="noStrike">
                          <a:effectLst/>
                        </a:rPr>
                        <a:t>$ 409.060.000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$406.528.274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$324.520.366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$324.520.366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99,38%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79,33%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79,33%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847171"/>
                  </a:ext>
                </a:extLst>
              </a:tr>
              <a:tr h="429642"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CO" sz="1100" u="none" strike="noStrike">
                          <a:effectLst/>
                        </a:rPr>
                        <a:t>TALENTO HUMANO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O" sz="1100" u="none" strike="noStrike">
                          <a:effectLst/>
                        </a:rPr>
                        <a:t>$ 311.320.000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$264.351.334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$254.564.209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CO" sz="1100" u="none" strike="noStrike">
                          <a:effectLst/>
                        </a:rPr>
                        <a:t>$254.564.209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84,91%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>
                          <a:effectLst/>
                        </a:rPr>
                        <a:t>81,77%</a:t>
                      </a:r>
                      <a:endParaRPr lang="es-CO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81,77%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88019010"/>
                  </a:ext>
                </a:extLst>
              </a:tr>
              <a:tr h="4296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Total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$7.332.246.000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$6.944.102.128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$5.220.320.510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$5.220.320.510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94,71%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71,20%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u="none" strike="noStrike" dirty="0">
                          <a:effectLst/>
                        </a:rPr>
                        <a:t>71,20%</a:t>
                      </a:r>
                      <a:endParaRPr lang="es-CO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77033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116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adroTexto 7"/>
          <p:cNvSpPr txBox="1"/>
          <p:nvPr/>
        </p:nvSpPr>
        <p:spPr>
          <a:xfrm rot="5400000">
            <a:off x="7420962" y="29200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85301"/>
            <a:ext cx="2140841" cy="503999"/>
          </a:xfrm>
          <a:blipFill>
            <a:blip r:embed="rId4"/>
            <a:tile tx="0" ty="0" sx="100000" sy="100000" flip="none" algn="tl"/>
          </a:blipFill>
          <a:ln>
            <a:noFill/>
          </a:ln>
        </p:spPr>
      </p:pic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4E418F28-3304-0843-AE29-DB309383B3E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5477" y="332656"/>
            <a:ext cx="2139001" cy="446400"/>
          </a:xfrm>
        </p:spPr>
      </p:pic>
      <p:sp>
        <p:nvSpPr>
          <p:cNvPr id="5" name="Rectángulo 17">
            <a:extLst>
              <a:ext uri="{FF2B5EF4-FFF2-40B4-BE49-F238E27FC236}">
                <a16:creationId xmlns:a16="http://schemas.microsoft.com/office/drawing/2014/main" id="{BACF7A39-0D84-1545-B810-B1CA1841C984}"/>
              </a:ext>
            </a:extLst>
          </p:cNvPr>
          <p:cNvSpPr>
            <a:spLocks/>
          </p:cNvSpPr>
          <p:nvPr/>
        </p:nvSpPr>
        <p:spPr>
          <a:xfrm>
            <a:off x="0" y="-11410"/>
            <a:ext cx="9144000" cy="172641"/>
          </a:xfrm>
          <a:prstGeom prst="rect">
            <a:avLst/>
          </a:prstGeom>
          <a:solidFill>
            <a:srgbClr val="1B8BD4"/>
          </a:solidFill>
          <a:ln w="9525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0" name="Rectángulo 9"/>
          <p:cNvSpPr/>
          <p:nvPr/>
        </p:nvSpPr>
        <p:spPr>
          <a:xfrm>
            <a:off x="1043608" y="6022453"/>
            <a:ext cx="29172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419" sz="800" dirty="0" smtClean="0"/>
              <a:t>Fuente</a:t>
            </a:r>
            <a:r>
              <a:rPr lang="es-419" sz="800" dirty="0"/>
              <a:t>: </a:t>
            </a:r>
            <a:r>
              <a:rPr lang="es-419" sz="800" dirty="0" smtClean="0"/>
              <a:t>SIIF-Nación – Ministerio de Hacienda y Crédito Público </a:t>
            </a:r>
          </a:p>
          <a:p>
            <a:r>
              <a:rPr lang="es-419" sz="800" dirty="0"/>
              <a:t> </a:t>
            </a:r>
            <a:r>
              <a:rPr lang="es-419" sz="800" dirty="0" smtClean="0"/>
              <a:t>              SPI-Departamento </a:t>
            </a:r>
            <a:r>
              <a:rPr lang="es-419" sz="800" dirty="0"/>
              <a:t>Nacional de Planeación</a:t>
            </a:r>
          </a:p>
        </p:txBody>
      </p:sp>
      <p:graphicFrame>
        <p:nvGraphicFramePr>
          <p:cNvPr id="13" name="Grá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2819502"/>
              </p:ext>
            </p:extLst>
          </p:nvPr>
        </p:nvGraphicFramePr>
        <p:xfrm>
          <a:off x="755576" y="1105534"/>
          <a:ext cx="7632848" cy="4893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90065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lantilla  Power Point" id="{6CFFCC78-DFFA-4828-B453-330CFDC76396}" vid="{A3291A50-899F-4D56-BE79-C05A3E13D7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1784</TotalTime>
  <Words>374</Words>
  <Application>Microsoft Office PowerPoint</Application>
  <PresentationFormat>Presentación en pantalla (4:3)</PresentationFormat>
  <Paragraphs>114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Pablo Emilio Vidarte Coronado</dc:creator>
  <cp:lastModifiedBy>Paola Milena Villada Castaño</cp:lastModifiedBy>
  <cp:revision>168</cp:revision>
  <cp:lastPrinted>2019-03-18T21:50:23Z</cp:lastPrinted>
  <dcterms:created xsi:type="dcterms:W3CDTF">2015-02-25T13:32:47Z</dcterms:created>
  <dcterms:modified xsi:type="dcterms:W3CDTF">2021-03-03T17:53:04Z</dcterms:modified>
</cp:coreProperties>
</file>