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8F44A2F1-9E1F-4B54-A3A2-5F16C0AD49E2}" styleName="">
    <a:tblBg/>
    <a:wholeTb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405"/>
  </p:normalViewPr>
  <p:slideViewPr>
    <p:cSldViewPr snapToGrid="0">
      <p:cViewPr varScale="1">
        <p:scale>
          <a:sx n="73" d="100"/>
          <a:sy n="73" d="100"/>
        </p:scale>
        <p:origin x="12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Hoja_de_c_lculo_d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50" baseline="0">
                <a:solidFill>
                  <a:srgbClr val="0091CF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pPr>
            <a:r>
              <a:rPr lang="en-US" dirty="0" smtClean="0">
                <a:solidFill>
                  <a:srgbClr val="0091C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EJECUCIÓN </a:t>
            </a:r>
            <a:r>
              <a:rPr lang="en-US" dirty="0">
                <a:solidFill>
                  <a:srgbClr val="0091C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PRESUPUESTO DE </a:t>
            </a:r>
            <a:r>
              <a:rPr lang="en-US" dirty="0" smtClean="0">
                <a:solidFill>
                  <a:srgbClr val="0091C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INVERSIÓN</a:t>
            </a:r>
            <a:endParaRPr lang="en-US" dirty="0">
              <a:solidFill>
                <a:srgbClr val="0091CF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>
              <a:defRPr>
                <a:solidFill>
                  <a:srgbClr val="0091CF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pPr>
            <a:r>
              <a:rPr lang="en-US" dirty="0">
                <a:solidFill>
                  <a:srgbClr val="0091C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 MARZO 31 2023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50" baseline="0">
              <a:solidFill>
                <a:srgbClr val="0091CF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+mn-cs"/>
            </a:defRPr>
          </a:pPr>
          <a:endParaRPr lang="es-CO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3622669608741443E-2"/>
          <c:y val="3.1575159729172374E-2"/>
          <c:w val="0.90563907687095746"/>
          <c:h val="0.787546413450611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'RESUMEN INV'!$E$6</c:f>
              <c:strCache>
                <c:ptCount val="1"/>
                <c:pt idx="0">
                  <c:v>APROPIACIÓN VIGENTE </c:v>
                </c:pt>
              </c:strCache>
            </c:strRef>
          </c:tx>
          <c:spPr>
            <a:gradFill>
              <a:gsLst>
                <a:gs pos="100000">
                  <a:schemeClr val="accent1">
                    <a:alpha val="0"/>
                  </a:schemeClr>
                </a:gs>
                <a:gs pos="50000">
                  <a:schemeClr val="accent1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-9.4466926533953461E-3"/>
                  <c:y val="-3.2476305509123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C25-437E-8A06-D1E047A93C46}"/>
                </c:ext>
              </c:extLst>
            </c:dLbl>
            <c:dLbl>
              <c:idx val="2"/>
              <c:layout>
                <c:manualLayout>
                  <c:x val="-1.214574769722255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C25-437E-8A06-D1E047A93C46}"/>
                </c:ext>
              </c:extLst>
            </c:dLbl>
            <c:dLbl>
              <c:idx val="4"/>
              <c:layout>
                <c:manualLayout>
                  <c:x val="-8.097165131481703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C25-437E-8A06-D1E047A93C46}"/>
                </c:ext>
              </c:extLst>
            </c:dLbl>
            <c:dLbl>
              <c:idx val="5"/>
              <c:layout>
                <c:manualLayout>
                  <c:x val="-8.0971651314818028E-3"/>
                  <c:y val="-2.8867827119220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C25-437E-8A06-D1E047A93C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'RESUMEN INV'!$D$7:$D$11</c:f>
              <c:strCache>
                <c:ptCount val="5"/>
                <c:pt idx="0">
                  <c:v>MODERNIZACION DE LA INSPECCION, VIGILANCIA Y CONTROL DE LA SUPERINTENDENCIA DEL SUBSIDIO FAMILIAR.  NACIONAL</c:v>
                </c:pt>
                <c:pt idx="1">
                  <c:v>ESTUDIOS PARA LA GESTIÓN DEL CONOCIMIENTO DEL SISTEMA DEL SUBSIDIO FAMILIAR.  NACIONAL</c:v>
                </c:pt>
                <c:pt idx="2">
                  <c:v>FORTALECIMIENTO DE LA GESTIÓN DE LA TECNOLOGÍA DE LA INFORMACIÓN Y LAS COMUNICACIONES (TICS) DE LA SUPERINTENDENCIA DEL SUBSIDIO FAMILIAR,  BAJO EL MARCO DE REFERENCIA DE ARQUITECTURA EMPRESARIAL (MRAE).  NACIONAL</c:v>
                </c:pt>
                <c:pt idx="3">
                  <c:v>MEJORAMIENTO DEL PROCESO DE INTERACCIÓN CON EL CIUDADANO EN LA SUPERINTENDENCIA DE SUBSIDIO FAMILIAR.  NACIONAL</c:v>
                </c:pt>
                <c:pt idx="4">
                  <c:v>IMPLEMENTACION DEL MODELO DE PLANEACION Y GESTION EN EL MARCO DE LA ARQUITECTURA EMPRESARIAL DE LA SUPERINTENDENCIA DEL SUBSIDIO FAMILIAR  NACIONAL</c:v>
                </c:pt>
              </c:strCache>
            </c:strRef>
          </c:cat>
          <c:val>
            <c:numRef>
              <c:f>'RESUMEN INV'!$E$7:$E$11</c:f>
              <c:numCache>
                <c:formatCode>#,##0,,;[Red]\-#,##0,,</c:formatCode>
                <c:ptCount val="5"/>
                <c:pt idx="0">
                  <c:v>8433788523</c:v>
                </c:pt>
                <c:pt idx="1">
                  <c:v>550000000</c:v>
                </c:pt>
                <c:pt idx="2">
                  <c:v>4771210275</c:v>
                </c:pt>
                <c:pt idx="3">
                  <c:v>2916325199</c:v>
                </c:pt>
                <c:pt idx="4">
                  <c:v>4328676003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25-437E-8A06-D1E047A93C46}"/>
            </c:ext>
          </c:extLst>
        </c:ser>
        <c:ser>
          <c:idx val="2"/>
          <c:order val="2"/>
          <c:tx>
            <c:strRef>
              <c:f>'RESUMEN INV'!$F$6</c:f>
              <c:strCache>
                <c:ptCount val="1"/>
                <c:pt idx="0">
                  <c:v>COMPROMISO </c:v>
                </c:pt>
              </c:strCache>
            </c:strRef>
          </c:tx>
          <c:spPr>
            <a:gradFill>
              <a:gsLst>
                <a:gs pos="100000">
                  <a:schemeClr val="accent3">
                    <a:alpha val="0"/>
                  </a:schemeClr>
                </a:gs>
                <a:gs pos="50000">
                  <a:schemeClr val="accent3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6194330262963408E-2"/>
                  <c:y val="-1.0825435169707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C25-437E-8A06-D1E047A93C46}"/>
                </c:ext>
              </c:extLst>
            </c:dLbl>
            <c:dLbl>
              <c:idx val="1"/>
              <c:layout>
                <c:manualLayout>
                  <c:x val="1.0796220175308889E-2"/>
                  <c:y val="-3.60847838990269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FC25-437E-8A06-D1E047A93C46}"/>
                </c:ext>
              </c:extLst>
            </c:dLbl>
            <c:dLbl>
              <c:idx val="2"/>
              <c:layout>
                <c:manualLayout>
                  <c:x val="0"/>
                  <c:y val="-2.1650870339415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C25-437E-8A06-D1E047A93C46}"/>
                </c:ext>
              </c:extLst>
            </c:dLbl>
            <c:dLbl>
              <c:idx val="3"/>
              <c:layout>
                <c:manualLayout>
                  <c:x val="1.2145747697222556E-2"/>
                  <c:y val="-1.08254351697079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C25-437E-8A06-D1E047A93C46}"/>
                </c:ext>
              </c:extLst>
            </c:dLbl>
            <c:dLbl>
              <c:idx val="4"/>
              <c:layout>
                <c:manualLayout>
                  <c:x val="0"/>
                  <c:y val="-3.60847838990262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C25-437E-8A06-D1E047A93C46}"/>
                </c:ext>
              </c:extLst>
            </c:dLbl>
            <c:dLbl>
              <c:idx val="5"/>
              <c:layout>
                <c:manualLayout>
                  <c:x val="4.0485825657407531E-3"/>
                  <c:y val="-3.6084783899026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C25-437E-8A06-D1E047A93C46}"/>
                </c:ext>
              </c:extLst>
            </c:dLbl>
            <c:dLbl>
              <c:idx val="6"/>
              <c:layout>
                <c:manualLayout>
                  <c:x val="1.6194330262963408E-2"/>
                  <c:y val="-1.0825435169707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C25-437E-8A06-D1E047A93C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'RESUMEN INV'!$D$7:$D$11</c:f>
              <c:strCache>
                <c:ptCount val="5"/>
                <c:pt idx="0">
                  <c:v>MODERNIZACION DE LA INSPECCION, VIGILANCIA Y CONTROL DE LA SUPERINTENDENCIA DEL SUBSIDIO FAMILIAR.  NACIONAL</c:v>
                </c:pt>
                <c:pt idx="1">
                  <c:v>ESTUDIOS PARA LA GESTIÓN DEL CONOCIMIENTO DEL SISTEMA DEL SUBSIDIO FAMILIAR.  NACIONAL</c:v>
                </c:pt>
                <c:pt idx="2">
                  <c:v>FORTALECIMIENTO DE LA GESTIÓN DE LA TECNOLOGÍA DE LA INFORMACIÓN Y LAS COMUNICACIONES (TICS) DE LA SUPERINTENDENCIA DEL SUBSIDIO FAMILIAR,  BAJO EL MARCO DE REFERENCIA DE ARQUITECTURA EMPRESARIAL (MRAE).  NACIONAL</c:v>
                </c:pt>
                <c:pt idx="3">
                  <c:v>MEJORAMIENTO DEL PROCESO DE INTERACCIÓN CON EL CIUDADANO EN LA SUPERINTENDENCIA DE SUBSIDIO FAMILIAR.  NACIONAL</c:v>
                </c:pt>
                <c:pt idx="4">
                  <c:v>IMPLEMENTACION DEL MODELO DE PLANEACION Y GESTION EN EL MARCO DE LA ARQUITECTURA EMPRESARIAL DE LA SUPERINTENDENCIA DEL SUBSIDIO FAMILIAR  NACIONAL</c:v>
                </c:pt>
              </c:strCache>
            </c:strRef>
          </c:cat>
          <c:val>
            <c:numRef>
              <c:f>'RESUMEN INV'!$F$7:$F$11</c:f>
              <c:numCache>
                <c:formatCode>#,##0,,;[Red]\-#,##0,,</c:formatCode>
                <c:ptCount val="5"/>
                <c:pt idx="0">
                  <c:v>6869403299</c:v>
                </c:pt>
                <c:pt idx="1">
                  <c:v>0</c:v>
                </c:pt>
                <c:pt idx="2">
                  <c:v>1299700001</c:v>
                </c:pt>
                <c:pt idx="3">
                  <c:v>662484158.23000002</c:v>
                </c:pt>
                <c:pt idx="4">
                  <c:v>2322529209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C25-437E-8A06-D1E047A93C46}"/>
            </c:ext>
          </c:extLst>
        </c:ser>
        <c:ser>
          <c:idx val="3"/>
          <c:order val="3"/>
          <c:tx>
            <c:strRef>
              <c:f>'RESUMEN INV'!$H$6</c:f>
              <c:strCache>
                <c:ptCount val="1"/>
                <c:pt idx="0">
                  <c:v>OBLIGACIÓN</c:v>
                </c:pt>
              </c:strCache>
            </c:strRef>
          </c:tx>
          <c:spPr>
            <a:gradFill>
              <a:gsLst>
                <a:gs pos="100000">
                  <a:schemeClr val="accent4">
                    <a:alpha val="0"/>
                  </a:schemeClr>
                </a:gs>
                <a:gs pos="50000">
                  <a:schemeClr val="accent4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24291282870426E-2"/>
                  <c:y val="-7.21695677980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FC25-437E-8A06-D1E047A93C46}"/>
                </c:ext>
              </c:extLst>
            </c:dLbl>
            <c:dLbl>
              <c:idx val="1"/>
              <c:layout>
                <c:manualLayout>
                  <c:x val="1.3495275219136172E-2"/>
                  <c:y val="-7.216956779805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FC25-437E-8A06-D1E047A93C46}"/>
                </c:ext>
              </c:extLst>
            </c:dLbl>
            <c:dLbl>
              <c:idx val="2"/>
              <c:layout>
                <c:manualLayout>
                  <c:x val="1.214574769722260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FC25-437E-8A06-D1E047A93C46}"/>
                </c:ext>
              </c:extLst>
            </c:dLbl>
            <c:dLbl>
              <c:idx val="3"/>
              <c:layout>
                <c:manualLayout>
                  <c:x val="2.1592440350617876E-2"/>
                  <c:y val="-2.1650870339415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FC25-437E-8A06-D1E047A93C46}"/>
                </c:ext>
              </c:extLst>
            </c:dLbl>
            <c:dLbl>
              <c:idx val="4"/>
              <c:layout>
                <c:manualLayout>
                  <c:x val="1.3495275219136172E-2"/>
                  <c:y val="-6.615467292378798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FC25-437E-8A06-D1E047A93C46}"/>
                </c:ext>
              </c:extLst>
            </c:dLbl>
            <c:dLbl>
              <c:idx val="5"/>
              <c:layout>
                <c:manualLayout>
                  <c:x val="1.2145747697222556E-2"/>
                  <c:y val="-1.4433913559610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C25-437E-8A06-D1E047A93C46}"/>
                </c:ext>
              </c:extLst>
            </c:dLbl>
            <c:dLbl>
              <c:idx val="6"/>
              <c:layout>
                <c:manualLayout>
                  <c:x val="1.889338530679064E-2"/>
                  <c:y val="-1.0825435169707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C25-437E-8A06-D1E047A93C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'RESUMEN INV'!$D$7:$D$11</c:f>
              <c:strCache>
                <c:ptCount val="5"/>
                <c:pt idx="0">
                  <c:v>MODERNIZACION DE LA INSPECCION, VIGILANCIA Y CONTROL DE LA SUPERINTENDENCIA DEL SUBSIDIO FAMILIAR.  NACIONAL</c:v>
                </c:pt>
                <c:pt idx="1">
                  <c:v>ESTUDIOS PARA LA GESTIÓN DEL CONOCIMIENTO DEL SISTEMA DEL SUBSIDIO FAMILIAR.  NACIONAL</c:v>
                </c:pt>
                <c:pt idx="2">
                  <c:v>FORTALECIMIENTO DE LA GESTIÓN DE LA TECNOLOGÍA DE LA INFORMACIÓN Y LAS COMUNICACIONES (TICS) DE LA SUPERINTENDENCIA DEL SUBSIDIO FAMILIAR,  BAJO EL MARCO DE REFERENCIA DE ARQUITECTURA EMPRESARIAL (MRAE).  NACIONAL</c:v>
                </c:pt>
                <c:pt idx="3">
                  <c:v>MEJORAMIENTO DEL PROCESO DE INTERACCIÓN CON EL CIUDADANO EN LA SUPERINTENDENCIA DE SUBSIDIO FAMILIAR.  NACIONAL</c:v>
                </c:pt>
                <c:pt idx="4">
                  <c:v>IMPLEMENTACION DEL MODELO DE PLANEACION Y GESTION EN EL MARCO DE LA ARQUITECTURA EMPRESARIAL DE LA SUPERINTENDENCIA DEL SUBSIDIO FAMILIAR  NACIONAL</c:v>
                </c:pt>
              </c:strCache>
            </c:strRef>
          </c:cat>
          <c:val>
            <c:numRef>
              <c:f>'RESUMEN INV'!$H$7:$H$11</c:f>
              <c:numCache>
                <c:formatCode>#,##0,,;[Red]\-#,##0,,</c:formatCode>
                <c:ptCount val="5"/>
                <c:pt idx="0">
                  <c:v>886856446</c:v>
                </c:pt>
                <c:pt idx="1">
                  <c:v>0</c:v>
                </c:pt>
                <c:pt idx="2">
                  <c:v>216285990</c:v>
                </c:pt>
                <c:pt idx="3">
                  <c:v>146195220.56999999</c:v>
                </c:pt>
                <c:pt idx="4">
                  <c:v>248775000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FC25-437E-8A06-D1E047A93C4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996213920"/>
        <c:axId val="996217728"/>
        <c:axId val="0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INV!#REF!</c15:sqref>
                        </c15:formulaRef>
                      </c:ext>
                    </c:extLst>
                    <c:strCache>
                      <c:ptCount val="1"/>
                      <c:pt idx="0">
                        <c:v>#REF!</c:v>
                      </c:pt>
                    </c:strCache>
                  </c:strRef>
                </c:tx>
                <c:spPr>
                  <a:gradFill>
                    <a:gsLst>
                      <a:gs pos="100000">
                        <a:schemeClr val="accent2">
                          <a:alpha val="0"/>
                        </a:schemeClr>
                      </a:gs>
                      <a:gs pos="50000">
                        <a:schemeClr val="accent2"/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'RESUMEN INV'!$D$7:$D$11</c15:sqref>
                        </c15:formulaRef>
                      </c:ext>
                    </c:extLst>
                    <c:strCache>
                      <c:ptCount val="5"/>
                      <c:pt idx="0">
                        <c:v>MODERNIZACION DE LA INSPECCION, VIGILANCIA Y CONTROL DE LA SUPERINTENDENCIA DEL SUBSIDIO FAMILIAR.  NACIONAL</c:v>
                      </c:pt>
                      <c:pt idx="1">
                        <c:v>ESTUDIOS PARA LA GESTIÓN DEL CONOCIMIENTO DEL SISTEMA DEL SUBSIDIO FAMILIAR.  NACIONAL</c:v>
                      </c:pt>
                      <c:pt idx="2">
                        <c:v>FORTALECIMIENTO DE LA GESTIÓN DE LA TECNOLOGÍA DE LA INFORMACIÓN Y LAS COMUNICACIONES (TICS) DE LA SUPERINTENDENCIA DEL SUBSIDIO FAMILIAR,  BAJO EL MARCO DE REFERENCIA DE ARQUITECTURA EMPRESARIAL (MRAE).  NACIONAL</c:v>
                      </c:pt>
                      <c:pt idx="3">
                        <c:v>MEJORAMIENTO DEL PROCESO DE INTERACCIÓN CON EL CIUDADANO EN LA SUPERINTENDENCIA DE SUBSIDIO FAMILIAR.  NACIONAL</c:v>
                      </c:pt>
                      <c:pt idx="4">
                        <c:v>IMPLEMENTACION DEL MODELO DE PLANEACION Y GESTION EN EL MARCO DE LA ARQUITECTURA EMPRESARIAL DE LA SUPERINTENDENCIA DEL SUBSIDIO FAMILIAR  NACIONAL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INV!#REF!</c15:sqref>
                        </c15:formulaRef>
                      </c:ext>
                    </c:extLst>
                    <c:numCache>
                      <c:formatCode>General</c:formatCode>
                      <c:ptCount val="1"/>
                      <c:pt idx="0">
                        <c:v>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5-FC25-437E-8A06-D1E047A93C46}"/>
                  </c:ext>
                </c:extLst>
              </c15:ser>
            </c15:filteredBarSeries>
            <c15:filteredBarSeries>
              <c15:ser>
                <c:idx val="4"/>
                <c:order val="4"/>
                <c:tx>
                  <c:v>pagos</c:v>
                </c:tx>
                <c:spPr>
                  <a:gradFill>
                    <a:gsLst>
                      <a:gs pos="100000">
                        <a:schemeClr val="accent5">
                          <a:alpha val="0"/>
                        </a:schemeClr>
                      </a:gs>
                      <a:gs pos="50000">
                        <a:schemeClr val="accent5"/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Lit>
                    <c:formatCode>General</c:formatCode>
                    <c:ptCount val="1"/>
                    <c:pt idx="0">
                      <c:v>1</c:v>
                    </c:pt>
                  </c:numLit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FC25-437E-8A06-D1E047A93C46}"/>
                  </c:ext>
                </c:extLst>
              </c15:ser>
            </c15:filteredBarSeries>
            <c15:filteredBarSeries>
              <c15:ser>
                <c:idx val="5"/>
                <c:order val="5"/>
                <c:tx>
                  <c:v>PAGOS</c:v>
                </c:tx>
                <c:spPr>
                  <a:gradFill>
                    <a:gsLst>
                      <a:gs pos="100000">
                        <a:schemeClr val="accent6">
                          <a:alpha val="0"/>
                        </a:schemeClr>
                      </a:gs>
                      <a:gs pos="50000">
                        <a:schemeClr val="accent6"/>
                      </a:gs>
                    </a:gsLst>
                    <a:lin ang="5400000" scaled="0"/>
                  </a:gradFill>
                  <a:ln>
                    <a:noFill/>
                  </a:ln>
                  <a:effectLst/>
                  <a:sp3d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CO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val>
                  <c:numLit>
                    <c:formatCode>General</c:formatCode>
                    <c:ptCount val="1"/>
                    <c:pt idx="0">
                      <c:v>1</c:v>
                    </c:pt>
                  </c:numLit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7-FC25-437E-8A06-D1E047A93C46}"/>
                  </c:ext>
                </c:extLst>
              </c15:ser>
            </c15:filteredBarSeries>
          </c:ext>
        </c:extLst>
      </c:bar3DChart>
      <c:catAx>
        <c:axId val="99621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996217728"/>
        <c:crosses val="autoZero"/>
        <c:auto val="1"/>
        <c:lblAlgn val="ctr"/>
        <c:lblOffset val="100"/>
        <c:noMultiLvlLbl val="0"/>
      </c:catAx>
      <c:valAx>
        <c:axId val="996217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#,##0,,;[Red]\-#,##0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996213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5492433998282867E-2"/>
          <c:y val="0.9318894913222352"/>
          <c:w val="0.38893946370201327"/>
          <c:h val="6.81104343981742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21" name="Nivel de texto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el título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30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31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39" name="Nivel de texto 1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4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48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49" name="Marcador de texto 4"/>
          <p:cNvSpPr>
            <a:spLocks noGrp="1"/>
          </p:cNvSpPr>
          <p:nvPr>
            <p:ph type="body" sz="quarter" idx="13"/>
          </p:nvPr>
        </p:nvSpPr>
        <p:spPr>
          <a:xfrm>
            <a:off x="4645025" y="1535111"/>
            <a:ext cx="4041775" cy="639765"/>
          </a:xfrm>
          <a:prstGeom prst="rect">
            <a:avLst/>
          </a:prstGeom>
        </p:spPr>
        <p:txBody>
          <a:bodyPr anchor="b"/>
          <a:lstStyle/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5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o del título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66" name="Nivel de texto 1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67" name="Marcador de texto 3"/>
          <p:cNvSpPr>
            <a:spLocks noGrp="1"/>
          </p:cNvSpPr>
          <p:nvPr>
            <p:ph type="body" sz="half" idx="13"/>
          </p:nvPr>
        </p:nvSpPr>
        <p:spPr>
          <a:xfrm>
            <a:off x="457198" y="1435100"/>
            <a:ext cx="3008316" cy="46910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o del título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MX"/>
              <a:t>Haz clic para modificar el estilo de título del patrón</a:t>
            </a:r>
            <a:endParaRPr/>
          </a:p>
        </p:txBody>
      </p:sp>
      <p:sp>
        <p:nvSpPr>
          <p:cNvPr id="76" name="Marcador de posición de imagen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s-MX"/>
              <a:t>Haz clic en el icono para agregar una imagen</a:t>
            </a:r>
            <a:endParaRPr/>
          </a:p>
        </p:txBody>
      </p:sp>
      <p:sp>
        <p:nvSpPr>
          <p:cNvPr id="77" name="Nivel de texto 1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/>
          </a:p>
        </p:txBody>
      </p:sp>
      <p:sp>
        <p:nvSpPr>
          <p:cNvPr id="78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el título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3" name="Nivel de texto 1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8422821" y="6404293"/>
            <a:ext cx="263980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10" Type="http://schemas.openxmlformats.org/officeDocument/2006/relationships/chart" Target="../charts/chart1.xml"/><Relationship Id="rId4" Type="http://schemas.openxmlformats.org/officeDocument/2006/relationships/image" Target="../media/image3.png"/><Relationship Id="rId9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Marcador de contenido 5"/>
          <p:cNvGrpSpPr/>
          <p:nvPr/>
        </p:nvGrpSpPr>
        <p:grpSpPr>
          <a:xfrm>
            <a:off x="611459" y="363257"/>
            <a:ext cx="2140845" cy="504003"/>
            <a:chOff x="0" y="0"/>
            <a:chExt cx="2140843" cy="504001"/>
          </a:xfrm>
        </p:grpSpPr>
        <p:sp>
          <p:nvSpPr>
            <p:cNvPr id="91" name="Rectángulo"/>
            <p:cNvSpPr/>
            <p:nvPr/>
          </p:nvSpPr>
          <p:spPr>
            <a:xfrm>
              <a:off x="0" y="-1"/>
              <a:ext cx="2140844" cy="504003"/>
            </a:xfrm>
            <a:prstGeom prst="rect">
              <a:avLst/>
            </a:prstGeom>
            <a:blipFill rotWithShape="1">
              <a:blip r:embed="rId2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pic>
          <p:nvPicPr>
            <p:cNvPr id="92" name="image2.png" descr="image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-1"/>
              <a:ext cx="2140844" cy="5040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5" name="Rectángulo 17"/>
          <p:cNvSpPr/>
          <p:nvPr/>
        </p:nvSpPr>
        <p:spPr>
          <a:xfrm>
            <a:off x="0" y="-11411"/>
            <a:ext cx="9144000" cy="172643"/>
          </a:xfrm>
          <a:prstGeom prst="rect">
            <a:avLst/>
          </a:prstGeom>
          <a:solidFill>
            <a:srgbClr val="0091CF"/>
          </a:solidFill>
          <a:ln w="12700">
            <a:solidFill>
              <a:srgbClr val="0091CF"/>
            </a:solidFill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337C112-42C9-4424-BA0F-79965C6C85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0634" y="414906"/>
            <a:ext cx="2488083" cy="400703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A08367BA-DD1D-3A4A-B915-ACE7D7A7F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847" y="6307889"/>
            <a:ext cx="319673" cy="319673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81C30636-9255-3F47-8D2F-EE9798A424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9303" y="6305687"/>
            <a:ext cx="320774" cy="320774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5F797D14-0255-D240-955E-121BA666FE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31629" y="6305685"/>
            <a:ext cx="320775" cy="320775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C78C0012-C094-4845-A024-FB383F345B2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43956" y="6305684"/>
            <a:ext cx="320775" cy="32077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A7B93E02-AA8C-F445-BE0A-B4A44CC1C6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81796" y="6230876"/>
            <a:ext cx="487436" cy="487436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DCF7B487-047D-234B-360F-FB346138676B}"/>
              </a:ext>
            </a:extLst>
          </p:cNvPr>
          <p:cNvCxnSpPr>
            <a:cxnSpLocks/>
          </p:cNvCxnSpPr>
          <p:nvPr/>
        </p:nvCxnSpPr>
        <p:spPr>
          <a:xfrm>
            <a:off x="719847" y="6142570"/>
            <a:ext cx="774938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/>
          <p:cNvSpPr/>
          <p:nvPr/>
        </p:nvSpPr>
        <p:spPr>
          <a:xfrm>
            <a:off x="2261079" y="3279496"/>
            <a:ext cx="5364733" cy="193815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x-none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INFORME </a:t>
            </a:r>
            <a:r>
              <a:rPr lang="es-CO" b="1" dirty="0" smtClean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 </a:t>
            </a:r>
            <a:r>
              <a:rPr lang="x-none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TRIMESTRE </a:t>
            </a:r>
            <a:r>
              <a:rPr lang="x-none" b="1" dirty="0" smtClean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202</a:t>
            </a:r>
            <a:r>
              <a:rPr lang="es-MX" b="1" dirty="0" smtClean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3</a:t>
            </a:r>
            <a:endParaRPr lang="x-none" b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r"/>
            <a:r>
              <a:rPr lang="es-ES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EJECUCI</a:t>
            </a:r>
            <a:r>
              <a:rPr lang="x-none" b="1" dirty="0" err="1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Ó</a:t>
            </a:r>
            <a:r>
              <a:rPr lang="es-ES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 DE LOS PROYECTOS DE INVERSI</a:t>
            </a:r>
            <a:r>
              <a:rPr lang="x-none" b="1" dirty="0" err="1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Ó</a:t>
            </a:r>
            <a:r>
              <a:rPr lang="es-ES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</a:t>
            </a:r>
          </a:p>
          <a:p>
            <a:pPr algn="r"/>
            <a:endParaRPr lang="es-ES" b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r"/>
            <a:r>
              <a:rPr lang="es-CO" b="1" dirty="0" smtClean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31</a:t>
            </a:r>
            <a:r>
              <a:rPr lang="x-none" b="1" dirty="0" smtClean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/</a:t>
            </a:r>
            <a:r>
              <a:rPr lang="es-CO" b="1" dirty="0" smtClean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03/</a:t>
            </a:r>
            <a:r>
              <a:rPr lang="x-none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20</a:t>
            </a:r>
            <a:r>
              <a:rPr lang="es-CO" b="1" dirty="0" smtClean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23</a:t>
            </a:r>
            <a:endParaRPr lang="x-none" b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r"/>
            <a:endParaRPr lang="x-none" b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algn="r"/>
            <a:r>
              <a:rPr lang="x-none" sz="8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</a:p>
          <a:p>
            <a:pPr algn="r"/>
            <a:endParaRPr lang="x-none" sz="800" b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943446" y="5575700"/>
            <a:ext cx="2686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1000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Elaboró: Oficina Asesora de Planeación</a:t>
            </a:r>
          </a:p>
        </p:txBody>
      </p:sp>
    </p:spTree>
    <p:extLst>
      <p:ext uri="{BB962C8B-B14F-4D97-AF65-F5344CB8AC3E}">
        <p14:creationId xmlns:p14="http://schemas.microsoft.com/office/powerpoint/2010/main" val="28869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Marcador de contenido 5"/>
          <p:cNvGrpSpPr/>
          <p:nvPr/>
        </p:nvGrpSpPr>
        <p:grpSpPr>
          <a:xfrm>
            <a:off x="611459" y="363257"/>
            <a:ext cx="2140845" cy="504003"/>
            <a:chOff x="0" y="0"/>
            <a:chExt cx="2140843" cy="504001"/>
          </a:xfrm>
        </p:grpSpPr>
        <p:sp>
          <p:nvSpPr>
            <p:cNvPr id="91" name="Rectángulo"/>
            <p:cNvSpPr/>
            <p:nvPr/>
          </p:nvSpPr>
          <p:spPr>
            <a:xfrm>
              <a:off x="0" y="-1"/>
              <a:ext cx="2140844" cy="504003"/>
            </a:xfrm>
            <a:prstGeom prst="rect">
              <a:avLst/>
            </a:prstGeom>
            <a:blipFill rotWithShape="1">
              <a:blip r:embed="rId2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pic>
          <p:nvPicPr>
            <p:cNvPr id="92" name="image2.png" descr="image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-1"/>
              <a:ext cx="2140844" cy="5040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5" name="Rectángulo 17"/>
          <p:cNvSpPr/>
          <p:nvPr/>
        </p:nvSpPr>
        <p:spPr>
          <a:xfrm>
            <a:off x="0" y="-11411"/>
            <a:ext cx="9144000" cy="172643"/>
          </a:xfrm>
          <a:prstGeom prst="rect">
            <a:avLst/>
          </a:prstGeom>
          <a:solidFill>
            <a:srgbClr val="0091CF"/>
          </a:solidFill>
          <a:ln w="12700">
            <a:solidFill>
              <a:srgbClr val="0091CF"/>
            </a:solidFill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337C112-42C9-4424-BA0F-79965C6C85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0634" y="414906"/>
            <a:ext cx="2488083" cy="400703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A08367BA-DD1D-3A4A-B915-ACE7D7A7F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847" y="6307889"/>
            <a:ext cx="319673" cy="319673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81C30636-9255-3F47-8D2F-EE9798A424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9303" y="6305687"/>
            <a:ext cx="320774" cy="320774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5F797D14-0255-D240-955E-121BA666FE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31629" y="6305685"/>
            <a:ext cx="320775" cy="320775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C78C0012-C094-4845-A024-FB383F345B2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43956" y="6305684"/>
            <a:ext cx="320775" cy="32077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A7B93E02-AA8C-F445-BE0A-B4A44CC1C6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81796" y="6230876"/>
            <a:ext cx="487436" cy="487436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DCF7B487-047D-234B-360F-FB346138676B}"/>
              </a:ext>
            </a:extLst>
          </p:cNvPr>
          <p:cNvCxnSpPr>
            <a:cxnSpLocks/>
          </p:cNvCxnSpPr>
          <p:nvPr/>
        </p:nvCxnSpPr>
        <p:spPr>
          <a:xfrm>
            <a:off x="719847" y="6142570"/>
            <a:ext cx="774938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ángulo redondeado 19"/>
          <p:cNvSpPr/>
          <p:nvPr/>
        </p:nvSpPr>
        <p:spPr>
          <a:xfrm>
            <a:off x="1501077" y="5611476"/>
            <a:ext cx="6480719" cy="2774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0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Total </a:t>
            </a:r>
            <a:r>
              <a:rPr lang="x-none" sz="10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Presupuesto de </a:t>
            </a:r>
            <a:r>
              <a:rPr lang="es-ES" sz="10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Inversión</a:t>
            </a:r>
            <a:r>
              <a:rPr lang="x-none" sz="10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r>
              <a:rPr lang="es-ES" sz="10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$</a:t>
            </a:r>
            <a:r>
              <a:rPr lang="es-CO" sz="1000" b="1" dirty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es-CO" sz="1000" b="1" dirty="0" smtClean="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21.000.000.000</a:t>
            </a:r>
            <a:endParaRPr lang="es-CO" sz="1000" b="1" dirty="0">
              <a:solidFill>
                <a:schemeClr val="tx1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52348"/>
              </p:ext>
            </p:extLst>
          </p:nvPr>
        </p:nvGraphicFramePr>
        <p:xfrm>
          <a:off x="509451" y="1639469"/>
          <a:ext cx="8331608" cy="3317630"/>
        </p:xfrm>
        <a:graphic>
          <a:graphicData uri="http://schemas.openxmlformats.org/drawingml/2006/table">
            <a:tbl>
              <a:tblPr/>
              <a:tblGrid>
                <a:gridCol w="6230983">
                  <a:extLst>
                    <a:ext uri="{9D8B030D-6E8A-4147-A177-3AD203B41FA5}">
                      <a16:colId xmlns:a16="http://schemas.microsoft.com/office/drawing/2014/main" val="29018641"/>
                    </a:ext>
                  </a:extLst>
                </a:gridCol>
                <a:gridCol w="1188286">
                  <a:extLst>
                    <a:ext uri="{9D8B030D-6E8A-4147-A177-3AD203B41FA5}">
                      <a16:colId xmlns:a16="http://schemas.microsoft.com/office/drawing/2014/main" val="352085640"/>
                    </a:ext>
                  </a:extLst>
                </a:gridCol>
                <a:gridCol w="912339">
                  <a:extLst>
                    <a:ext uri="{9D8B030D-6E8A-4147-A177-3AD203B41FA5}">
                      <a16:colId xmlns:a16="http://schemas.microsoft.com/office/drawing/2014/main" val="2760264441"/>
                    </a:ext>
                  </a:extLst>
                </a:gridCol>
              </a:tblGrid>
              <a:tr h="3620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PROYECTOS </a:t>
                      </a:r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 INVERSIÓN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APROPIACION VIGENTE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% PARTICIPACIÓN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528456"/>
                  </a:ext>
                </a:extLst>
              </a:tr>
              <a:tr h="572585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MODERNIZACION DE LA INSPECCION, VIGILANCIA Y CONTROL DE LA SUPERINTENDENCIA DEL SUBSIDIO FAMILIAR.  NACIONAL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$          8.433.788.523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2649107"/>
                  </a:ext>
                </a:extLst>
              </a:tr>
              <a:tr h="4631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ESTUDIOS PARA LA GESTIÓN DEL CONOCIMIENTO DEL SISTEMA DEL SUBSIDIO FAMILIAR.  NACIONAL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$              550.000.000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542656"/>
                  </a:ext>
                </a:extLst>
              </a:tr>
              <a:tr h="673630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FORTALECIMIENTO DE LA GESTIÓN DE LA TECNOLOGÍA DE LA INFORMACIÓN Y LAS COMUNICACIONES (TICS) DE LA SUPERINTENDENCIA DEL SUBSIDIO FAMILIAR,  BAJO EL MARCO DE REFERENCIA DE ARQUITECTURA EMPRESARIAL (MRAE).  NACIONAL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$          4.771.210.275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074339"/>
                  </a:ext>
                </a:extLst>
              </a:tr>
              <a:tr h="479962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MEJORAMIENTO DEL PROCESO DE INTERACCIÓN CON EL CIUDADANO EN LA SUPERINTENDENCIA DE SUBSIDIO FAMILIAR.  NACIONAL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$          2.916.325.199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364185"/>
                  </a:ext>
                </a:extLst>
              </a:tr>
              <a:tr h="581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IMPLEMENTACION DEL MODELO DE PLANEACION Y GESTION EN EL MARCO DE LA ARQUITECTURA EMPRESARIAL DE LA SUPERINTENDENCIA DEL SUBSIDIO FAMILIAR  NACIONAL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$          4.328.676.003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64369"/>
                  </a:ext>
                </a:extLst>
              </a:tr>
              <a:tr h="1852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$        21.000.000.000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3D3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790438"/>
                  </a:ext>
                </a:extLst>
              </a:tr>
            </a:tbl>
          </a:graphicData>
        </a:graphic>
      </p:graphicFrame>
      <p:sp>
        <p:nvSpPr>
          <p:cNvPr id="21" name="Rectángulo redondeado 20"/>
          <p:cNvSpPr/>
          <p:nvPr/>
        </p:nvSpPr>
        <p:spPr>
          <a:xfrm>
            <a:off x="1692016" y="985092"/>
            <a:ext cx="6328270" cy="378300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0091C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DISTRIBUCIÓN PORCENTUAL PRESUPUESTO INVERSIÓN 2023</a:t>
            </a:r>
            <a:endParaRPr lang="es-CO" b="1" dirty="0">
              <a:solidFill>
                <a:srgbClr val="0091CF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089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Marcador de contenido 5"/>
          <p:cNvGrpSpPr/>
          <p:nvPr/>
        </p:nvGrpSpPr>
        <p:grpSpPr>
          <a:xfrm>
            <a:off x="611459" y="363257"/>
            <a:ext cx="2140845" cy="504003"/>
            <a:chOff x="0" y="0"/>
            <a:chExt cx="2140843" cy="504001"/>
          </a:xfrm>
        </p:grpSpPr>
        <p:sp>
          <p:nvSpPr>
            <p:cNvPr id="91" name="Rectángulo"/>
            <p:cNvSpPr/>
            <p:nvPr/>
          </p:nvSpPr>
          <p:spPr>
            <a:xfrm>
              <a:off x="0" y="-1"/>
              <a:ext cx="2140844" cy="504003"/>
            </a:xfrm>
            <a:prstGeom prst="rect">
              <a:avLst/>
            </a:prstGeom>
            <a:blipFill rotWithShape="1">
              <a:blip r:embed="rId2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pic>
          <p:nvPicPr>
            <p:cNvPr id="92" name="image2.png" descr="image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-1"/>
              <a:ext cx="2140844" cy="5040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5" name="Rectángulo 17"/>
          <p:cNvSpPr/>
          <p:nvPr/>
        </p:nvSpPr>
        <p:spPr>
          <a:xfrm>
            <a:off x="0" y="-11411"/>
            <a:ext cx="9144000" cy="172643"/>
          </a:xfrm>
          <a:prstGeom prst="rect">
            <a:avLst/>
          </a:prstGeom>
          <a:solidFill>
            <a:srgbClr val="0091CF"/>
          </a:solidFill>
          <a:ln w="12700">
            <a:solidFill>
              <a:srgbClr val="0091CF"/>
            </a:solidFill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337C112-42C9-4424-BA0F-79965C6C85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0634" y="414906"/>
            <a:ext cx="2488083" cy="400703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A08367BA-DD1D-3A4A-B915-ACE7D7A7F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847" y="6307889"/>
            <a:ext cx="319673" cy="319673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81C30636-9255-3F47-8D2F-EE9798A424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9303" y="6305687"/>
            <a:ext cx="320774" cy="320774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5F797D14-0255-D240-955E-121BA666FE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31629" y="6305685"/>
            <a:ext cx="320775" cy="320775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C78C0012-C094-4845-A024-FB383F345B2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43956" y="6305684"/>
            <a:ext cx="320775" cy="32077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A7B93E02-AA8C-F445-BE0A-B4A44CC1C6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81796" y="6230876"/>
            <a:ext cx="487436" cy="487436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DCF7B487-047D-234B-360F-FB346138676B}"/>
              </a:ext>
            </a:extLst>
          </p:cNvPr>
          <p:cNvCxnSpPr>
            <a:cxnSpLocks/>
          </p:cNvCxnSpPr>
          <p:nvPr/>
        </p:nvCxnSpPr>
        <p:spPr>
          <a:xfrm>
            <a:off x="719847" y="6142570"/>
            <a:ext cx="774938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ángulo redondeado 12"/>
          <p:cNvSpPr/>
          <p:nvPr/>
        </p:nvSpPr>
        <p:spPr>
          <a:xfrm>
            <a:off x="1360722" y="1001476"/>
            <a:ext cx="6422556" cy="285529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0091C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EJECUCIÓN PRESUPUESTAL INVERSIÓN, </a:t>
            </a:r>
            <a:r>
              <a:rPr lang="x-none" b="1" dirty="0" smtClean="0">
                <a:solidFill>
                  <a:srgbClr val="0091C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</a:t>
            </a:r>
            <a:r>
              <a:rPr lang="es-ES" b="1" dirty="0" smtClean="0">
                <a:solidFill>
                  <a:srgbClr val="0091C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ORTE: </a:t>
            </a:r>
            <a:r>
              <a:rPr lang="es-CO" b="1" dirty="0" smtClean="0">
                <a:solidFill>
                  <a:srgbClr val="0091C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31</a:t>
            </a:r>
            <a:r>
              <a:rPr lang="es-ES" b="1" dirty="0" smtClean="0">
                <a:solidFill>
                  <a:srgbClr val="0091C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/03/2023</a:t>
            </a:r>
            <a:endParaRPr lang="es-CO" sz="1400" b="1" dirty="0">
              <a:solidFill>
                <a:srgbClr val="0091CF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806116" y="5544972"/>
            <a:ext cx="291723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1"/>
            <a:r>
              <a:rPr lang="x-none" sz="1000" kern="1200" dirty="0">
                <a:solidFill>
                  <a:prstClr val="black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Fuente: SIIF-Nación – Ministerio de Hacienda y Crédito Público </a:t>
            </a:r>
          </a:p>
          <a:p>
            <a:pPr hangingPunct="1"/>
            <a:r>
              <a:rPr lang="x-none" sz="1000" kern="1200" dirty="0">
                <a:solidFill>
                  <a:prstClr val="black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              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877465"/>
              </p:ext>
            </p:extLst>
          </p:nvPr>
        </p:nvGraphicFramePr>
        <p:xfrm>
          <a:off x="719847" y="1429272"/>
          <a:ext cx="7405251" cy="4056035"/>
        </p:xfrm>
        <a:graphic>
          <a:graphicData uri="http://schemas.openxmlformats.org/drawingml/2006/table">
            <a:tbl>
              <a:tblPr/>
              <a:tblGrid>
                <a:gridCol w="3019390">
                  <a:extLst>
                    <a:ext uri="{9D8B030D-6E8A-4147-A177-3AD203B41FA5}">
                      <a16:colId xmlns:a16="http://schemas.microsoft.com/office/drawing/2014/main" val="1816205666"/>
                    </a:ext>
                  </a:extLst>
                </a:gridCol>
                <a:gridCol w="1052916">
                  <a:extLst>
                    <a:ext uri="{9D8B030D-6E8A-4147-A177-3AD203B41FA5}">
                      <a16:colId xmlns:a16="http://schemas.microsoft.com/office/drawing/2014/main" val="3230166220"/>
                    </a:ext>
                  </a:extLst>
                </a:gridCol>
                <a:gridCol w="929044">
                  <a:extLst>
                    <a:ext uri="{9D8B030D-6E8A-4147-A177-3AD203B41FA5}">
                      <a16:colId xmlns:a16="http://schemas.microsoft.com/office/drawing/2014/main" val="137130906"/>
                    </a:ext>
                  </a:extLst>
                </a:gridCol>
                <a:gridCol w="727752">
                  <a:extLst>
                    <a:ext uri="{9D8B030D-6E8A-4147-A177-3AD203B41FA5}">
                      <a16:colId xmlns:a16="http://schemas.microsoft.com/office/drawing/2014/main" val="2333607960"/>
                    </a:ext>
                  </a:extLst>
                </a:gridCol>
                <a:gridCol w="898075">
                  <a:extLst>
                    <a:ext uri="{9D8B030D-6E8A-4147-A177-3AD203B41FA5}">
                      <a16:colId xmlns:a16="http://schemas.microsoft.com/office/drawing/2014/main" val="3533541780"/>
                    </a:ext>
                  </a:extLst>
                </a:gridCol>
                <a:gridCol w="778074">
                  <a:extLst>
                    <a:ext uri="{9D8B030D-6E8A-4147-A177-3AD203B41FA5}">
                      <a16:colId xmlns:a16="http://schemas.microsoft.com/office/drawing/2014/main" val="640933398"/>
                    </a:ext>
                  </a:extLst>
                </a:gridCol>
              </a:tblGrid>
              <a:tr h="55162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DESCRIPCIÓN PROYECTO INVERSIÓN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APROPIACIÓN VIGENTE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COMPROMISO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% COMP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OBLIGACIÓN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% OBLIG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355740"/>
                  </a:ext>
                </a:extLst>
              </a:tr>
              <a:tr h="5516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MODERNIZACION DE LA INSPECCION, VIGILANCIA Y CONTROL DE LA SUPERINTENDENCIA DEL SUBSIDIO FAMILIAR.  NACIONAL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8.434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6.869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81%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887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124926"/>
                  </a:ext>
                </a:extLst>
              </a:tr>
              <a:tr h="36774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ESTUDIOS PARA LA GESTIÓN DEL CONOCIMIENTO DEL SISTEMA DEL SUBSIDIO FAMILIAR.  NACIONAL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550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8698050"/>
                  </a:ext>
                </a:extLst>
              </a:tr>
              <a:tr h="11032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FORTALECIMIENTO DE LA GESTIÓN DE LA TECNOLOGÍA DE LA INFORMACIÓN Y LAS COMUNICACIONES (TICS) DE LA SUPERINTENDENCIA DEL SUBSIDIO FAMILIAR,  BAJO EL MARCO DE REFERENCIA DE ARQUITECTURA EMPRESARIAL (MRAE).  NACIONAL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4.771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1.300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7121243"/>
                  </a:ext>
                </a:extLst>
              </a:tr>
              <a:tr h="5516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MEJORAMIENTO DEL PROCESO DE INTERACCIÓN CON EL CIUDADANO EN LA SUPERINTENDENCIA DE SUBSIDIO FAMILIAR.  NACIONAL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2.916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662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529204"/>
                  </a:ext>
                </a:extLst>
              </a:tr>
              <a:tr h="735494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IMPLEMENTACION DEL MODELO DE PLANEACION Y GESTION EN EL MARCO DE LA ARQUITECTURA EMPRESARIAL DE LA SUPERINTENDENCIA DEL SUBSIDIO FAMILIAR  NACIONAL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4.329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2.323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54%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249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481010"/>
                  </a:ext>
                </a:extLst>
              </a:tr>
              <a:tr h="194690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TOTAL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21.000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11.154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53%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1.498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7%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2656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3169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Marcador de contenido 5"/>
          <p:cNvGrpSpPr/>
          <p:nvPr/>
        </p:nvGrpSpPr>
        <p:grpSpPr>
          <a:xfrm>
            <a:off x="611459" y="363257"/>
            <a:ext cx="2140845" cy="504003"/>
            <a:chOff x="0" y="0"/>
            <a:chExt cx="2140843" cy="504001"/>
          </a:xfrm>
        </p:grpSpPr>
        <p:sp>
          <p:nvSpPr>
            <p:cNvPr id="91" name="Rectángulo"/>
            <p:cNvSpPr/>
            <p:nvPr/>
          </p:nvSpPr>
          <p:spPr>
            <a:xfrm>
              <a:off x="0" y="-1"/>
              <a:ext cx="2140844" cy="504003"/>
            </a:xfrm>
            <a:prstGeom prst="rect">
              <a:avLst/>
            </a:prstGeom>
            <a:blipFill rotWithShape="1">
              <a:blip r:embed="rId2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/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  <p:pic>
          <p:nvPicPr>
            <p:cNvPr id="92" name="image2.png" descr="image2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-1"/>
              <a:ext cx="2140844" cy="504003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5" name="Rectángulo 17"/>
          <p:cNvSpPr/>
          <p:nvPr/>
        </p:nvSpPr>
        <p:spPr>
          <a:xfrm>
            <a:off x="0" y="-11411"/>
            <a:ext cx="9144000" cy="172643"/>
          </a:xfrm>
          <a:prstGeom prst="rect">
            <a:avLst/>
          </a:prstGeom>
          <a:solidFill>
            <a:srgbClr val="0091CF"/>
          </a:solidFill>
          <a:ln w="12700">
            <a:solidFill>
              <a:srgbClr val="0091CF"/>
            </a:solidFill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n-lt"/>
                <a:ea typeface="+mn-ea"/>
                <a:cs typeface="+mn-cs"/>
                <a:sym typeface="Calibri"/>
              </a:defRPr>
            </a:pPr>
            <a:endParaRPr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337C112-42C9-4424-BA0F-79965C6C85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50634" y="414906"/>
            <a:ext cx="2488083" cy="400703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A08367BA-DD1D-3A4A-B915-ACE7D7A7F8D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847" y="6307889"/>
            <a:ext cx="319673" cy="319673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81C30636-9255-3F47-8D2F-EE9798A424B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9303" y="6305687"/>
            <a:ext cx="320774" cy="320774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5F797D14-0255-D240-955E-121BA666FE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31629" y="6305685"/>
            <a:ext cx="320775" cy="320775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C78C0012-C094-4845-A024-FB383F345B2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43956" y="6305684"/>
            <a:ext cx="320775" cy="320775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A7B93E02-AA8C-F445-BE0A-B4A44CC1C68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81796" y="6230876"/>
            <a:ext cx="487436" cy="487436"/>
          </a:xfrm>
          <a:prstGeom prst="rect">
            <a:avLst/>
          </a:prstGeom>
        </p:spPr>
      </p:pic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DCF7B487-047D-234B-360F-FB346138676B}"/>
              </a:ext>
            </a:extLst>
          </p:cNvPr>
          <p:cNvCxnSpPr>
            <a:cxnSpLocks/>
          </p:cNvCxnSpPr>
          <p:nvPr/>
        </p:nvCxnSpPr>
        <p:spPr>
          <a:xfrm>
            <a:off x="719847" y="6142570"/>
            <a:ext cx="774938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20"/>
          <p:cNvSpPr/>
          <p:nvPr/>
        </p:nvSpPr>
        <p:spPr>
          <a:xfrm>
            <a:off x="1293690" y="5854926"/>
            <a:ext cx="291723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1"/>
            <a:r>
              <a:rPr lang="x-none" sz="900" kern="1200" dirty="0">
                <a:solidFill>
                  <a:prstClr val="black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Fuente: SIIF-Nación – Ministerio de Hacienda y Crédito Público </a:t>
            </a:r>
          </a:p>
          <a:p>
            <a:pPr hangingPunct="1"/>
            <a:r>
              <a:rPr lang="x-none" sz="900" kern="1200" dirty="0">
                <a:solidFill>
                  <a:prstClr val="black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rPr>
              <a:t>               </a:t>
            </a:r>
          </a:p>
        </p:txBody>
      </p:sp>
      <p:graphicFrame>
        <p:nvGraphicFramePr>
          <p:cNvPr id="20" name="Gráfico 19">
            <a:extLst>
              <a:ext uri="{FF2B5EF4-FFF2-40B4-BE49-F238E27FC236}">
                <a16:creationId xmlns:a16="http://schemas.microsoft.com/office/drawing/2014/main" id="{D5A3E4AF-E6F4-44BC-AB2A-2ADBE6D987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6445664"/>
              </p:ext>
            </p:extLst>
          </p:nvPr>
        </p:nvGraphicFramePr>
        <p:xfrm>
          <a:off x="1009649" y="903914"/>
          <a:ext cx="7124701" cy="4817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</p:spTree>
    <p:extLst>
      <p:ext uri="{BB962C8B-B14F-4D97-AF65-F5344CB8AC3E}">
        <p14:creationId xmlns:p14="http://schemas.microsoft.com/office/powerpoint/2010/main" val="72435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lantilla Power Point" id="{8A8C329D-2D19-4629-AA17-B66CCA4648D5}" vid="{335E1DE2-BF9E-453E-8B54-9D0CA3541F2A}"/>
    </a:ext>
  </a:extLst>
</a:theme>
</file>

<file path=ppt/theme/theme2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122</TotalTime>
  <Words>391</Words>
  <Application>Microsoft Office PowerPoint</Application>
  <PresentationFormat>Presentación en pantalla (4:3)</PresentationFormat>
  <Paragraphs>92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Helvetica</vt:lpstr>
      <vt:lpstr>Source Sans Pro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Nathaly Gomez</dc:creator>
  <cp:lastModifiedBy>Blanca</cp:lastModifiedBy>
  <cp:revision>15</cp:revision>
  <dcterms:created xsi:type="dcterms:W3CDTF">2023-03-07T22:13:52Z</dcterms:created>
  <dcterms:modified xsi:type="dcterms:W3CDTF">2023-04-19T16:57:52Z</dcterms:modified>
</cp:coreProperties>
</file>