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5"/>
  </p:handoutMasterIdLst>
  <p:sldIdLst>
    <p:sldId id="256" r:id="rId5"/>
    <p:sldId id="257" r:id="rId6"/>
    <p:sldId id="268" r:id="rId7"/>
    <p:sldId id="269" r:id="rId8"/>
    <p:sldId id="270" r:id="rId9"/>
    <p:sldId id="274" r:id="rId10"/>
    <p:sldId id="271" r:id="rId11"/>
    <p:sldId id="272" r:id="rId12"/>
    <p:sldId id="273" r:id="rId13"/>
    <p:sldId id="290" r:id="rId1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ra Milena Bernal Salazar" initials="SMBS" lastIdx="8" clrIdx="0">
    <p:extLst>
      <p:ext uri="{19B8F6BF-5375-455C-9EA6-DF929625EA0E}">
        <p15:presenceInfo xmlns:p15="http://schemas.microsoft.com/office/powerpoint/2012/main" userId="S-1-5-21-81624996-460610924-998223194-1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1651"/>
    <a:srgbClr val="671C34"/>
    <a:srgbClr val="E59D44"/>
    <a:srgbClr val="93BB54"/>
    <a:srgbClr val="C49E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5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manuel.delarosac\Downloads\Gra&#769;ficos%20FURA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manuel.delarosac\Downloads\Gra&#769;ficos%20FURAG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manuel.delarosac\Downloads\Gra&#769;ficos%20FURAG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manuel.delarosac\Downloads\Gra&#769;ficos%20FURAG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atalia\Desktop\Gra&#769;ficos%20FURAG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manuel.delarosac\Downloads\Gra&#769;ficos%20FURAG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0670325300246563"/>
          <c:y val="8.11843102945465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Gráfica_4!$C$16</c:f>
              <c:strCache>
                <c:ptCount val="1"/>
                <c:pt idx="0">
                  <c:v>2022</c:v>
                </c:pt>
              </c:strCache>
            </c:strRef>
          </c:tx>
          <c:spPr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3E4-A647-AD07-5B88A3FBA72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3E4-A647-AD07-5B88A3FBA72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3E4-A647-AD07-5B88A3FBA72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Gráfica_4!$B$17:$B$19</c:f>
              <c:strCache>
                <c:ptCount val="3"/>
                <c:pt idx="0">
                  <c:v>Mínimo Puntaje Rama Ejecutiva</c:v>
                </c:pt>
                <c:pt idx="1">
                  <c:v>Máximo Puntaje Rama Ejecutiva</c:v>
                </c:pt>
                <c:pt idx="2">
                  <c:v>Promedio sector administrativo</c:v>
                </c:pt>
              </c:strCache>
            </c:strRef>
          </c:cat>
          <c:val>
            <c:numRef>
              <c:f>Gráfica_4!$C$17:$C$19</c:f>
              <c:numCache>
                <c:formatCode>General</c:formatCode>
                <c:ptCount val="3"/>
                <c:pt idx="0">
                  <c:v>33</c:v>
                </c:pt>
                <c:pt idx="1">
                  <c:v>96</c:v>
                </c:pt>
                <c:pt idx="2">
                  <c:v>64.5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3E4-A647-AD07-5B88A3FBA7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9"/>
        <c:holeSize val="68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3252642955234296E-2"/>
          <c:y val="0.71547231099118114"/>
          <c:w val="0.81698245430763938"/>
          <c:h val="0.229670457859434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s-CO"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20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2023</a:t>
            </a:r>
          </a:p>
        </c:rich>
      </c:tx>
      <c:layout>
        <c:manualLayout>
          <c:xMode val="edge"/>
          <c:yMode val="edge"/>
          <c:x val="0.40670325300246563"/>
          <c:y val="8.14814814814814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CO"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Gráfica_4!$C$26</c:f>
              <c:strCache>
                <c:ptCount val="1"/>
                <c:pt idx="0">
                  <c:v>2023</c:v>
                </c:pt>
              </c:strCache>
            </c:strRef>
          </c:tx>
          <c:spPr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D4E-444A-97D7-5BF7827016F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D4E-444A-97D7-5BF7827016F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D4E-444A-97D7-5BF7827016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CO" sz="1100" b="1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Gráfica_4!$B$27:$B$29</c:f>
              <c:strCache>
                <c:ptCount val="3"/>
                <c:pt idx="0">
                  <c:v>Mínimo Puntaje Rama Ejecutiva</c:v>
                </c:pt>
                <c:pt idx="1">
                  <c:v>Máximo Puntaje Rama Ejecutiva</c:v>
                </c:pt>
                <c:pt idx="2">
                  <c:v>Promedio sector administrativo</c:v>
                </c:pt>
              </c:strCache>
            </c:strRef>
          </c:cat>
          <c:val>
            <c:numRef>
              <c:f>Gráfica_4!$C$27:$C$29</c:f>
              <c:numCache>
                <c:formatCode>General</c:formatCode>
                <c:ptCount val="3"/>
                <c:pt idx="0">
                  <c:v>46</c:v>
                </c:pt>
                <c:pt idx="1">
                  <c:v>97</c:v>
                </c:pt>
                <c:pt idx="2">
                  <c:v>71.5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D4E-444A-97D7-5BF7827016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2"/>
        <c:holeSize val="68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5096418732782371E-2"/>
          <c:y val="0.72436366287547393"/>
          <c:w val="0.88426136815542689"/>
          <c:h val="0.220080781568970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CO"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lang="es-CO" sz="900" b="0" i="0" u="none" strike="noStrike" kern="1200" baseline="0">
          <a:solidFill>
            <a:schemeClr val="tx1"/>
          </a:solidFill>
          <a:latin typeface="+mn-lt"/>
          <a:ea typeface="+mn-ea"/>
          <a:cs typeface="+mn-cs"/>
        </a:defRPr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s-CO" sz="1800" b="1" dirty="0">
                <a:solidFill>
                  <a:schemeClr val="tx1"/>
                </a:solidFill>
              </a:rPr>
              <a:t>Resultados  FURAG  - Sector Trabajo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1C4-7C49-9462-527E61DACA4D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1C4-7C49-9462-527E61DACA4D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1C4-7C49-9462-527E61DACA4D}"/>
              </c:ext>
            </c:extLst>
          </c:dPt>
          <c:dPt>
            <c:idx val="4"/>
            <c:invertIfNegative val="0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1C4-7C49-9462-527E61DACA4D}"/>
              </c:ext>
            </c:extLst>
          </c:dPt>
          <c:dPt>
            <c:idx val="5"/>
            <c:invertIfNegative val="0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E1C4-7C49-9462-527E61DACA4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Gráfica_2!$A$2:$A$7</c:f>
              <c:strCache>
                <c:ptCount val="6"/>
                <c:pt idx="0">
                  <c:v>Servicio Nacional de Aprendizaje</c:v>
                </c:pt>
                <c:pt idx="1">
                  <c:v>Unidad Administrativa especial de organizaciones Solidarias</c:v>
                </c:pt>
                <c:pt idx="2">
                  <c:v>Administradora Colombiana de pensiones</c:v>
                </c:pt>
                <c:pt idx="3">
                  <c:v>Superintendencia del Subsidio Familiar</c:v>
                </c:pt>
                <c:pt idx="4">
                  <c:v>Ministerio del trabajo</c:v>
                </c:pt>
                <c:pt idx="5">
                  <c:v>Unidad Administrativa especial del servicio público de empleo</c:v>
                </c:pt>
              </c:strCache>
            </c:strRef>
          </c:cat>
          <c:val>
            <c:numRef>
              <c:f>Gráfica_2!$B$2:$B$7</c:f>
              <c:numCache>
                <c:formatCode>General</c:formatCode>
                <c:ptCount val="6"/>
                <c:pt idx="0">
                  <c:v>94.3</c:v>
                </c:pt>
                <c:pt idx="1">
                  <c:v>94</c:v>
                </c:pt>
                <c:pt idx="2">
                  <c:v>92.4</c:v>
                </c:pt>
                <c:pt idx="3">
                  <c:v>92</c:v>
                </c:pt>
                <c:pt idx="4">
                  <c:v>85.7</c:v>
                </c:pt>
                <c:pt idx="5">
                  <c:v>78.099999999999994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1C4-7C49-9462-527E61DACA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4894144"/>
        <c:axId val="947305504"/>
      </c:barChart>
      <c:catAx>
        <c:axId val="844894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CO"/>
          </a:p>
        </c:txPr>
        <c:crossAx val="947305504"/>
        <c:crosses val="autoZero"/>
        <c:auto val="1"/>
        <c:lblAlgn val="ctr"/>
        <c:lblOffset val="100"/>
        <c:noMultiLvlLbl val="0"/>
      </c:catAx>
      <c:valAx>
        <c:axId val="9473055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44894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50000"/>
              <a:lumOff val="50000"/>
            </a:schemeClr>
          </a:solidFill>
          <a:latin typeface="Century Gothic" panose="020B0502020202020204" pitchFamily="34" charset="0"/>
        </a:defRPr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s-CO" sz="1600" b="1">
                <a:solidFill>
                  <a:schemeClr val="tx1"/>
                </a:solidFill>
              </a:rPr>
              <a:t>Resultados FURAG 2023 - Por SuperIntendencias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701-C741-84A0-84832C7A3FDD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701-C741-84A0-84832C7A3FDD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701-C741-84A0-84832C7A3FDD}"/>
              </c:ext>
            </c:extLst>
          </c:dPt>
          <c:dPt>
            <c:idx val="4"/>
            <c:invertIfNegative val="0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701-C741-84A0-84832C7A3FDD}"/>
              </c:ext>
            </c:extLst>
          </c:dPt>
          <c:dPt>
            <c:idx val="5"/>
            <c:invertIfNegative val="0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B701-C741-84A0-84832C7A3FDD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B701-C741-84A0-84832C7A3FDD}"/>
              </c:ext>
            </c:extLst>
          </c:dPt>
          <c:dPt>
            <c:idx val="7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B701-C741-84A0-84832C7A3FDD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B701-C741-84A0-84832C7A3FDD}"/>
              </c:ext>
            </c:extLst>
          </c:dPt>
          <c:dPt>
            <c:idx val="9"/>
            <c:invertIfNegative val="0"/>
            <c:bubble3D val="0"/>
            <c:spPr>
              <a:solidFill>
                <a:srgbClr val="6699FF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B701-C741-84A0-84832C7A3FD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Gráfica_1!$A$2:$A$11</c:f>
              <c:strCache>
                <c:ptCount val="10"/>
                <c:pt idx="0">
                  <c:v>Superintendencia Financiera de Colombia</c:v>
                </c:pt>
                <c:pt idx="1">
                  <c:v>Superintendencia del Subsidio Familiar </c:v>
                </c:pt>
                <c:pt idx="2">
                  <c:v>Superintendencia Industria y Comercio</c:v>
                </c:pt>
                <c:pt idx="3">
                  <c:v>Superintendencia Economia Popular y Solidaria</c:v>
                </c:pt>
                <c:pt idx="4">
                  <c:v>Superintendencia Notariado y Registro</c:v>
                </c:pt>
                <c:pt idx="5">
                  <c:v>Superintendencia de Sociedades</c:v>
                </c:pt>
                <c:pt idx="6">
                  <c:v>Superintendencia de Servicios Publicos</c:v>
                </c:pt>
                <c:pt idx="7">
                  <c:v>Superintendencia Nacional de Salud</c:v>
                </c:pt>
                <c:pt idx="8">
                  <c:v>Superintendencia Vigilancia y Seguridad Privada</c:v>
                </c:pt>
                <c:pt idx="9">
                  <c:v>Superintendencia Transporte</c:v>
                </c:pt>
              </c:strCache>
            </c:strRef>
          </c:cat>
          <c:val>
            <c:numRef>
              <c:f>Gráfica_1!$B$2:$B$11</c:f>
              <c:numCache>
                <c:formatCode>General</c:formatCode>
                <c:ptCount val="10"/>
                <c:pt idx="0">
                  <c:v>92.6</c:v>
                </c:pt>
                <c:pt idx="1">
                  <c:v>92</c:v>
                </c:pt>
                <c:pt idx="2">
                  <c:v>92</c:v>
                </c:pt>
                <c:pt idx="3">
                  <c:v>85.9</c:v>
                </c:pt>
                <c:pt idx="4">
                  <c:v>85.8</c:v>
                </c:pt>
                <c:pt idx="5">
                  <c:v>85.2</c:v>
                </c:pt>
                <c:pt idx="6">
                  <c:v>84.4</c:v>
                </c:pt>
                <c:pt idx="7">
                  <c:v>83</c:v>
                </c:pt>
                <c:pt idx="8">
                  <c:v>82.3</c:v>
                </c:pt>
                <c:pt idx="9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B701-C741-84A0-84832C7A3F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00655664"/>
        <c:axId val="837385680"/>
      </c:barChart>
      <c:catAx>
        <c:axId val="700655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CO"/>
          </a:p>
        </c:txPr>
        <c:crossAx val="837385680"/>
        <c:crosses val="autoZero"/>
        <c:auto val="1"/>
        <c:lblAlgn val="ctr"/>
        <c:lblOffset val="100"/>
        <c:noMultiLvlLbl val="0"/>
      </c:catAx>
      <c:valAx>
        <c:axId val="8373856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00655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00">
          <a:latin typeface="Century Gothic" panose="020B0502020202020204" pitchFamily="34" charset="0"/>
        </a:defRPr>
      </a:pPr>
      <a:endParaRPr lang="es-C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1" i="0" u="none" strike="noStrike" kern="1200" baseline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6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DIMENSIONES</a:t>
            </a:r>
          </a:p>
        </c:rich>
      </c:tx>
      <c:layout>
        <c:manualLayout>
          <c:xMode val="edge"/>
          <c:yMode val="edge"/>
          <c:x val="0.42060486112624129"/>
          <c:y val="2.2880021849520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1" i="0" u="none" strike="noStrike" kern="1200" baseline="0">
              <a:solidFill>
                <a:srgbClr val="000000"/>
              </a:solidFill>
              <a:effectLst/>
              <a:latin typeface="Century Gothic" panose="020B0502020202020204" pitchFamily="34" charset="0"/>
              <a:ea typeface="+mn-ea"/>
              <a:cs typeface="+mn-cs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8.1075144519323225E-2"/>
          <c:y val="0"/>
          <c:w val="0.90582919559855912"/>
          <c:h val="0.78569755892985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RESULTADOS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458-E04F-A196-EE8BE6BC14E9}"/>
              </c:ext>
            </c:extLst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458-E04F-A196-EE8BE6BC14E9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458-E04F-A196-EE8BE6BC14E9}"/>
              </c:ext>
            </c:extLst>
          </c:dPt>
          <c:dPt>
            <c:idx val="3"/>
            <c:invertIfNegative val="0"/>
            <c:bubble3D val="0"/>
            <c:spPr>
              <a:solidFill>
                <a:srgbClr val="FF260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458-E04F-A196-EE8BE6BC14E9}"/>
              </c:ext>
            </c:extLst>
          </c:dPt>
          <c:dPt>
            <c:idx val="4"/>
            <c:invertIfNegative val="0"/>
            <c:bubble3D val="0"/>
            <c:spPr>
              <a:solidFill>
                <a:srgbClr val="FF930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6458-E04F-A196-EE8BE6BC14E9}"/>
              </c:ext>
            </c:extLst>
          </c:dPt>
          <c:dPt>
            <c:idx val="5"/>
            <c:invertIfNegative val="0"/>
            <c:bubble3D val="0"/>
            <c:spPr>
              <a:solidFill>
                <a:srgbClr val="00FDFF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6458-E04F-A196-EE8BE6BC14E9}"/>
              </c:ext>
            </c:extLst>
          </c:dPt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6458-E04F-A196-EE8BE6BC14E9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94.5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458-E04F-A196-EE8BE6BC14E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94.3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458-E04F-A196-EE8BE6BC14E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90.5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458-E04F-A196-EE8BE6BC14E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94.4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458-E04F-A196-EE8BE6BC14E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89.2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458-E04F-A196-EE8BE6BC14E9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87.6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458-E04F-A196-EE8BE6BC14E9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97.4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458-E04F-A196-EE8BE6BC14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Hoja1!$A$2:$A$8</c:f>
              <c:strCache>
                <c:ptCount val="7"/>
                <c:pt idx="0">
                  <c:v>D1 Talento Humano</c:v>
                </c:pt>
                <c:pt idx="1">
                  <c:v>D2 Direccionamiento estrátegico y planeación</c:v>
                </c:pt>
                <c:pt idx="2">
                  <c:v>D3 Información y comunicación</c:v>
                </c:pt>
                <c:pt idx="3">
                  <c:v>D4 Evaluación de resultados</c:v>
                </c:pt>
                <c:pt idx="4">
                  <c:v>D5 Gestión para resultados con valores</c:v>
                </c:pt>
                <c:pt idx="5">
                  <c:v>D6 Gestión del conocimiento</c:v>
                </c:pt>
                <c:pt idx="6">
                  <c:v>D7 Control Interno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88.3</c:v>
                </c:pt>
                <c:pt idx="1">
                  <c:v>95.5</c:v>
                </c:pt>
                <c:pt idx="2">
                  <c:v>89.6</c:v>
                </c:pt>
                <c:pt idx="3">
                  <c:v>90.8</c:v>
                </c:pt>
                <c:pt idx="4">
                  <c:v>87.1</c:v>
                </c:pt>
                <c:pt idx="5">
                  <c:v>92.5</c:v>
                </c:pt>
                <c:pt idx="6">
                  <c:v>96.3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458-E04F-A196-EE8BE6BC14E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666228095"/>
        <c:axId val="666226847"/>
      </c:barChart>
      <c:catAx>
        <c:axId val="666228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2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10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CO"/>
          </a:p>
        </c:txPr>
        <c:crossAx val="666226847"/>
        <c:crosses val="autoZero"/>
        <c:auto val="1"/>
        <c:lblAlgn val="ctr"/>
        <c:lblOffset val="100"/>
        <c:noMultiLvlLbl val="0"/>
      </c:catAx>
      <c:valAx>
        <c:axId val="66622684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662280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1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65932688"/>
        <c:axId val="1565976032"/>
        <c:axId val="0"/>
      </c:bar3DChart>
      <c:catAx>
        <c:axId val="156593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565976032"/>
        <c:crosses val="autoZero"/>
        <c:auto val="1"/>
        <c:lblAlgn val="ctr"/>
        <c:lblOffset val="100"/>
        <c:noMultiLvlLbl val="0"/>
      </c:catAx>
      <c:valAx>
        <c:axId val="1565976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565932688"/>
        <c:crosses val="autoZero"/>
        <c:crossBetween val="between"/>
      </c:valAx>
      <c:dTable>
        <c:showHorzBorder val="1"/>
        <c:showVertBorder val="1"/>
        <c:showOutline val="1"/>
        <c:showKeys val="0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E20C-9F47-97EA-DC91ADDF460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E20C-9F47-97EA-DC91ADDF460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E20C-9F47-97EA-DC91ADDF460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E20C-9F47-97EA-DC91ADDF460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E20C-9F47-97EA-DC91ADDF460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E20C-9F47-97EA-DC91ADDF4607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E20C-9F47-97EA-DC91ADDF4607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E20C-9F47-97EA-DC91ADDF4607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20C-9F47-97EA-DC91ADDF4607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E20C-9F47-97EA-DC91ADDF4607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20C-9F47-97EA-DC91ADDF4607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E20C-9F47-97EA-DC91ADDF4607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20C-9F47-97EA-DC91ADDF4607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E20C-9F47-97EA-DC91ADDF4607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20C-9F47-97EA-DC91ADDF4607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20C-9F47-97EA-DC91ADDF4607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20C-9F47-97EA-DC91ADDF4607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E20C-9F47-97EA-DC91ADDF4607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20C-9F47-97EA-DC91ADDF460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Gráfica_3!$A$2:$A$20</c:f>
              <c:strCache>
                <c:ptCount val="19"/>
                <c:pt idx="0">
                  <c:v>Gestión presupuestal y eficiencia del gasto público</c:v>
                </c:pt>
                <c:pt idx="1">
                  <c:v>Seguridad digital</c:v>
                </c:pt>
                <c:pt idx="2">
                  <c:v>Gobierno digital</c:v>
                </c:pt>
                <c:pt idx="3">
                  <c:v>Gestión de la información estadística</c:v>
                </c:pt>
                <c:pt idx="4">
                  <c:v>Gestión documental</c:v>
                </c:pt>
                <c:pt idx="5">
                  <c:v>Gestión del conocimiento y la innovación</c:v>
                </c:pt>
                <c:pt idx="6">
                  <c:v>Mejora normativa</c:v>
                </c:pt>
                <c:pt idx="7">
                  <c:v>Racionalización de trámites</c:v>
                </c:pt>
                <c:pt idx="8">
                  <c:v>Integridad</c:v>
                </c:pt>
                <c:pt idx="9">
                  <c:v>Servicio al ciudadano</c:v>
                </c:pt>
                <c:pt idx="10">
                  <c:v>Seguimiento y evaluación del desempeño institucional</c:v>
                </c:pt>
                <c:pt idx="11">
                  <c:v>Participación ciudadana en la gestión pública</c:v>
                </c:pt>
                <c:pt idx="12">
                  <c:v>Planeación Institucional</c:v>
                </c:pt>
                <c:pt idx="13">
                  <c:v>Compras y Contratación Pública </c:v>
                </c:pt>
                <c:pt idx="14">
                  <c:v> Control interno</c:v>
                </c:pt>
                <c:pt idx="15">
                  <c:v>Talento humano</c:v>
                </c:pt>
                <c:pt idx="16">
                  <c:v>Fortalecimiento organizacional y simplificación de procesos</c:v>
                </c:pt>
                <c:pt idx="17">
                  <c:v>Transparencia, acceso a la información pública y lucha contra la corrupción</c:v>
                </c:pt>
                <c:pt idx="18">
                  <c:v>Defensa jurídica</c:v>
                </c:pt>
              </c:strCache>
            </c:strRef>
          </c:cat>
          <c:val>
            <c:numRef>
              <c:f>Gráfica_3!$B$2:$B$20</c:f>
              <c:numCache>
                <c:formatCode>General</c:formatCode>
                <c:ptCount val="19"/>
                <c:pt idx="0">
                  <c:v>77.3</c:v>
                </c:pt>
                <c:pt idx="1">
                  <c:v>77.599999999999994</c:v>
                </c:pt>
                <c:pt idx="2">
                  <c:v>82.4</c:v>
                </c:pt>
                <c:pt idx="3">
                  <c:v>83.8</c:v>
                </c:pt>
                <c:pt idx="4">
                  <c:v>87</c:v>
                </c:pt>
                <c:pt idx="5">
                  <c:v>87.6</c:v>
                </c:pt>
                <c:pt idx="6">
                  <c:v>87.7</c:v>
                </c:pt>
                <c:pt idx="7">
                  <c:v>90</c:v>
                </c:pt>
                <c:pt idx="8">
                  <c:v>91.9</c:v>
                </c:pt>
                <c:pt idx="9">
                  <c:v>92.4</c:v>
                </c:pt>
                <c:pt idx="10">
                  <c:v>94.4</c:v>
                </c:pt>
                <c:pt idx="11">
                  <c:v>96.2</c:v>
                </c:pt>
                <c:pt idx="12">
                  <c:v>96.4</c:v>
                </c:pt>
                <c:pt idx="13">
                  <c:v>97.4</c:v>
                </c:pt>
                <c:pt idx="14">
                  <c:v>97.4</c:v>
                </c:pt>
                <c:pt idx="15">
                  <c:v>98.3</c:v>
                </c:pt>
                <c:pt idx="16">
                  <c:v>99.2</c:v>
                </c:pt>
                <c:pt idx="17">
                  <c:v>100</c:v>
                </c:pt>
                <c:pt idx="18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0C-9F47-97EA-DC91ADDF46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72433552"/>
        <c:axId val="710034096"/>
      </c:barChart>
      <c:catAx>
        <c:axId val="1072433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CO"/>
          </a:p>
        </c:txPr>
        <c:crossAx val="710034096"/>
        <c:crosses val="autoZero"/>
        <c:auto val="1"/>
        <c:lblAlgn val="r"/>
        <c:lblOffset val="100"/>
        <c:noMultiLvlLbl val="0"/>
      </c:catAx>
      <c:valAx>
        <c:axId val="71003409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072433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900" b="1">
          <a:latin typeface="Century Gothic" panose="020B0502020202020204" pitchFamily="34" charset="0"/>
        </a:defRPr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DE8F55E-3564-59E0-6AB4-0A68F59932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C491CA-AD82-21DA-B6AF-104C3C6492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5CE21-4FFD-43E4-9BE1-44B69E389DE4}" type="datetimeFigureOut">
              <a:rPr lang="es-CO" smtClean="0"/>
              <a:t>15/08/2024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018EA8-D50D-6048-06A1-98CC923A5F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885154-3EB1-CC47-4591-C970E8A909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897CF-0428-44F3-9C91-0685A4FB6E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0061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D64394-963E-D625-32AA-BDFC76B6E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15/08/2024</a:t>
            </a:fld>
            <a:endParaRPr lang="es-CO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F68054-34D7-9279-DFD5-715512BF4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916C35A-4761-CBE9-49AD-2C3A4928C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F209727-CD89-6FA4-B990-6D27384B4F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4057" y="2199822"/>
            <a:ext cx="3783678" cy="1787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56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A0128F-3548-EBBF-BD29-1EB1D2457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611771-8F44-52FC-9741-53E17FE37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0D0EFA-890A-CDAE-F1B6-CDA7C84A4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15/08/2024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03C958-22C5-59D4-D584-C88407A5F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441F80-8960-189A-2E8E-15505E6A0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FA9D7E4-7BA0-40B7-FF99-DD7B5CDE5C94}"/>
              </a:ext>
            </a:extLst>
          </p:cNvPr>
          <p:cNvSpPr/>
          <p:nvPr userDrawn="1"/>
        </p:nvSpPr>
        <p:spPr>
          <a:xfrm>
            <a:off x="0" y="6721474"/>
            <a:ext cx="12192000" cy="136525"/>
          </a:xfrm>
          <a:prstGeom prst="rect">
            <a:avLst/>
          </a:prstGeom>
          <a:solidFill>
            <a:srgbClr val="671C3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46970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15/08/2024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9AFD091-953C-4B8E-5508-A2D6A3D77D1D}"/>
              </a:ext>
            </a:extLst>
          </p:cNvPr>
          <p:cNvSpPr/>
          <p:nvPr userDrawn="1"/>
        </p:nvSpPr>
        <p:spPr>
          <a:xfrm>
            <a:off x="0" y="819253"/>
            <a:ext cx="12192000" cy="5219493"/>
          </a:xfrm>
          <a:prstGeom prst="rect">
            <a:avLst/>
          </a:prstGeom>
          <a:solidFill>
            <a:srgbClr val="671C3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4863FC19-3C84-302A-FDDC-09A601EE27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013"/>
          <a:stretch/>
        </p:blipFill>
        <p:spPr>
          <a:xfrm>
            <a:off x="4991310" y="6261739"/>
            <a:ext cx="2209380" cy="160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255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15/08/2024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F663A175-52FA-6661-1F93-E14E5215D728}"/>
              </a:ext>
            </a:extLst>
          </p:cNvPr>
          <p:cNvSpPr/>
          <p:nvPr userDrawn="1"/>
        </p:nvSpPr>
        <p:spPr>
          <a:xfrm>
            <a:off x="0" y="6721474"/>
            <a:ext cx="12192000" cy="136525"/>
          </a:xfrm>
          <a:prstGeom prst="rect">
            <a:avLst/>
          </a:prstGeom>
          <a:solidFill>
            <a:srgbClr val="671C3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7220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15/08/2024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C03DA4FF-4FC6-492E-6227-EF18E4CE04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132" y="161925"/>
            <a:ext cx="989035" cy="46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37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15/08/2024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49671A3-6D37-8AFD-94D0-FA165C7FEC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332" y="161925"/>
            <a:ext cx="989035" cy="46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472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15/08/2024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6605662-90CC-6AB2-D017-3EEFB7AE80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582" y="161925"/>
            <a:ext cx="989035" cy="46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523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15/08/2024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F896561-D90B-7384-BB4D-D4910FDD0F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132" y="6194704"/>
            <a:ext cx="989035" cy="46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803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4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15/08/2024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5F18B898-11AE-F604-EA5D-43278140A20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682" y="6192759"/>
            <a:ext cx="989035" cy="46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12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5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15/08/2024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A4792F65-65B7-73A3-80A6-1A7708E74F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282" y="6192759"/>
            <a:ext cx="989035" cy="46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89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F842174-351A-5C35-E775-1CDC59E17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D2E68F-9A0D-D89E-ED06-73EDB9E63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A95696-420C-C45E-6F3E-ED258E8D8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15/08/2024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EF4216-2A8E-0656-28FD-6CAD51853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FEC2FF-6B1B-D345-F657-95FAADED4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2606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60" r:id="rId3"/>
    <p:sldLayoutId id="214748365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5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64962"/>
              </p:ext>
            </p:extLst>
          </p:nvPr>
        </p:nvGraphicFramePr>
        <p:xfrm>
          <a:off x="11015133" y="6583038"/>
          <a:ext cx="1176867" cy="274962"/>
        </p:xfrm>
        <a:graphic>
          <a:graphicData uri="http://schemas.openxmlformats.org/drawingml/2006/table">
            <a:tbl>
              <a:tblPr/>
              <a:tblGrid>
                <a:gridCol w="1176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962">
                <a:tc>
                  <a:txBody>
                    <a:bodyPr/>
                    <a:lstStyle/>
                    <a:p>
                      <a:pPr algn="l"/>
                      <a:br>
                        <a:rPr lang="es-CO" sz="600" dirty="0">
                          <a:effectLst/>
                        </a:rPr>
                      </a:br>
                      <a:r>
                        <a:rPr lang="es-CO" sz="10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FO-COP-006 V2</a:t>
                      </a:r>
                    </a:p>
                  </a:txBody>
                  <a:tcPr marL="12295" marR="12295" marT="12295" marB="1229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8096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3">
            <a:extLst>
              <a:ext uri="{FF2B5EF4-FFF2-40B4-BE49-F238E27FC236}">
                <a16:creationId xmlns:a16="http://schemas.microsoft.com/office/drawing/2014/main" id="{50703695-DCC9-2B2B-CE25-CD632F0261C9}"/>
              </a:ext>
            </a:extLst>
          </p:cNvPr>
          <p:cNvSpPr txBox="1">
            <a:spLocks/>
          </p:cNvSpPr>
          <p:nvPr/>
        </p:nvSpPr>
        <p:spPr>
          <a:xfrm>
            <a:off x="1815548" y="3055903"/>
            <a:ext cx="8560904" cy="74619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Verdana" panose="020B0604030504040204" pitchFamily="34" charset="0"/>
                <a:ea typeface="+mj-ea"/>
                <a:cs typeface="+mj-cs"/>
              </a:defRPr>
            </a:lvl1pPr>
          </a:lstStyle>
          <a:p>
            <a:r>
              <a:rPr lang="es-CO" sz="48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GRACIAS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11015133" y="6583038"/>
          <a:ext cx="1176867" cy="274962"/>
        </p:xfrm>
        <a:graphic>
          <a:graphicData uri="http://schemas.openxmlformats.org/drawingml/2006/table">
            <a:tbl>
              <a:tblPr/>
              <a:tblGrid>
                <a:gridCol w="1176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962">
                <a:tc>
                  <a:txBody>
                    <a:bodyPr/>
                    <a:lstStyle/>
                    <a:p>
                      <a:pPr algn="l"/>
                      <a:br>
                        <a:rPr lang="es-CO" sz="600" dirty="0">
                          <a:effectLst/>
                        </a:rPr>
                      </a:br>
                      <a:r>
                        <a:rPr lang="es-CO" sz="10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FO-COP-006 V2</a:t>
                      </a:r>
                    </a:p>
                  </a:txBody>
                  <a:tcPr marL="12295" marR="12295" marT="12295" marB="1229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3624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3">
            <a:extLst>
              <a:ext uri="{FF2B5EF4-FFF2-40B4-BE49-F238E27FC236}">
                <a16:creationId xmlns:a16="http://schemas.microsoft.com/office/drawing/2014/main" id="{50703695-DCC9-2B2B-CE25-CD632F0261C9}"/>
              </a:ext>
            </a:extLst>
          </p:cNvPr>
          <p:cNvSpPr txBox="1">
            <a:spLocks/>
          </p:cNvSpPr>
          <p:nvPr/>
        </p:nvSpPr>
        <p:spPr>
          <a:xfrm>
            <a:off x="1815548" y="3055903"/>
            <a:ext cx="8560904" cy="74619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Verdana" panose="020B0604030504040204" pitchFamily="34" charset="0"/>
                <a:ea typeface="+mj-ea"/>
                <a:cs typeface="+mj-cs"/>
              </a:defRPr>
            </a:lvl1pPr>
          </a:lstStyle>
          <a:p>
            <a:r>
              <a:rPr lang="es-ES" sz="48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INFORME RESULTADOS DESEMPEÑO INSTITUCIONAL</a:t>
            </a:r>
            <a:r>
              <a:rPr lang="es-ES" sz="4800" dirty="0">
                <a:solidFill>
                  <a:schemeClr val="accent3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s-ES" sz="48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2023</a:t>
            </a:r>
            <a:endParaRPr lang="es-CO" sz="4800" b="1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668220"/>
              </p:ext>
            </p:extLst>
          </p:nvPr>
        </p:nvGraphicFramePr>
        <p:xfrm>
          <a:off x="11015133" y="6583038"/>
          <a:ext cx="1176867" cy="274962"/>
        </p:xfrm>
        <a:graphic>
          <a:graphicData uri="http://schemas.openxmlformats.org/drawingml/2006/table">
            <a:tbl>
              <a:tblPr/>
              <a:tblGrid>
                <a:gridCol w="1176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962">
                <a:tc>
                  <a:txBody>
                    <a:bodyPr/>
                    <a:lstStyle/>
                    <a:p>
                      <a:pPr algn="l"/>
                      <a:br>
                        <a:rPr lang="es-CO" sz="600" dirty="0">
                          <a:effectLst/>
                        </a:rPr>
                      </a:br>
                      <a:r>
                        <a:rPr lang="es-CO" sz="10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FO-COP-006 V2</a:t>
                      </a:r>
                    </a:p>
                  </a:txBody>
                  <a:tcPr marL="12295" marR="12295" marT="12295" marB="1229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2975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BA2614-C8AB-B57B-5B08-2FCBB9B01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93008" y="786384"/>
            <a:ext cx="7706296" cy="5270467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2200" b="1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Que es el formulario Furag y que mide:</a:t>
            </a:r>
          </a:p>
          <a:p>
            <a:pPr algn="just"/>
            <a:r>
              <a:rPr lang="es-E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Es un instrumento a través del cual se capturan los datos para medir el desempeño institucional a partir de un cuestionario donde cada respuesta debe estar soportada con evidencias.</a:t>
            </a:r>
            <a:endParaRPr lang="es-ES" sz="1600" dirty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200" b="1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Cuál es el objetivo Furag:</a:t>
            </a:r>
          </a:p>
          <a:p>
            <a:pPr algn="just"/>
            <a:r>
              <a:rPr lang="es-E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Recolectar datos sobre el avance en la implementación de las políticas de gestión y desempeño institucional que hacen parte del Modelo Integrado de Planeación y Gestión (MIPG).</a:t>
            </a:r>
          </a:p>
          <a:p>
            <a:pPr algn="just"/>
            <a:endParaRPr lang="es-ES" sz="17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800" dirty="0">
              <a:solidFill>
                <a:srgbClr val="33333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800" dirty="0">
              <a:solidFill>
                <a:srgbClr val="33333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800" dirty="0">
              <a:solidFill>
                <a:srgbClr val="33333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800" dirty="0">
              <a:solidFill>
                <a:srgbClr val="33333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800" dirty="0">
              <a:solidFill>
                <a:srgbClr val="33333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s-ES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Fuente: Departamento Administrativo de la Función Pública.</a:t>
            </a:r>
            <a:endParaRPr lang="es-CO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800" dirty="0">
              <a:solidFill>
                <a:srgbClr val="333333"/>
              </a:solidFill>
              <a:latin typeface="Century Gothic" panose="020B0502020202020204" pitchFamily="34" charset="0"/>
            </a:endParaRPr>
          </a:p>
          <a:p>
            <a:pPr algn="just"/>
            <a:endParaRPr lang="es-CO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11015133" y="6583038"/>
          <a:ext cx="1176867" cy="274962"/>
        </p:xfrm>
        <a:graphic>
          <a:graphicData uri="http://schemas.openxmlformats.org/drawingml/2006/table">
            <a:tbl>
              <a:tblPr/>
              <a:tblGrid>
                <a:gridCol w="1176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962">
                <a:tc>
                  <a:txBody>
                    <a:bodyPr/>
                    <a:lstStyle/>
                    <a:p>
                      <a:pPr algn="l"/>
                      <a:br>
                        <a:rPr lang="es-CO" sz="600" dirty="0">
                          <a:effectLst/>
                        </a:rPr>
                      </a:br>
                      <a:r>
                        <a:rPr lang="es-CO" sz="10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FO-COP-006 V2</a:t>
                      </a:r>
                    </a:p>
                  </a:txBody>
                  <a:tcPr marL="12295" marR="12295" marT="12295" marB="1229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3" name="Imagen 12">
            <a:extLst>
              <a:ext uri="{FF2B5EF4-FFF2-40B4-BE49-F238E27FC236}">
                <a16:creationId xmlns:a16="http://schemas.microsoft.com/office/drawing/2014/main" id="{2859E66E-1A11-4B8B-B633-B903B95551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81" y="1064148"/>
            <a:ext cx="1525815" cy="839755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EFB77F9A-79F7-4A51-9A05-8619EA61B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379" y="2396672"/>
            <a:ext cx="2989605" cy="2557426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8D858DF1-A1F8-40AA-BA40-5152ABE6812F}"/>
              </a:ext>
            </a:extLst>
          </p:cNvPr>
          <p:cNvSpPr/>
          <p:nvPr/>
        </p:nvSpPr>
        <p:spPr>
          <a:xfrm>
            <a:off x="3895344" y="3218688"/>
            <a:ext cx="4005072" cy="1837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s-E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Los resultados de la vigencia 2023 son comparables con los resultados de la medición de la vigencia 2022, no obstante, no son comparables con  vigencias anteriores.</a:t>
            </a:r>
          </a:p>
          <a:p>
            <a:pPr algn="ctr"/>
            <a:endParaRPr lang="es-CO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8F3286EE-3D83-4C93-821A-7B67ACFB0F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191" y="3429000"/>
            <a:ext cx="1890942" cy="1332523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p:sp>
        <p:nvSpPr>
          <p:cNvPr id="5" name="Flecha: a la derecha 4">
            <a:extLst>
              <a:ext uri="{FF2B5EF4-FFF2-40B4-BE49-F238E27FC236}">
                <a16:creationId xmlns:a16="http://schemas.microsoft.com/office/drawing/2014/main" id="{112EE77F-0D23-4160-8006-B7AB2F765F3C}"/>
              </a:ext>
            </a:extLst>
          </p:cNvPr>
          <p:cNvSpPr/>
          <p:nvPr/>
        </p:nvSpPr>
        <p:spPr>
          <a:xfrm>
            <a:off x="8193024" y="4023360"/>
            <a:ext cx="548640" cy="36576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0962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BA2614-C8AB-B57B-5B08-2FCBB9B01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5585" y="717630"/>
            <a:ext cx="10543051" cy="5865408"/>
          </a:xfrm>
        </p:spPr>
        <p:txBody>
          <a:bodyPr>
            <a:normAutofit lnSpcReduction="10000"/>
          </a:bodyPr>
          <a:lstStyle/>
          <a:p>
            <a:pPr algn="ctr"/>
            <a:endParaRPr lang="es-ES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s-ES" b="1" dirty="0">
                <a:solidFill>
                  <a:schemeClr val="tx1"/>
                </a:solidFill>
                <a:latin typeface="Century Gothic" panose="020B0502020202020204" pitchFamily="34" charset="0"/>
              </a:rPr>
              <a:t>RESULTADOS GENERALES DEL INDICE DE DESEMPEÑO INSTITUCIONAL</a:t>
            </a:r>
          </a:p>
          <a:p>
            <a:pPr algn="ctr"/>
            <a:endParaRPr lang="es-ES" sz="19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s-ES" sz="1700" dirty="0">
                <a:solidFill>
                  <a:schemeClr val="tx1"/>
                </a:solidFill>
                <a:latin typeface="Century Gothic" panose="020B0502020202020204" pitchFamily="34" charset="0"/>
              </a:rPr>
              <a:t>El índice de desempeño institucional, refleja el grado de orientación que tiene la Entidad hacia la eficacia, eficiencia y calidad.</a:t>
            </a:r>
          </a:p>
          <a:p>
            <a:pPr algn="just"/>
            <a:endParaRPr lang="es-ES" sz="17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2300" dirty="0"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es-ES" sz="1700" dirty="0">
                <a:solidFill>
                  <a:schemeClr val="tx1"/>
                </a:solidFill>
                <a:latin typeface="Century Gothic" panose="020B0502020202020204" pitchFamily="34" charset="0"/>
              </a:rPr>
              <a:t>Aumentamos en 1 punto la calificación, pasando de 91 puntos en el 2022 a 92 puntos en el 2023.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11015133" y="6583038"/>
          <a:ext cx="1176867" cy="274962"/>
        </p:xfrm>
        <a:graphic>
          <a:graphicData uri="http://schemas.openxmlformats.org/drawingml/2006/table">
            <a:tbl>
              <a:tblPr/>
              <a:tblGrid>
                <a:gridCol w="1176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962">
                <a:tc>
                  <a:txBody>
                    <a:bodyPr/>
                    <a:lstStyle/>
                    <a:p>
                      <a:pPr algn="l"/>
                      <a:br>
                        <a:rPr lang="es-CO" sz="600" dirty="0">
                          <a:effectLst/>
                        </a:rPr>
                      </a:br>
                      <a:r>
                        <a:rPr lang="es-CO" sz="10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FO-COP-006 V2</a:t>
                      </a:r>
                    </a:p>
                  </a:txBody>
                  <a:tcPr marL="12295" marR="12295" marT="12295" marB="1229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2" name="Grupo 1">
            <a:extLst>
              <a:ext uri="{FF2B5EF4-FFF2-40B4-BE49-F238E27FC236}">
                <a16:creationId xmlns:a16="http://schemas.microsoft.com/office/drawing/2014/main" id="{63151844-6446-18F1-D834-7163EF05FCA0}"/>
              </a:ext>
            </a:extLst>
          </p:cNvPr>
          <p:cNvGrpSpPr/>
          <p:nvPr/>
        </p:nvGrpSpPr>
        <p:grpSpPr>
          <a:xfrm>
            <a:off x="1884556" y="2520176"/>
            <a:ext cx="7783551" cy="3189248"/>
            <a:chOff x="2294477" y="1395719"/>
            <a:chExt cx="6915150" cy="3429000"/>
          </a:xfrm>
        </p:grpSpPr>
        <p:grpSp>
          <p:nvGrpSpPr>
            <p:cNvPr id="5" name="Grupo 4">
              <a:extLst>
                <a:ext uri="{FF2B5EF4-FFF2-40B4-BE49-F238E27FC236}">
                  <a16:creationId xmlns:a16="http://schemas.microsoft.com/office/drawing/2014/main" id="{F823D6EA-55E1-F135-8212-51DF40D6627F}"/>
                </a:ext>
              </a:extLst>
            </p:cNvPr>
            <p:cNvGrpSpPr/>
            <p:nvPr/>
          </p:nvGrpSpPr>
          <p:grpSpPr>
            <a:xfrm>
              <a:off x="2294477" y="1395719"/>
              <a:ext cx="6915150" cy="3429000"/>
              <a:chOff x="0" y="0"/>
              <a:chExt cx="6915150" cy="3429000"/>
            </a:xfrm>
          </p:grpSpPr>
          <p:graphicFrame>
            <p:nvGraphicFramePr>
              <p:cNvPr id="7" name="Gráfico 6">
                <a:extLst>
                  <a:ext uri="{FF2B5EF4-FFF2-40B4-BE49-F238E27FC236}">
                    <a16:creationId xmlns:a16="http://schemas.microsoft.com/office/drawing/2014/main" id="{AFE1E113-9DC2-490E-5DC1-180753168A1A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62275326"/>
                  </p:ext>
                </p:extLst>
              </p:nvPr>
            </p:nvGraphicFramePr>
            <p:xfrm>
              <a:off x="0" y="0"/>
              <a:ext cx="3457575" cy="3429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8" name="Diagrama de flujo: conector 6">
                <a:extLst>
                  <a:ext uri="{FF2B5EF4-FFF2-40B4-BE49-F238E27FC236}">
                    <a16:creationId xmlns:a16="http://schemas.microsoft.com/office/drawing/2014/main" id="{059B6D5C-2C0B-262E-0CE0-E83B24ECB00F}"/>
                  </a:ext>
                </a:extLst>
              </p:cNvPr>
              <p:cNvSpPr/>
              <p:nvPr/>
            </p:nvSpPr>
            <p:spPr>
              <a:xfrm>
                <a:off x="1285875" y="1119300"/>
                <a:ext cx="900000" cy="900000"/>
              </a:xfrm>
              <a:prstGeom prst="flowChartConnector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600" b="1">
                    <a:solidFill>
                      <a:schemeClr val="tx2"/>
                    </a:solidFill>
                    <a:effectLst/>
                    <a:latin typeface="Century Gothic" panose="020B0502020202020204" pitchFamily="34" charset="0"/>
                    <a:ea typeface="+mn-ea"/>
                    <a:cs typeface="+mn-cs"/>
                  </a:rPr>
                  <a:t>91</a:t>
                </a:r>
                <a:endParaRPr lang="es-CO" sz="1600">
                  <a:solidFill>
                    <a:schemeClr val="tx2"/>
                  </a:solidFill>
                  <a:effectLst/>
                  <a:latin typeface="Century Gothic" panose="020B0502020202020204" pitchFamily="34" charset="0"/>
                </a:endParaRPr>
              </a:p>
              <a:p>
                <a:pPr algn="ctr"/>
                <a:r>
                  <a:rPr lang="es-CO" sz="1600" b="1">
                    <a:solidFill>
                      <a:schemeClr val="tx2"/>
                    </a:solidFill>
                    <a:effectLst/>
                    <a:latin typeface="Century Gothic" panose="020B0502020202020204" pitchFamily="34" charset="0"/>
                    <a:ea typeface="+mn-ea"/>
                    <a:cs typeface="+mn-cs"/>
                  </a:rPr>
                  <a:t>SSF</a:t>
                </a:r>
                <a:endParaRPr lang="es-CO" sz="1600">
                  <a:solidFill>
                    <a:schemeClr val="tx2"/>
                  </a:solidFill>
                  <a:effectLst/>
                  <a:latin typeface="Century Gothic" panose="020B0502020202020204" pitchFamily="34" charset="0"/>
                </a:endParaRPr>
              </a:p>
            </p:txBody>
          </p:sp>
          <p:graphicFrame>
            <p:nvGraphicFramePr>
              <p:cNvPr id="9" name="Gráfico 8">
                <a:extLst>
                  <a:ext uri="{FF2B5EF4-FFF2-40B4-BE49-F238E27FC236}">
                    <a16:creationId xmlns:a16="http://schemas.microsoft.com/office/drawing/2014/main" id="{0F632775-07AD-1F0D-77BE-647CE2C0782B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637034494"/>
                  </p:ext>
                </p:extLst>
              </p:nvPr>
            </p:nvGraphicFramePr>
            <p:xfrm>
              <a:off x="3457575" y="0"/>
              <a:ext cx="3457575" cy="3429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10" name="Diagrama de flujo: conector 8">
                <a:extLst>
                  <a:ext uri="{FF2B5EF4-FFF2-40B4-BE49-F238E27FC236}">
                    <a16:creationId xmlns:a16="http://schemas.microsoft.com/office/drawing/2014/main" id="{FB517AA3-203D-B624-A9DE-854129493026}"/>
                  </a:ext>
                </a:extLst>
              </p:cNvPr>
              <p:cNvSpPr/>
              <p:nvPr/>
            </p:nvSpPr>
            <p:spPr>
              <a:xfrm>
                <a:off x="4743450" y="1119300"/>
                <a:ext cx="900000" cy="900000"/>
              </a:xfrm>
              <a:prstGeom prst="flowChartConnector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600" b="1" dirty="0">
                    <a:solidFill>
                      <a:schemeClr val="tx2"/>
                    </a:solidFill>
                    <a:effectLst/>
                    <a:latin typeface="Century Gothic" panose="020B0502020202020204" pitchFamily="34" charset="0"/>
                    <a:ea typeface="+mn-ea"/>
                    <a:cs typeface="+mn-cs"/>
                  </a:rPr>
                  <a:t>92</a:t>
                </a:r>
                <a:endParaRPr lang="es-CO" sz="1600" dirty="0">
                  <a:solidFill>
                    <a:schemeClr val="tx2"/>
                  </a:solidFill>
                  <a:effectLst/>
                  <a:latin typeface="Century Gothic" panose="020B0502020202020204" pitchFamily="34" charset="0"/>
                </a:endParaRPr>
              </a:p>
              <a:p>
                <a:pPr algn="ctr"/>
                <a:r>
                  <a:rPr lang="es-CO" sz="1600" b="1" dirty="0">
                    <a:solidFill>
                      <a:schemeClr val="tx2"/>
                    </a:solidFill>
                    <a:effectLst/>
                    <a:latin typeface="Century Gothic" panose="020B0502020202020204" pitchFamily="34" charset="0"/>
                    <a:ea typeface="+mn-ea"/>
                    <a:cs typeface="+mn-cs"/>
                  </a:rPr>
                  <a:t>SSF</a:t>
                </a:r>
                <a:endParaRPr lang="es-CO" sz="1600" dirty="0">
                  <a:solidFill>
                    <a:schemeClr val="tx2"/>
                  </a:solidFill>
                  <a:effectLst/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8356B236-D384-4539-1F17-74B9F5E7D029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3214" y="1704124"/>
              <a:ext cx="1717675" cy="8108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59428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BA2614-C8AB-B57B-5B08-2FCBB9B01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4469" y="973123"/>
            <a:ext cx="10790782" cy="5609915"/>
          </a:xfrm>
        </p:spPr>
        <p:txBody>
          <a:bodyPr>
            <a:normAutofit lnSpcReduction="10000"/>
          </a:bodyPr>
          <a:lstStyle/>
          <a:p>
            <a:pPr algn="ctr"/>
            <a:r>
              <a:rPr lang="es-ES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RESULTADOS GENERALES DEL SECTOR TRABAJO EN EL INDICE DE DESEMPEÑO INSTITUCIONAL</a:t>
            </a:r>
          </a:p>
          <a:p>
            <a:pPr algn="just"/>
            <a:endParaRPr lang="es-E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71450" indent="-171450" algn="just">
              <a:buFont typeface="Wingdings" pitchFamily="2" charset="2"/>
              <a:buChar char="v"/>
            </a:pPr>
            <a:endParaRPr lang="es-E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71450" indent="-171450" algn="just">
              <a:buFont typeface="Wingdings" pitchFamily="2" charset="2"/>
              <a:buChar char="v"/>
            </a:pPr>
            <a:endParaRPr lang="es-E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71450" indent="-171450" algn="just">
              <a:buFont typeface="Wingdings" pitchFamily="2" charset="2"/>
              <a:buChar char="v"/>
            </a:pPr>
            <a:endParaRPr lang="es-E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71450" indent="-171450" algn="just">
              <a:buFont typeface="Wingdings" pitchFamily="2" charset="2"/>
              <a:buChar char="v"/>
            </a:pPr>
            <a:r>
              <a:rPr lang="es-E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El puntaje que obtuvo la SSF se encuentra por encima de promedio del sector administrativo de las   entidades del orden nacional (84,4 puntos) y del promedio de las entidades que hacen parte del sector Trabajo (89,4 puntos).</a:t>
            </a:r>
            <a:endParaRPr lang="es-CO" sz="1600" dirty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6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11015133" y="6583038"/>
          <a:ext cx="1176867" cy="274962"/>
        </p:xfrm>
        <a:graphic>
          <a:graphicData uri="http://schemas.openxmlformats.org/drawingml/2006/table">
            <a:tbl>
              <a:tblPr/>
              <a:tblGrid>
                <a:gridCol w="1176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962">
                <a:tc>
                  <a:txBody>
                    <a:bodyPr/>
                    <a:lstStyle/>
                    <a:p>
                      <a:pPr algn="l"/>
                      <a:br>
                        <a:rPr lang="es-CO" sz="600" dirty="0">
                          <a:effectLst/>
                        </a:rPr>
                      </a:br>
                      <a:r>
                        <a:rPr lang="es-CO" sz="10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FO-COP-006 V2</a:t>
                      </a:r>
                    </a:p>
                  </a:txBody>
                  <a:tcPr marL="12295" marR="12295" marT="12295" marB="1229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45FA5EB6-7B3A-F370-72D2-C0C68278B7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8874130"/>
              </p:ext>
            </p:extLst>
          </p:nvPr>
        </p:nvGraphicFramePr>
        <p:xfrm>
          <a:off x="1951463" y="1784195"/>
          <a:ext cx="8686799" cy="3289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2852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BA2614-C8AB-B57B-5B08-2FCBB9B01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4469" y="787791"/>
            <a:ext cx="10770362" cy="5795247"/>
          </a:xfrm>
        </p:spPr>
        <p:txBody>
          <a:bodyPr>
            <a:normAutofit/>
          </a:bodyPr>
          <a:lstStyle/>
          <a:p>
            <a:pPr algn="ctr"/>
            <a:r>
              <a:rPr lang="es-ES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RESULTADOS GENERALES DE LAS SUPERINTENDENCIAS EN EL INDICE DE DESEMPEÑO INSTITUCIONAL</a:t>
            </a:r>
          </a:p>
          <a:p>
            <a:pPr algn="just"/>
            <a:endParaRPr lang="es-E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71450" indent="-171450" algn="just">
              <a:buFont typeface="Wingdings" pitchFamily="2" charset="2"/>
              <a:buChar char="v"/>
            </a:pPr>
            <a:endParaRPr lang="es-ES" sz="16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11015133" y="6583038"/>
          <a:ext cx="1176867" cy="274962"/>
        </p:xfrm>
        <a:graphic>
          <a:graphicData uri="http://schemas.openxmlformats.org/drawingml/2006/table">
            <a:tbl>
              <a:tblPr/>
              <a:tblGrid>
                <a:gridCol w="1176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962">
                <a:tc>
                  <a:txBody>
                    <a:bodyPr/>
                    <a:lstStyle/>
                    <a:p>
                      <a:pPr algn="l"/>
                      <a:br>
                        <a:rPr lang="es-CO" sz="600" dirty="0">
                          <a:effectLst/>
                        </a:rPr>
                      </a:br>
                      <a:r>
                        <a:rPr lang="es-CO" sz="10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FO-COP-006 V2</a:t>
                      </a:r>
                    </a:p>
                  </a:txBody>
                  <a:tcPr marL="12295" marR="12295" marT="12295" marB="1229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72CE1BB3-43A0-791D-CD88-264DCF5873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6506040"/>
              </p:ext>
            </p:extLst>
          </p:nvPr>
        </p:nvGraphicFramePr>
        <p:xfrm>
          <a:off x="387350" y="1724537"/>
          <a:ext cx="11417300" cy="4069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B695A2D3-9F3E-8C4E-0990-C782946C2EFC}"/>
              </a:ext>
            </a:extLst>
          </p:cNvPr>
          <p:cNvSpPr txBox="1"/>
          <p:nvPr/>
        </p:nvSpPr>
        <p:spPr>
          <a:xfrm>
            <a:off x="624468" y="5793863"/>
            <a:ext cx="1118018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es-ES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El </a:t>
            </a:r>
            <a:r>
              <a:rPr lang="es-E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puntaje que obtuvo la SSF se encuentra por encima de promedio de las Superintendencias, encontrándose con 92 puntos.</a:t>
            </a:r>
            <a:endParaRPr lang="es-CO" sz="1600" dirty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9479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BA2614-C8AB-B57B-5B08-2FCBB9B01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8263" y="973124"/>
            <a:ext cx="10670373" cy="5609914"/>
          </a:xfrm>
        </p:spPr>
        <p:txBody>
          <a:bodyPr>
            <a:normAutofit/>
          </a:bodyPr>
          <a:lstStyle/>
          <a:p>
            <a:pPr algn="ctr"/>
            <a:r>
              <a:rPr lang="es-ES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RESULTADOS INDICE DE DESEMPEÑO INSTITUCIONAL</a:t>
            </a:r>
          </a:p>
          <a:p>
            <a:pPr algn="ctr"/>
            <a:endParaRPr lang="es-ES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s-ES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s-ES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11015133" y="6583038"/>
          <a:ext cx="1176867" cy="274962"/>
        </p:xfrm>
        <a:graphic>
          <a:graphicData uri="http://schemas.openxmlformats.org/drawingml/2006/table">
            <a:tbl>
              <a:tblPr/>
              <a:tblGrid>
                <a:gridCol w="1176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962">
                <a:tc>
                  <a:txBody>
                    <a:bodyPr/>
                    <a:lstStyle/>
                    <a:p>
                      <a:pPr algn="l"/>
                      <a:br>
                        <a:rPr lang="es-CO" sz="600" dirty="0">
                          <a:effectLst/>
                        </a:rPr>
                      </a:br>
                      <a:r>
                        <a:rPr lang="es-CO" sz="10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FO-COP-006 V2</a:t>
                      </a:r>
                    </a:p>
                  </a:txBody>
                  <a:tcPr marL="12295" marR="12295" marT="12295" marB="1229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1F4AD918-9478-A3D6-C23A-270A957ECE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0929253"/>
              </p:ext>
            </p:extLst>
          </p:nvPr>
        </p:nvGraphicFramePr>
        <p:xfrm>
          <a:off x="1671484" y="1769806"/>
          <a:ext cx="8849031" cy="3628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4B8F6D52-39AF-6A05-1B22-50274B774E91}"/>
              </a:ext>
            </a:extLst>
          </p:cNvPr>
          <p:cNvSpPr txBox="1"/>
          <p:nvPr/>
        </p:nvSpPr>
        <p:spPr>
          <a:xfrm>
            <a:off x="671332" y="5567423"/>
            <a:ext cx="109481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s-CO" sz="1600" dirty="0">
                <a:latin typeface="Century Gothic" panose="020B0502020202020204" pitchFamily="34" charset="0"/>
              </a:rPr>
              <a:t>Los resultados de las 7 dimensiones que hacen parte del Modelo Integrado de Planeación y Gestión – MIPG, se encuentran por encima de 85 puntos, lo que permite </a:t>
            </a:r>
            <a:r>
              <a:rPr lang="es-CO" sz="1600" b="0" i="0" dirty="0">
                <a:solidFill>
                  <a:srgbClr val="040C28"/>
                </a:solidFill>
                <a:effectLst/>
                <a:latin typeface="Century Gothic" panose="020B0502020202020204" pitchFamily="34" charset="0"/>
              </a:rPr>
              <a:t>desarrollar una cultura organizacional fundamentada en la información, el control y la evaluación, para la toma de decisiones y la mejora continua.</a:t>
            </a:r>
            <a:endParaRPr lang="es-CO" sz="1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159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BA2614-C8AB-B57B-5B08-2FCBB9B01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283" y="1616928"/>
            <a:ext cx="5954752" cy="3590692"/>
          </a:xfrm>
        </p:spPr>
        <p:txBody>
          <a:bodyPr>
            <a:normAutofit/>
          </a:bodyPr>
          <a:lstStyle/>
          <a:p>
            <a:pPr algn="ctr"/>
            <a:endParaRPr lang="es-ES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s-E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Las políticas se definen como: </a:t>
            </a:r>
          </a:p>
          <a:p>
            <a:pPr algn="just"/>
            <a:r>
              <a:rPr lang="es-E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“(…)El conjunto de lineamientos, directrices e instrucciones formulados por las entidades líderes de Política para el desarrollo de la gestión y el desempeño institucional de las entidades y organismos del Estado; estas Políticas pueden operar a través de planes, programas, proyectos, metodologías o estrategias y pueden contar con instrumentos de recolección de información (…)”</a:t>
            </a:r>
            <a:endParaRPr lang="es-CO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s-ES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11015133" y="6583038"/>
          <a:ext cx="1176867" cy="274962"/>
        </p:xfrm>
        <a:graphic>
          <a:graphicData uri="http://schemas.openxmlformats.org/drawingml/2006/table">
            <a:tbl>
              <a:tblPr/>
              <a:tblGrid>
                <a:gridCol w="1176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962">
                <a:tc>
                  <a:txBody>
                    <a:bodyPr/>
                    <a:lstStyle/>
                    <a:p>
                      <a:pPr algn="l"/>
                      <a:br>
                        <a:rPr lang="es-CO" sz="600" dirty="0">
                          <a:effectLst/>
                        </a:rPr>
                      </a:br>
                      <a:r>
                        <a:rPr lang="es-CO" sz="10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FO-COP-006 V2</a:t>
                      </a:r>
                    </a:p>
                  </a:txBody>
                  <a:tcPr marL="12295" marR="12295" marT="12295" marB="1229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9F419012-2236-32B7-9D8B-554690B10EE8}"/>
              </a:ext>
            </a:extLst>
          </p:cNvPr>
          <p:cNvSpPr txBox="1"/>
          <p:nvPr/>
        </p:nvSpPr>
        <p:spPr>
          <a:xfrm>
            <a:off x="254827" y="6245780"/>
            <a:ext cx="1061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00" dirty="0">
                <a:latin typeface="Century Gothic" panose="020B0502020202020204" pitchFamily="34" charset="0"/>
              </a:rPr>
              <a:t>Fuente: Departamento Administrativo de la Función Pública.</a:t>
            </a:r>
            <a:endParaRPr lang="es-CO" sz="1000" dirty="0">
              <a:latin typeface="Century Gothic" panose="020B0502020202020204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72C16D5-7390-45A2-5661-138165D4EB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9197" y="1616928"/>
            <a:ext cx="3789490" cy="378949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2021DEA-2B17-9AF6-5D2B-9D1A392B5B61}"/>
              </a:ext>
            </a:extLst>
          </p:cNvPr>
          <p:cNvSpPr txBox="1"/>
          <p:nvPr/>
        </p:nvSpPr>
        <p:spPr>
          <a:xfrm>
            <a:off x="758283" y="777564"/>
            <a:ext cx="9578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RESULTADOS DE LAS POLÍTICAS EN EL INDICE DE DESEMPEÑO INSTITUCIONAL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7852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BA2614-C8AB-B57B-5B08-2FCBB9B01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948" y="1026942"/>
            <a:ext cx="11305524" cy="5305032"/>
          </a:xfrm>
        </p:spPr>
        <p:txBody>
          <a:bodyPr>
            <a:normAutofit/>
          </a:bodyPr>
          <a:lstStyle/>
          <a:p>
            <a:endParaRPr lang="es-ES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s-ES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s-ES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es-ES" sz="1000" dirty="0">
              <a:solidFill>
                <a:schemeClr val="accent3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11015133" y="6583038"/>
          <a:ext cx="1176867" cy="274962"/>
        </p:xfrm>
        <a:graphic>
          <a:graphicData uri="http://schemas.openxmlformats.org/drawingml/2006/table">
            <a:tbl>
              <a:tblPr/>
              <a:tblGrid>
                <a:gridCol w="1176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962">
                <a:tc>
                  <a:txBody>
                    <a:bodyPr/>
                    <a:lstStyle/>
                    <a:p>
                      <a:pPr algn="l"/>
                      <a:br>
                        <a:rPr lang="es-CO" sz="600" dirty="0">
                          <a:effectLst/>
                        </a:rPr>
                      </a:br>
                      <a:r>
                        <a:rPr lang="es-CO" sz="10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FO-COP-006 V2</a:t>
                      </a:r>
                    </a:p>
                  </a:txBody>
                  <a:tcPr marL="12295" marR="12295" marT="12295" marB="1229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B565617A-F504-2255-CA89-4A160E96C33E}"/>
              </a:ext>
            </a:extLst>
          </p:cNvPr>
          <p:cNvSpPr txBox="1"/>
          <p:nvPr/>
        </p:nvSpPr>
        <p:spPr>
          <a:xfrm>
            <a:off x="1603717" y="351693"/>
            <a:ext cx="79060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RESULTADOS DE LAS POLÍTICAS EN EL INDICE DE DESEMPEÑO INSTITUCIONAL</a:t>
            </a:r>
          </a:p>
          <a:p>
            <a:pPr algn="ctr"/>
            <a:endParaRPr lang="es-CO" dirty="0"/>
          </a:p>
        </p:txBody>
      </p:sp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F5983567-A1BD-587C-4E5B-C91368F8FB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7163475"/>
              </p:ext>
            </p:extLst>
          </p:nvPr>
        </p:nvGraphicFramePr>
        <p:xfrm>
          <a:off x="137176" y="1176277"/>
          <a:ext cx="11305524" cy="5330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482DC418-EA5E-A518-71F5-F11037E139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7213089"/>
              </p:ext>
            </p:extLst>
          </p:nvPr>
        </p:nvGraphicFramePr>
        <p:xfrm>
          <a:off x="0" y="891251"/>
          <a:ext cx="12192000" cy="5856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093915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OBIERNO DEL CAMBIO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472b92-a35d-4c90-87e0-6e1d56bbdb10">
      <Terms xmlns="http://schemas.microsoft.com/office/infopath/2007/PartnerControls"/>
    </lcf76f155ced4ddcb4097134ff3c332f>
    <TaxCatchAll xmlns="12ad8807-efcc-4e34-86f7-7bb816076cb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D012D80ED25F5468B065B9DDCBA8974" ma:contentTypeVersion="15" ma:contentTypeDescription="Crear nuevo documento." ma:contentTypeScope="" ma:versionID="8be3ef76f1dd0e66702b201db08ecd8e">
  <xsd:schema xmlns:xsd="http://www.w3.org/2001/XMLSchema" xmlns:xs="http://www.w3.org/2001/XMLSchema" xmlns:p="http://schemas.microsoft.com/office/2006/metadata/properties" xmlns:ns2="b2472b92-a35d-4c90-87e0-6e1d56bbdb10" xmlns:ns3="12ad8807-efcc-4e34-86f7-7bb816076cb0" targetNamespace="http://schemas.microsoft.com/office/2006/metadata/properties" ma:root="true" ma:fieldsID="3fbd9143b252acc09f58b3f70018af6d" ns2:_="" ns3:_="">
    <xsd:import namespace="b2472b92-a35d-4c90-87e0-6e1d56bbdb10"/>
    <xsd:import namespace="12ad8807-efcc-4e34-86f7-7bb816076c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472b92-a35d-4c90-87e0-6e1d56bbdb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n" ma:readOnly="false" ma:fieldId="{5cf76f15-5ced-4ddc-b409-7134ff3c332f}" ma:taxonomyMulti="true" ma:sspId="948fd872-4201-4751-be84-a5889046171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ad8807-efcc-4e34-86f7-7bb816076cb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f3ef4330-5d68-4433-8979-e0506f1d36a0}" ma:internalName="TaxCatchAll" ma:showField="CatchAllData" ma:web="12ad8807-efcc-4e34-86f7-7bb816076cb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1B070D-3A95-479F-B6CF-29C333295001}">
  <ds:schemaRefs>
    <ds:schemaRef ds:uri="http://purl.org/dc/dcmitype/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12ad8807-efcc-4e34-86f7-7bb816076cb0"/>
    <ds:schemaRef ds:uri="b2472b92-a35d-4c90-87e0-6e1d56bbdb10"/>
  </ds:schemaRefs>
</ds:datastoreItem>
</file>

<file path=customXml/itemProps2.xml><?xml version="1.0" encoding="utf-8"?>
<ds:datastoreItem xmlns:ds="http://schemas.openxmlformats.org/officeDocument/2006/customXml" ds:itemID="{A1A40C16-B712-4BBC-852A-CA49168A34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472b92-a35d-4c90-87e0-6e1d56bbdb10"/>
    <ds:schemaRef ds:uri="12ad8807-efcc-4e34-86f7-7bb816076c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33F5AB5-FED0-4A24-8035-BD960D309BB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4165</TotalTime>
  <Words>470</Words>
  <Application>Microsoft Office PowerPoint</Application>
  <PresentationFormat>Panorámica</PresentationFormat>
  <Paragraphs>129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Helvetica</vt:lpstr>
      <vt:lpstr>Verdana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William Camilo  Baracaldo Godoy</dc:creator>
  <cp:lastModifiedBy>Sandra Milena Bernal Salazar</cp:lastModifiedBy>
  <cp:revision>294</cp:revision>
  <dcterms:created xsi:type="dcterms:W3CDTF">2023-05-08T00:34:42Z</dcterms:created>
  <dcterms:modified xsi:type="dcterms:W3CDTF">2024-08-15T20:33:29Z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0x010100FD012D80ED25F5468B065B9DDCBA8974</vt:lpwstr>
  </property>
</Properties>
</file>