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8.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9.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0.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1.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2.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3.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4.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15.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9" r:id="rId2"/>
    <p:sldId id="349" r:id="rId3"/>
    <p:sldId id="354" r:id="rId4"/>
    <p:sldId id="350" r:id="rId5"/>
    <p:sldId id="351" r:id="rId6"/>
    <p:sldId id="352" r:id="rId7"/>
    <p:sldId id="353" r:id="rId8"/>
    <p:sldId id="356" r:id="rId9"/>
    <p:sldId id="358" r:id="rId10"/>
    <p:sldId id="376" r:id="rId11"/>
    <p:sldId id="372" r:id="rId12"/>
    <p:sldId id="373" r:id="rId13"/>
    <p:sldId id="374" r:id="rId14"/>
    <p:sldId id="371" r:id="rId15"/>
    <p:sldId id="377" r:id="rId16"/>
    <p:sldId id="375" r:id="rId1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5050"/>
    <a:srgbClr val="9966FF"/>
    <a:srgbClr val="FF0066"/>
    <a:srgbClr val="33CC33"/>
    <a:srgbClr val="FFCCFF"/>
    <a:srgbClr val="CC99FF"/>
    <a:srgbClr val="CC00FF"/>
    <a:srgbClr val="FFFF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10" autoAdjust="0"/>
    <p:restoredTop sz="94660"/>
  </p:normalViewPr>
  <p:slideViewPr>
    <p:cSldViewPr snapToGrid="0">
      <p:cViewPr varScale="1">
        <p:scale>
          <a:sx n="102" d="100"/>
          <a:sy n="102" d="100"/>
        </p:scale>
        <p:origin x="150"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andra\Desktop\Desktop\INFORMACI&#211;N%202021\FURAG%202021\RECOMENDACIONES%20DAFP.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andra\Desktop\Desktop\INFORMACI&#211;N%202021\FURAG%202021\RECOMENDACIONES%20DAFP.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23.xml"/><Relationship Id="rId1" Type="http://schemas.microsoft.com/office/2011/relationships/chartStyle" Target="style23.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andra\Desktop\Desktop\INFORMACI&#211;N%202021\FURAG%202021\RECOMENDACIONES%20DAFP.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andra\Desktop\Desktop\INFORMACI&#211;N%202021\FURAG%202021\RECOMENDACIONES%20DAFP.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andra\Desktop\Desktop\INFORMACI&#211;N%202021\FURAG%202021\ANALISIS%20DETALLADO%20RESULTADOS%20FURAG.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lumMod val="20000"/>
                  <a:lumOff val="80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1-5E82-4DE0-B657-9CF43289E75B}"/>
              </c:ext>
            </c:extLst>
          </c:dPt>
          <c:dPt>
            <c:idx val="1"/>
            <c:invertIfNegative val="0"/>
            <c:bubble3D val="0"/>
            <c:spPr>
              <a:solidFill>
                <a:schemeClr val="accent5">
                  <a:lumMod val="40000"/>
                  <a:lumOff val="60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3-5E82-4DE0-B657-9CF43289E75B}"/>
              </c:ext>
            </c:extLst>
          </c:dPt>
          <c:dPt>
            <c:idx val="2"/>
            <c:invertIfNegative val="0"/>
            <c:bubble3D val="0"/>
            <c:spPr>
              <a:solidFill>
                <a:schemeClr val="accent5">
                  <a:lumMod val="60000"/>
                  <a:lumOff val="40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5-5E82-4DE0-B657-9CF43289E75B}"/>
              </c:ext>
            </c:extLst>
          </c:dPt>
          <c:dPt>
            <c:idx val="3"/>
            <c:invertIfNegative val="0"/>
            <c:bubble3D val="0"/>
            <c:spPr>
              <a:solidFill>
                <a:schemeClr val="accent1">
                  <a:lumMod val="60000"/>
                  <a:lumOff val="40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7-5E82-4DE0-B657-9CF43289E75B}"/>
              </c:ext>
            </c:extLst>
          </c:dPt>
          <c:dLbls>
            <c:dLbl>
              <c:idx val="4"/>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mn-lt"/>
                      <a:ea typeface="+mn-ea"/>
                      <a:cs typeface="+mn-cs"/>
                    </a:defRPr>
                  </a:pPr>
                  <a:endParaRPr lang="es-CO"/>
                </a:p>
              </c:txPr>
              <c:dLblPos val="inEnd"/>
              <c:showLegendKey val="0"/>
              <c:showVal val="1"/>
              <c:showCatName val="0"/>
              <c:showSerName val="0"/>
              <c:showPercent val="0"/>
              <c:showBubbleSize val="0"/>
              <c:extLst>
                <c:ext xmlns:c16="http://schemas.microsoft.com/office/drawing/2014/chart" uri="{C3380CC4-5D6E-409C-BE32-E72D297353CC}">
                  <c16:uniqueId val="{00000008-5E82-4DE0-B657-9CF43289E75B}"/>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GRAFICAS!$A$2:$A$6</c:f>
              <c:numCache>
                <c:formatCode>General</c:formatCode>
                <c:ptCount val="5"/>
                <c:pt idx="0">
                  <c:v>2016</c:v>
                </c:pt>
                <c:pt idx="1">
                  <c:v>2017</c:v>
                </c:pt>
                <c:pt idx="2">
                  <c:v>2018</c:v>
                </c:pt>
                <c:pt idx="3">
                  <c:v>2019</c:v>
                </c:pt>
                <c:pt idx="4">
                  <c:v>2020</c:v>
                </c:pt>
              </c:numCache>
            </c:numRef>
          </c:cat>
          <c:val>
            <c:numRef>
              <c:f>GRAFICAS!$B$2:$B$6</c:f>
              <c:numCache>
                <c:formatCode>General</c:formatCode>
                <c:ptCount val="5"/>
                <c:pt idx="0">
                  <c:v>74.400000000000006</c:v>
                </c:pt>
                <c:pt idx="1">
                  <c:v>78.2</c:v>
                </c:pt>
                <c:pt idx="2">
                  <c:v>81.900000000000006</c:v>
                </c:pt>
                <c:pt idx="3">
                  <c:v>82.7</c:v>
                </c:pt>
                <c:pt idx="4">
                  <c:v>87.2</c:v>
                </c:pt>
              </c:numCache>
            </c:numRef>
          </c:val>
          <c:extLst>
            <c:ext xmlns:c16="http://schemas.microsoft.com/office/drawing/2014/chart" uri="{C3380CC4-5D6E-409C-BE32-E72D297353CC}">
              <c16:uniqueId val="{00000009-5E82-4DE0-B657-9CF43289E75B}"/>
            </c:ext>
          </c:extLst>
        </c:ser>
        <c:dLbls>
          <c:dLblPos val="inEnd"/>
          <c:showLegendKey val="0"/>
          <c:showVal val="1"/>
          <c:showCatName val="0"/>
          <c:showSerName val="0"/>
          <c:showPercent val="0"/>
          <c:showBubbleSize val="0"/>
        </c:dLbls>
        <c:gapWidth val="65"/>
        <c:axId val="1045504080"/>
        <c:axId val="381751936"/>
      </c:barChart>
      <c:catAx>
        <c:axId val="10455040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s-CO"/>
          </a:p>
        </c:txPr>
        <c:crossAx val="381751936"/>
        <c:crosses val="autoZero"/>
        <c:auto val="1"/>
        <c:lblAlgn val="ctr"/>
        <c:lblOffset val="100"/>
        <c:noMultiLvlLbl val="0"/>
      </c:catAx>
      <c:valAx>
        <c:axId val="381751936"/>
        <c:scaling>
          <c:orientation val="minMax"/>
        </c:scaling>
        <c:delete val="1"/>
        <c:axPos val="l"/>
        <c:numFmt formatCode="General" sourceLinked="1"/>
        <c:majorTickMark val="none"/>
        <c:minorTickMark val="none"/>
        <c:tickLblPos val="nextTo"/>
        <c:crossAx val="104550408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CO"/>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Hoja1!$K$141</c:f>
              <c:strCache>
                <c:ptCount val="1"/>
                <c:pt idx="0">
                  <c:v>Gestión de la Información Estadística</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s-CO"/>
                </a:p>
              </c:txPr>
              <c:showLegendKey val="0"/>
              <c:showVal val="1"/>
              <c:showCatName val="0"/>
              <c:showSerName val="0"/>
              <c:showPercent val="0"/>
              <c:showBubbleSize val="0"/>
              <c:extLst>
                <c:ext xmlns:c16="http://schemas.microsoft.com/office/drawing/2014/chart" uri="{C3380CC4-5D6E-409C-BE32-E72D297353CC}">
                  <c16:uniqueId val="{00000000-5479-4747-88AD-4C94030FF25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Hoja1!$L$140:$M$140</c:f>
              <c:numCache>
                <c:formatCode>General</c:formatCode>
                <c:ptCount val="2"/>
                <c:pt idx="0">
                  <c:v>2019</c:v>
                </c:pt>
                <c:pt idx="1">
                  <c:v>2020</c:v>
                </c:pt>
              </c:numCache>
            </c:numRef>
          </c:cat>
          <c:val>
            <c:numRef>
              <c:f>Hoja1!$L$141:$M$141</c:f>
              <c:numCache>
                <c:formatCode>0.0</c:formatCode>
                <c:ptCount val="2"/>
                <c:pt idx="0">
                  <c:v>84.7</c:v>
                </c:pt>
                <c:pt idx="1">
                  <c:v>96.978260869565204</c:v>
                </c:pt>
              </c:numCache>
            </c:numRef>
          </c:val>
          <c:extLst>
            <c:ext xmlns:c16="http://schemas.microsoft.com/office/drawing/2014/chart" uri="{C3380CC4-5D6E-409C-BE32-E72D297353CC}">
              <c16:uniqueId val="{00000001-5479-4747-88AD-4C94030FF251}"/>
            </c:ext>
          </c:extLst>
        </c:ser>
        <c:dLbls>
          <c:showLegendKey val="0"/>
          <c:showVal val="1"/>
          <c:showCatName val="0"/>
          <c:showSerName val="0"/>
          <c:showPercent val="0"/>
          <c:showBubbleSize val="0"/>
        </c:dLbls>
        <c:gapWidth val="65"/>
        <c:shape val="box"/>
        <c:axId val="1471042944"/>
        <c:axId val="1509373024"/>
        <c:axId val="0"/>
      </c:bar3DChart>
      <c:catAx>
        <c:axId val="14710429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s-CO"/>
          </a:p>
        </c:txPr>
        <c:crossAx val="1509373024"/>
        <c:crosses val="autoZero"/>
        <c:auto val="1"/>
        <c:lblAlgn val="ctr"/>
        <c:lblOffset val="100"/>
        <c:noMultiLvlLbl val="0"/>
      </c:catAx>
      <c:valAx>
        <c:axId val="1509373024"/>
        <c:scaling>
          <c:orientation val="minMax"/>
        </c:scaling>
        <c:delete val="1"/>
        <c:axPos val="l"/>
        <c:numFmt formatCode="0.0" sourceLinked="1"/>
        <c:majorTickMark val="none"/>
        <c:minorTickMark val="none"/>
        <c:tickLblPos val="nextTo"/>
        <c:crossAx val="1471042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38100" cap="flat" cmpd="sng" algn="ctr">
      <a:solidFill>
        <a:srgbClr val="0070C0"/>
      </a:solidFill>
      <a:round/>
    </a:ln>
    <a:effectLst/>
  </c:spPr>
  <c:txPr>
    <a:bodyPr/>
    <a:lstStyle/>
    <a:p>
      <a:pPr>
        <a:defRPr/>
      </a:pPr>
      <a:endParaRPr lang="es-CO"/>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6350466600368615E-2"/>
          <c:y val="6.8692958701288401E-2"/>
          <c:w val="0.94202897347918901"/>
          <c:h val="0.8178868531413056"/>
        </c:manualLayout>
      </c:layout>
      <c:bar3DChart>
        <c:barDir val="col"/>
        <c:grouping val="standard"/>
        <c:varyColors val="0"/>
        <c:ser>
          <c:idx val="0"/>
          <c:order val="0"/>
          <c:tx>
            <c:strRef>
              <c:f>Hoja1!$K$193</c:f>
              <c:strCache>
                <c:ptCount val="1"/>
                <c:pt idx="0">
                  <c:v>Participación Ciudadana en la Gestión Pública</c:v>
                </c:pt>
              </c:strCache>
            </c:strRef>
          </c:tx>
          <c:spPr>
            <a:solidFill>
              <a:srgbClr val="00CCFF"/>
            </a:solidFill>
            <a:ln>
              <a:noFill/>
            </a:ln>
            <a:effectLst/>
            <a:sp3d/>
          </c:spPr>
          <c:invertIfNegative val="0"/>
          <c:dPt>
            <c:idx val="0"/>
            <c:invertIfNegative val="0"/>
            <c:bubble3D val="0"/>
            <c:spPr>
              <a:solidFill>
                <a:schemeClr val="accent1">
                  <a:lumMod val="40000"/>
                  <a:lumOff val="60000"/>
                </a:schemeClr>
              </a:solidFill>
              <a:ln>
                <a:noFill/>
              </a:ln>
              <a:effectLst/>
              <a:sp3d/>
            </c:spPr>
            <c:extLst>
              <c:ext xmlns:c16="http://schemas.microsoft.com/office/drawing/2014/chart" uri="{C3380CC4-5D6E-409C-BE32-E72D297353CC}">
                <c16:uniqueId val="{00000001-110B-486B-B21D-8D2972D8025B}"/>
              </c:ext>
            </c:extLst>
          </c:dPt>
          <c:dPt>
            <c:idx val="1"/>
            <c:invertIfNegative val="0"/>
            <c:bubble3D val="0"/>
            <c:spPr>
              <a:solidFill>
                <a:schemeClr val="accent1"/>
              </a:solidFill>
              <a:ln>
                <a:noFill/>
              </a:ln>
              <a:effectLst/>
              <a:sp3d/>
            </c:spPr>
            <c:extLst>
              <c:ext xmlns:c16="http://schemas.microsoft.com/office/drawing/2014/chart" uri="{C3380CC4-5D6E-409C-BE32-E72D297353CC}">
                <c16:uniqueId val="{00000003-110B-486B-B21D-8D2972D8025B}"/>
              </c:ext>
            </c:extLst>
          </c:dPt>
          <c:dLbls>
            <c:dLbl>
              <c:idx val="0"/>
              <c:layout>
                <c:manualLayout>
                  <c:x val="-2.7777777777777779E-3"/>
                  <c:y val="0.115740740740740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0B-486B-B21D-8D2972D8025B}"/>
                </c:ext>
              </c:extLst>
            </c:dLbl>
            <c:dLbl>
              <c:idx val="1"/>
              <c:layout>
                <c:manualLayout>
                  <c:x val="5.5555555555555558E-3"/>
                  <c:y val="0.22685185185185194"/>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10B-486B-B21D-8D2972D8025B}"/>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Hoja1!$L$192:$M$192</c:f>
              <c:numCache>
                <c:formatCode>General</c:formatCode>
                <c:ptCount val="2"/>
                <c:pt idx="0">
                  <c:v>2019</c:v>
                </c:pt>
                <c:pt idx="1">
                  <c:v>2020</c:v>
                </c:pt>
              </c:numCache>
            </c:numRef>
          </c:cat>
          <c:val>
            <c:numRef>
              <c:f>Hoja1!$L$193:$M$193</c:f>
              <c:numCache>
                <c:formatCode>0.0</c:formatCode>
                <c:ptCount val="2"/>
                <c:pt idx="0">
                  <c:v>90.02</c:v>
                </c:pt>
                <c:pt idx="1">
                  <c:v>91.84</c:v>
                </c:pt>
              </c:numCache>
            </c:numRef>
          </c:val>
          <c:extLst>
            <c:ext xmlns:c16="http://schemas.microsoft.com/office/drawing/2014/chart" uri="{C3380CC4-5D6E-409C-BE32-E72D297353CC}">
              <c16:uniqueId val="{00000004-110B-486B-B21D-8D2972D8025B}"/>
            </c:ext>
          </c:extLst>
        </c:ser>
        <c:dLbls>
          <c:showLegendKey val="0"/>
          <c:showVal val="1"/>
          <c:showCatName val="0"/>
          <c:showSerName val="0"/>
          <c:showPercent val="0"/>
          <c:showBubbleSize val="0"/>
        </c:dLbls>
        <c:gapWidth val="150"/>
        <c:shape val="box"/>
        <c:axId val="920418256"/>
        <c:axId val="982894352"/>
        <c:axId val="982975008"/>
      </c:bar3DChart>
      <c:catAx>
        <c:axId val="92041825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CO"/>
          </a:p>
        </c:txPr>
        <c:crossAx val="982894352"/>
        <c:crosses val="autoZero"/>
        <c:auto val="1"/>
        <c:lblAlgn val="ctr"/>
        <c:lblOffset val="100"/>
        <c:noMultiLvlLbl val="0"/>
      </c:catAx>
      <c:valAx>
        <c:axId val="982894352"/>
        <c:scaling>
          <c:orientation val="minMax"/>
        </c:scaling>
        <c:delete val="1"/>
        <c:axPos val="l"/>
        <c:numFmt formatCode="0.0" sourceLinked="1"/>
        <c:majorTickMark val="none"/>
        <c:minorTickMark val="none"/>
        <c:tickLblPos val="nextTo"/>
        <c:crossAx val="920418256"/>
        <c:crosses val="autoZero"/>
        <c:crossBetween val="between"/>
      </c:valAx>
      <c:serAx>
        <c:axId val="982975008"/>
        <c:scaling>
          <c:orientation val="minMax"/>
        </c:scaling>
        <c:delete val="1"/>
        <c:axPos val="b"/>
        <c:majorTickMark val="none"/>
        <c:minorTickMark val="none"/>
        <c:tickLblPos val="nextTo"/>
        <c:crossAx val="982894352"/>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Hoja1!$K$208</c:f>
              <c:strCache>
                <c:ptCount val="1"/>
                <c:pt idx="0">
                  <c:v>Planeación Institucional</c:v>
                </c:pt>
              </c:strCache>
            </c:strRef>
          </c:tx>
          <c:spPr>
            <a:solidFill>
              <a:schemeClr val="accent1"/>
            </a:solidFill>
            <a:ln>
              <a:noFill/>
            </a:ln>
            <a:effectLst/>
            <a:sp3d/>
          </c:spPr>
          <c:invertIfNegative val="0"/>
          <c:dPt>
            <c:idx val="0"/>
            <c:invertIfNegative val="0"/>
            <c:bubble3D val="0"/>
            <c:spPr>
              <a:solidFill>
                <a:srgbClr val="CCECFF"/>
              </a:solidFill>
              <a:ln>
                <a:noFill/>
              </a:ln>
              <a:effectLst/>
              <a:sp3d/>
            </c:spPr>
            <c:extLst>
              <c:ext xmlns:c16="http://schemas.microsoft.com/office/drawing/2014/chart" uri="{C3380CC4-5D6E-409C-BE32-E72D297353CC}">
                <c16:uniqueId val="{00000001-6736-4E02-9C2E-1B6877B27C5D}"/>
              </c:ext>
            </c:extLst>
          </c:dPt>
          <c:dPt>
            <c:idx val="1"/>
            <c:invertIfNegative val="0"/>
            <c:bubble3D val="0"/>
            <c:spPr>
              <a:solidFill>
                <a:schemeClr val="accent1">
                  <a:lumMod val="40000"/>
                  <a:lumOff val="60000"/>
                </a:schemeClr>
              </a:solidFill>
              <a:ln>
                <a:noFill/>
              </a:ln>
              <a:effectLst/>
              <a:sp3d/>
            </c:spPr>
            <c:extLst>
              <c:ext xmlns:c16="http://schemas.microsoft.com/office/drawing/2014/chart" uri="{C3380CC4-5D6E-409C-BE32-E72D297353CC}">
                <c16:uniqueId val="{00000002-6736-4E02-9C2E-1B6877B27C5D}"/>
              </c:ext>
            </c:extLst>
          </c:dPt>
          <c:dLbls>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6="http://schemas.microsoft.com/office/drawing/2014/chart" uri="{C3380CC4-5D6E-409C-BE32-E72D297353CC}">
                  <c16:uniqueId val="{00000002-6736-4E02-9C2E-1B6877B27C5D}"/>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Hoja1!$L$207:$M$207</c:f>
              <c:numCache>
                <c:formatCode>General</c:formatCode>
                <c:ptCount val="2"/>
                <c:pt idx="0">
                  <c:v>2019</c:v>
                </c:pt>
                <c:pt idx="1">
                  <c:v>2020</c:v>
                </c:pt>
              </c:numCache>
            </c:numRef>
          </c:cat>
          <c:val>
            <c:numRef>
              <c:f>Hoja1!$L$208:$M$208</c:f>
              <c:numCache>
                <c:formatCode>0.0</c:formatCode>
                <c:ptCount val="2"/>
                <c:pt idx="0">
                  <c:v>85.23</c:v>
                </c:pt>
                <c:pt idx="1">
                  <c:v>87.86</c:v>
                </c:pt>
              </c:numCache>
            </c:numRef>
          </c:val>
          <c:extLst>
            <c:ext xmlns:c16="http://schemas.microsoft.com/office/drawing/2014/chart" uri="{C3380CC4-5D6E-409C-BE32-E72D297353CC}">
              <c16:uniqueId val="{00000000-6736-4E02-9C2E-1B6877B27C5D}"/>
            </c:ext>
          </c:extLst>
        </c:ser>
        <c:dLbls>
          <c:showLegendKey val="0"/>
          <c:showVal val="1"/>
          <c:showCatName val="0"/>
          <c:showSerName val="0"/>
          <c:showPercent val="0"/>
          <c:showBubbleSize val="0"/>
        </c:dLbls>
        <c:gapWidth val="150"/>
        <c:shape val="box"/>
        <c:axId val="61440992"/>
        <c:axId val="62726880"/>
        <c:axId val="0"/>
      </c:bar3DChart>
      <c:catAx>
        <c:axId val="6144099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cap="none" spc="0" normalizeH="0" baseline="0">
                <a:solidFill>
                  <a:schemeClr val="tx1">
                    <a:lumMod val="65000"/>
                    <a:lumOff val="35000"/>
                  </a:schemeClr>
                </a:solidFill>
                <a:latin typeface="+mn-lt"/>
                <a:ea typeface="+mn-ea"/>
                <a:cs typeface="+mn-cs"/>
              </a:defRPr>
            </a:pPr>
            <a:endParaRPr lang="es-CO"/>
          </a:p>
        </c:txPr>
        <c:crossAx val="62726880"/>
        <c:crosses val="autoZero"/>
        <c:auto val="1"/>
        <c:lblAlgn val="ctr"/>
        <c:lblOffset val="100"/>
        <c:noMultiLvlLbl val="0"/>
      </c:catAx>
      <c:valAx>
        <c:axId val="62726880"/>
        <c:scaling>
          <c:orientation val="minMax"/>
        </c:scaling>
        <c:delete val="1"/>
        <c:axPos val="l"/>
        <c:numFmt formatCode="0.0" sourceLinked="1"/>
        <c:majorTickMark val="none"/>
        <c:minorTickMark val="none"/>
        <c:tickLblPos val="nextTo"/>
        <c:crossAx val="61440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stacked"/>
        <c:varyColors val="0"/>
        <c:ser>
          <c:idx val="0"/>
          <c:order val="0"/>
          <c:tx>
            <c:strRef>
              <c:f>Hoja1!$Z$124</c:f>
              <c:strCache>
                <c:ptCount val="1"/>
                <c:pt idx="0">
                  <c:v>Defensa Jurídica</c:v>
                </c:pt>
              </c:strCache>
            </c:strRef>
          </c:tx>
          <c:spPr>
            <a:solidFill>
              <a:schemeClr val="accent1"/>
            </a:solidFill>
            <a:ln>
              <a:noFill/>
            </a:ln>
            <a:effectLst/>
            <a:sp3d/>
          </c:spPr>
          <c:invertIfNegative val="0"/>
          <c:dPt>
            <c:idx val="0"/>
            <c:invertIfNegative val="0"/>
            <c:bubble3D val="0"/>
            <c:spPr>
              <a:solidFill>
                <a:schemeClr val="accent4">
                  <a:lumMod val="40000"/>
                  <a:lumOff val="60000"/>
                </a:schemeClr>
              </a:solidFill>
              <a:ln>
                <a:noFill/>
              </a:ln>
              <a:effectLst/>
              <a:sp3d/>
            </c:spPr>
            <c:extLst>
              <c:ext xmlns:c16="http://schemas.microsoft.com/office/drawing/2014/chart" uri="{C3380CC4-5D6E-409C-BE32-E72D297353CC}">
                <c16:uniqueId val="{00000001-23D8-4875-B2D5-793A95BF0F34}"/>
              </c:ext>
            </c:extLst>
          </c:dPt>
          <c:dPt>
            <c:idx val="1"/>
            <c:invertIfNegative val="0"/>
            <c:bubble3D val="0"/>
            <c:spPr>
              <a:solidFill>
                <a:schemeClr val="accent2"/>
              </a:solidFill>
              <a:ln>
                <a:noFill/>
              </a:ln>
              <a:effectLst/>
              <a:sp3d/>
            </c:spPr>
            <c:extLst>
              <c:ext xmlns:c16="http://schemas.microsoft.com/office/drawing/2014/chart" uri="{C3380CC4-5D6E-409C-BE32-E72D297353CC}">
                <c16:uniqueId val="{00000003-23D8-4875-B2D5-793A95BF0F34}"/>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Hoja1!$AA$123:$AB$123</c:f>
              <c:numCache>
                <c:formatCode>General</c:formatCode>
                <c:ptCount val="2"/>
                <c:pt idx="0">
                  <c:v>2019</c:v>
                </c:pt>
                <c:pt idx="1">
                  <c:v>2020</c:v>
                </c:pt>
              </c:numCache>
            </c:numRef>
          </c:cat>
          <c:val>
            <c:numRef>
              <c:f>Hoja1!$AA$124:$AB$124</c:f>
              <c:numCache>
                <c:formatCode>0.0</c:formatCode>
                <c:ptCount val="2"/>
                <c:pt idx="0">
                  <c:v>83.72</c:v>
                </c:pt>
                <c:pt idx="1">
                  <c:v>87.709171891930254</c:v>
                </c:pt>
              </c:numCache>
            </c:numRef>
          </c:val>
          <c:extLst>
            <c:ext xmlns:c16="http://schemas.microsoft.com/office/drawing/2014/chart" uri="{C3380CC4-5D6E-409C-BE32-E72D297353CC}">
              <c16:uniqueId val="{00000004-23D8-4875-B2D5-793A95BF0F34}"/>
            </c:ext>
          </c:extLst>
        </c:ser>
        <c:dLbls>
          <c:showLegendKey val="0"/>
          <c:showVal val="1"/>
          <c:showCatName val="0"/>
          <c:showSerName val="0"/>
          <c:showPercent val="0"/>
          <c:showBubbleSize val="0"/>
        </c:dLbls>
        <c:gapWidth val="150"/>
        <c:shape val="box"/>
        <c:axId val="351634992"/>
        <c:axId val="2132572080"/>
        <c:axId val="0"/>
      </c:bar3DChart>
      <c:catAx>
        <c:axId val="35163499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s-CO"/>
          </a:p>
        </c:txPr>
        <c:crossAx val="2132572080"/>
        <c:crosses val="autoZero"/>
        <c:auto val="1"/>
        <c:lblAlgn val="ctr"/>
        <c:lblOffset val="100"/>
        <c:noMultiLvlLbl val="0"/>
      </c:catAx>
      <c:valAx>
        <c:axId val="2132572080"/>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51634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Hoja1!$Y$146</c:f>
              <c:strCache>
                <c:ptCount val="1"/>
                <c:pt idx="0">
                  <c:v>Control Interno</c:v>
                </c:pt>
              </c:strCache>
            </c:strRef>
          </c:tx>
          <c:spPr>
            <a:solidFill>
              <a:schemeClr val="accent2"/>
            </a:solidFill>
            <a:ln>
              <a:noFill/>
            </a:ln>
            <a:effectLst/>
            <a:sp3d/>
          </c:spPr>
          <c:invertIfNegative val="0"/>
          <c:dPt>
            <c:idx val="0"/>
            <c:invertIfNegative val="0"/>
            <c:bubble3D val="0"/>
            <c:spPr>
              <a:solidFill>
                <a:schemeClr val="accent4">
                  <a:lumMod val="40000"/>
                  <a:lumOff val="60000"/>
                </a:schemeClr>
              </a:solidFill>
              <a:ln>
                <a:noFill/>
              </a:ln>
              <a:effectLst/>
              <a:sp3d/>
            </c:spPr>
            <c:extLst>
              <c:ext xmlns:c16="http://schemas.microsoft.com/office/drawing/2014/chart" uri="{C3380CC4-5D6E-409C-BE32-E72D297353CC}">
                <c16:uniqueId val="{00000001-F5F1-4902-BF59-FD2577E863FC}"/>
              </c:ext>
            </c:extLst>
          </c:dPt>
          <c:dLbls>
            <c:dLbl>
              <c:idx val="0"/>
              <c:layout>
                <c:manualLayout>
                  <c:x val="-0.14722222222222228"/>
                  <c:y val="-8.487556272013328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F1-4902-BF59-FD2577E863FC}"/>
                </c:ext>
              </c:extLst>
            </c:dLbl>
            <c:dLbl>
              <c:idx val="1"/>
              <c:layout>
                <c:manualLayout>
                  <c:x val="-0.11944444444444445"/>
                  <c:y val="-9.2592592592592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5F1-4902-BF59-FD2577E863FC}"/>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Hoja1!$Z$145:$AA$145</c:f>
              <c:numCache>
                <c:formatCode>General</c:formatCode>
                <c:ptCount val="2"/>
                <c:pt idx="0">
                  <c:v>2019</c:v>
                </c:pt>
                <c:pt idx="1">
                  <c:v>2020</c:v>
                </c:pt>
              </c:numCache>
            </c:numRef>
          </c:cat>
          <c:val>
            <c:numRef>
              <c:f>Hoja1!$Z$146:$AA$146</c:f>
              <c:numCache>
                <c:formatCode>0.0</c:formatCode>
                <c:ptCount val="2"/>
                <c:pt idx="0">
                  <c:v>84.36</c:v>
                </c:pt>
                <c:pt idx="1">
                  <c:v>84.78</c:v>
                </c:pt>
              </c:numCache>
            </c:numRef>
          </c:val>
          <c:extLst>
            <c:ext xmlns:c16="http://schemas.microsoft.com/office/drawing/2014/chart" uri="{C3380CC4-5D6E-409C-BE32-E72D297353CC}">
              <c16:uniqueId val="{00000003-F5F1-4902-BF59-FD2577E863FC}"/>
            </c:ext>
          </c:extLst>
        </c:ser>
        <c:dLbls>
          <c:showLegendKey val="0"/>
          <c:showVal val="1"/>
          <c:showCatName val="0"/>
          <c:showSerName val="0"/>
          <c:showPercent val="0"/>
          <c:showBubbleSize val="0"/>
        </c:dLbls>
        <c:gapWidth val="150"/>
        <c:shape val="box"/>
        <c:axId val="1995947984"/>
        <c:axId val="174079312"/>
        <c:axId val="0"/>
      </c:bar3DChart>
      <c:catAx>
        <c:axId val="19959479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s-CO"/>
          </a:p>
        </c:txPr>
        <c:crossAx val="174079312"/>
        <c:crosses val="autoZero"/>
        <c:auto val="1"/>
        <c:lblAlgn val="ctr"/>
        <c:lblOffset val="100"/>
        <c:noMultiLvlLbl val="0"/>
      </c:catAx>
      <c:valAx>
        <c:axId val="174079312"/>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9959479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Hoja1!$K$229</c:f>
              <c:strCache>
                <c:ptCount val="1"/>
                <c:pt idx="0">
                  <c:v>Gestión Documental</c:v>
                </c:pt>
              </c:strCache>
            </c:strRef>
          </c:tx>
          <c:spPr>
            <a:solidFill>
              <a:schemeClr val="accent6">
                <a:alpha val="85000"/>
              </a:schemeClr>
            </a:solidFill>
            <a:ln w="9525" cap="flat" cmpd="sng" algn="ctr">
              <a:solidFill>
                <a:schemeClr val="accent6">
                  <a:lumMod val="75000"/>
                </a:schemeClr>
              </a:solidFill>
              <a:round/>
            </a:ln>
            <a:effectLst/>
            <a:sp3d contourW="9525">
              <a:contourClr>
                <a:schemeClr val="accent6">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Hoja1!$L$228:$M$228</c:f>
              <c:numCache>
                <c:formatCode>General</c:formatCode>
                <c:ptCount val="2"/>
                <c:pt idx="0">
                  <c:v>2019</c:v>
                </c:pt>
                <c:pt idx="1">
                  <c:v>2020</c:v>
                </c:pt>
              </c:numCache>
            </c:numRef>
          </c:cat>
          <c:val>
            <c:numRef>
              <c:f>Hoja1!$L$229:$M$229</c:f>
              <c:numCache>
                <c:formatCode>0.0</c:formatCode>
                <c:ptCount val="2"/>
                <c:pt idx="0">
                  <c:v>83.35</c:v>
                </c:pt>
                <c:pt idx="1">
                  <c:v>85.8</c:v>
                </c:pt>
              </c:numCache>
            </c:numRef>
          </c:val>
          <c:extLst>
            <c:ext xmlns:c16="http://schemas.microsoft.com/office/drawing/2014/chart" uri="{C3380CC4-5D6E-409C-BE32-E72D297353CC}">
              <c16:uniqueId val="{00000000-597D-4159-ADD2-F5EF95DA3853}"/>
            </c:ext>
          </c:extLst>
        </c:ser>
        <c:dLbls>
          <c:showLegendKey val="0"/>
          <c:showVal val="1"/>
          <c:showCatName val="0"/>
          <c:showSerName val="0"/>
          <c:showPercent val="0"/>
          <c:showBubbleSize val="0"/>
        </c:dLbls>
        <c:gapWidth val="65"/>
        <c:shape val="box"/>
        <c:axId val="61442992"/>
        <c:axId val="843068960"/>
        <c:axId val="0"/>
      </c:bar3DChart>
      <c:catAx>
        <c:axId val="6144299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tx1"/>
                </a:solidFill>
                <a:latin typeface="+mn-lt"/>
                <a:ea typeface="+mn-ea"/>
                <a:cs typeface="+mn-cs"/>
              </a:defRPr>
            </a:pPr>
            <a:endParaRPr lang="es-CO"/>
          </a:p>
        </c:txPr>
        <c:crossAx val="843068960"/>
        <c:crosses val="autoZero"/>
        <c:auto val="1"/>
        <c:lblAlgn val="ctr"/>
        <c:lblOffset val="100"/>
        <c:noMultiLvlLbl val="0"/>
      </c:catAx>
      <c:valAx>
        <c:axId val="843068960"/>
        <c:scaling>
          <c:orientation val="minMax"/>
        </c:scaling>
        <c:delete val="1"/>
        <c:axPos val="b"/>
        <c:numFmt formatCode="0.0" sourceLinked="1"/>
        <c:majorTickMark val="none"/>
        <c:minorTickMark val="none"/>
        <c:tickLblPos val="nextTo"/>
        <c:crossAx val="61442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solidFill>
    <a:ln w="38100" cap="flat" cmpd="sng" algn="ctr">
      <a:solidFill>
        <a:srgbClr val="00B050"/>
      </a:solidFill>
      <a:round/>
    </a:ln>
    <a:effectLst/>
  </c:spPr>
  <c:txPr>
    <a:bodyPr/>
    <a:lstStyle/>
    <a:p>
      <a:pPr>
        <a:defRPr/>
      </a:pPr>
      <a:endParaRPr lang="es-CO"/>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Hoja1!$K$233</c:f>
              <c:strCache>
                <c:ptCount val="1"/>
                <c:pt idx="0">
                  <c:v>Seguimiento y Evaluación del Desempeño Institucional</c:v>
                </c:pt>
              </c:strCache>
            </c:strRef>
          </c:tx>
          <c:spPr>
            <a:solidFill>
              <a:schemeClr val="accent4">
                <a:alpha val="85000"/>
              </a:schemeClr>
            </a:solidFill>
            <a:ln w="9525" cap="flat" cmpd="sng" algn="ctr">
              <a:solidFill>
                <a:schemeClr val="accent4">
                  <a:lumMod val="75000"/>
                </a:schemeClr>
              </a:solidFill>
              <a:round/>
            </a:ln>
            <a:effectLst/>
            <a:sp3d contourW="9525">
              <a:contourClr>
                <a:schemeClr val="accent4">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Hoja1!$L$232:$M$232</c:f>
              <c:numCache>
                <c:formatCode>General</c:formatCode>
                <c:ptCount val="2"/>
                <c:pt idx="0">
                  <c:v>2019</c:v>
                </c:pt>
                <c:pt idx="1">
                  <c:v>2020</c:v>
                </c:pt>
              </c:numCache>
            </c:numRef>
          </c:cat>
          <c:val>
            <c:numRef>
              <c:f>Hoja1!$L$233:$M$233</c:f>
              <c:numCache>
                <c:formatCode>0.0</c:formatCode>
                <c:ptCount val="2"/>
                <c:pt idx="0">
                  <c:v>83.54</c:v>
                </c:pt>
                <c:pt idx="1">
                  <c:v>84.01</c:v>
                </c:pt>
              </c:numCache>
            </c:numRef>
          </c:val>
          <c:extLst>
            <c:ext xmlns:c16="http://schemas.microsoft.com/office/drawing/2014/chart" uri="{C3380CC4-5D6E-409C-BE32-E72D297353CC}">
              <c16:uniqueId val="{00000000-55A9-4A06-AE24-4BBB18250944}"/>
            </c:ext>
          </c:extLst>
        </c:ser>
        <c:dLbls>
          <c:showLegendKey val="0"/>
          <c:showVal val="1"/>
          <c:showCatName val="0"/>
          <c:showSerName val="0"/>
          <c:showPercent val="0"/>
          <c:showBubbleSize val="0"/>
        </c:dLbls>
        <c:gapWidth val="65"/>
        <c:shape val="box"/>
        <c:axId val="386308256"/>
        <c:axId val="848437632"/>
        <c:axId val="0"/>
      </c:bar3DChart>
      <c:catAx>
        <c:axId val="386308256"/>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tx1"/>
                </a:solidFill>
                <a:latin typeface="+mn-lt"/>
                <a:ea typeface="+mn-ea"/>
                <a:cs typeface="+mn-cs"/>
              </a:defRPr>
            </a:pPr>
            <a:endParaRPr lang="es-CO"/>
          </a:p>
        </c:txPr>
        <c:crossAx val="848437632"/>
        <c:crosses val="autoZero"/>
        <c:auto val="1"/>
        <c:lblAlgn val="ctr"/>
        <c:lblOffset val="100"/>
        <c:noMultiLvlLbl val="0"/>
      </c:catAx>
      <c:valAx>
        <c:axId val="848437632"/>
        <c:scaling>
          <c:orientation val="minMax"/>
        </c:scaling>
        <c:delete val="1"/>
        <c:axPos val="b"/>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crossAx val="3863082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38100" cap="flat" cmpd="sng" algn="ctr">
      <a:solidFill>
        <a:schemeClr val="accent4">
          <a:lumMod val="60000"/>
          <a:lumOff val="40000"/>
        </a:schemeClr>
      </a:solidFill>
      <a:round/>
    </a:ln>
    <a:effectLst/>
  </c:spPr>
  <c:txPr>
    <a:bodyPr/>
    <a:lstStyle/>
    <a:p>
      <a:pPr>
        <a:defRPr/>
      </a:pPr>
      <a:endParaRPr lang="es-CO"/>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Hoja1!$K$249</c:f>
              <c:strCache>
                <c:ptCount val="1"/>
                <c:pt idx="0">
                  <c:v>Gobierno Digital</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Hoja1!$L$248:$M$248</c:f>
              <c:numCache>
                <c:formatCode>General</c:formatCode>
                <c:ptCount val="2"/>
                <c:pt idx="0">
                  <c:v>2019</c:v>
                </c:pt>
                <c:pt idx="1">
                  <c:v>2020</c:v>
                </c:pt>
              </c:numCache>
            </c:numRef>
          </c:cat>
          <c:val>
            <c:numRef>
              <c:f>Hoja1!$L$249:$M$249</c:f>
              <c:numCache>
                <c:formatCode>0.0</c:formatCode>
                <c:ptCount val="2"/>
                <c:pt idx="0">
                  <c:v>84.43</c:v>
                </c:pt>
                <c:pt idx="1">
                  <c:v>85.01</c:v>
                </c:pt>
              </c:numCache>
            </c:numRef>
          </c:val>
          <c:extLst>
            <c:ext xmlns:c16="http://schemas.microsoft.com/office/drawing/2014/chart" uri="{C3380CC4-5D6E-409C-BE32-E72D297353CC}">
              <c16:uniqueId val="{00000000-A586-4967-9145-1C2E47643EC4}"/>
            </c:ext>
          </c:extLst>
        </c:ser>
        <c:dLbls>
          <c:showLegendKey val="0"/>
          <c:showVal val="1"/>
          <c:showCatName val="0"/>
          <c:showSerName val="0"/>
          <c:showPercent val="0"/>
          <c:showBubbleSize val="0"/>
        </c:dLbls>
        <c:gapWidth val="65"/>
        <c:shape val="box"/>
        <c:axId val="391680064"/>
        <c:axId val="394099952"/>
        <c:axId val="0"/>
      </c:bar3DChart>
      <c:catAx>
        <c:axId val="3916800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0" i="0" u="none" strike="noStrike" kern="1200" cap="all" baseline="0">
                <a:solidFill>
                  <a:schemeClr val="dk1">
                    <a:lumMod val="75000"/>
                    <a:lumOff val="25000"/>
                  </a:schemeClr>
                </a:solidFill>
                <a:latin typeface="+mn-lt"/>
                <a:ea typeface="+mn-ea"/>
                <a:cs typeface="+mn-cs"/>
              </a:defRPr>
            </a:pPr>
            <a:endParaRPr lang="es-CO"/>
          </a:p>
        </c:txPr>
        <c:crossAx val="394099952"/>
        <c:crosses val="autoZero"/>
        <c:auto val="1"/>
        <c:lblAlgn val="ctr"/>
        <c:lblOffset val="100"/>
        <c:noMultiLvlLbl val="0"/>
      </c:catAx>
      <c:valAx>
        <c:axId val="394099952"/>
        <c:scaling>
          <c:orientation val="minMax"/>
        </c:scaling>
        <c:delete val="1"/>
        <c:axPos val="l"/>
        <c:numFmt formatCode="0.0" sourceLinked="1"/>
        <c:majorTickMark val="none"/>
        <c:minorTickMark val="none"/>
        <c:tickLblPos val="nextTo"/>
        <c:crossAx val="3916800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38100" cap="flat" cmpd="sng" algn="ctr">
      <a:solidFill>
        <a:srgbClr val="0070C0"/>
      </a:solidFill>
      <a:round/>
    </a:ln>
    <a:effectLst/>
  </c:spPr>
  <c:txPr>
    <a:bodyPr/>
    <a:lstStyle/>
    <a:p>
      <a:pPr>
        <a:defRPr/>
      </a:pPr>
      <a:endParaRPr lang="es-CO"/>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Hoja1!$Z$199</c:f>
              <c:strCache>
                <c:ptCount val="1"/>
                <c:pt idx="0">
                  <c:v>Integridad</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0"/>
            <c:invertIfNegative val="0"/>
            <c:bubble3D val="0"/>
            <c:spPr>
              <a:solidFill>
                <a:srgbClr val="CC99FF"/>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1-4C45-49C2-84C7-5BCABD72BE5E}"/>
              </c:ext>
            </c:extLst>
          </c:dPt>
          <c:dPt>
            <c:idx val="1"/>
            <c:invertIfNegative val="0"/>
            <c:bubble3D val="0"/>
            <c:spPr>
              <a:solidFill>
                <a:srgbClr val="CC00FF"/>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2-4C45-49C2-84C7-5BCABD72BE5E}"/>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Hoja1!$AA$198:$AB$198</c:f>
              <c:numCache>
                <c:formatCode>General</c:formatCode>
                <c:ptCount val="2"/>
                <c:pt idx="0">
                  <c:v>2019</c:v>
                </c:pt>
                <c:pt idx="1">
                  <c:v>2020</c:v>
                </c:pt>
              </c:numCache>
            </c:numRef>
          </c:cat>
          <c:val>
            <c:numRef>
              <c:f>Hoja1!$AA$199:$AB$199</c:f>
              <c:numCache>
                <c:formatCode>0.0</c:formatCode>
                <c:ptCount val="2"/>
                <c:pt idx="0">
                  <c:v>75.239999999999995</c:v>
                </c:pt>
                <c:pt idx="1">
                  <c:v>82.83</c:v>
                </c:pt>
              </c:numCache>
            </c:numRef>
          </c:val>
          <c:extLst>
            <c:ext xmlns:c16="http://schemas.microsoft.com/office/drawing/2014/chart" uri="{C3380CC4-5D6E-409C-BE32-E72D297353CC}">
              <c16:uniqueId val="{00000000-4C45-49C2-84C7-5BCABD72BE5E}"/>
            </c:ext>
          </c:extLst>
        </c:ser>
        <c:dLbls>
          <c:showLegendKey val="0"/>
          <c:showVal val="1"/>
          <c:showCatName val="0"/>
          <c:showSerName val="0"/>
          <c:showPercent val="0"/>
          <c:showBubbleSize val="0"/>
        </c:dLbls>
        <c:gapWidth val="65"/>
        <c:shape val="box"/>
        <c:axId val="857396592"/>
        <c:axId val="205610560"/>
        <c:axId val="0"/>
      </c:bar3DChart>
      <c:catAx>
        <c:axId val="8573965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tx1"/>
                </a:solidFill>
                <a:latin typeface="+mn-lt"/>
                <a:ea typeface="+mn-ea"/>
                <a:cs typeface="+mn-cs"/>
              </a:defRPr>
            </a:pPr>
            <a:endParaRPr lang="es-CO"/>
          </a:p>
        </c:txPr>
        <c:crossAx val="205610560"/>
        <c:crosses val="autoZero"/>
        <c:auto val="1"/>
        <c:lblAlgn val="ctr"/>
        <c:lblOffset val="100"/>
        <c:noMultiLvlLbl val="0"/>
      </c:catAx>
      <c:valAx>
        <c:axId val="20561056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CO"/>
          </a:p>
        </c:txPr>
        <c:crossAx val="8573965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38100" cap="flat" cmpd="sng" algn="ctr">
      <a:solidFill>
        <a:srgbClr val="CC99FF"/>
      </a:solidFill>
      <a:round/>
    </a:ln>
    <a:effectLst/>
  </c:spPr>
  <c:txPr>
    <a:bodyPr/>
    <a:lstStyle/>
    <a:p>
      <a:pPr>
        <a:defRPr/>
      </a:pPr>
      <a:endParaRPr lang="es-CO"/>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5483814523184598E-2"/>
          <c:y val="0.20358814523184601"/>
          <c:w val="0.88396062992125979"/>
          <c:h val="0.69827172645086033"/>
        </c:manualLayout>
      </c:layout>
      <c:bar3DChart>
        <c:barDir val="col"/>
        <c:grouping val="clustered"/>
        <c:varyColors val="0"/>
        <c:ser>
          <c:idx val="0"/>
          <c:order val="0"/>
          <c:tx>
            <c:strRef>
              <c:f>Hoja1!$Z$222</c:f>
              <c:strCache>
                <c:ptCount val="1"/>
                <c:pt idx="0">
                  <c:v>Racionalización de Trámites</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0"/>
            <c:invertIfNegative val="0"/>
            <c:bubble3D val="0"/>
            <c:spPr>
              <a:solidFill>
                <a:srgbClr val="FFCCFF"/>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1-C2CF-4053-BB37-A15B04D4A814}"/>
              </c:ext>
            </c:extLst>
          </c:dPt>
          <c:dPt>
            <c:idx val="1"/>
            <c:invertIfNegative val="0"/>
            <c:bubble3D val="0"/>
            <c:spPr>
              <a:solidFill>
                <a:srgbClr val="9966FF"/>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2-C2CF-4053-BB37-A15B04D4A814}"/>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Hoja1!$AA$221:$AB$221</c:f>
              <c:numCache>
                <c:formatCode>General</c:formatCode>
                <c:ptCount val="2"/>
                <c:pt idx="0">
                  <c:v>2019</c:v>
                </c:pt>
                <c:pt idx="1">
                  <c:v>2020</c:v>
                </c:pt>
              </c:numCache>
            </c:numRef>
          </c:cat>
          <c:val>
            <c:numRef>
              <c:f>Hoja1!$AA$222:$AB$222</c:f>
              <c:numCache>
                <c:formatCode>0.0</c:formatCode>
                <c:ptCount val="2"/>
                <c:pt idx="0">
                  <c:v>76.09</c:v>
                </c:pt>
                <c:pt idx="1">
                  <c:v>80.959999999999994</c:v>
                </c:pt>
              </c:numCache>
            </c:numRef>
          </c:val>
          <c:extLst>
            <c:ext xmlns:c16="http://schemas.microsoft.com/office/drawing/2014/chart" uri="{C3380CC4-5D6E-409C-BE32-E72D297353CC}">
              <c16:uniqueId val="{00000000-C2CF-4053-BB37-A15B04D4A814}"/>
            </c:ext>
          </c:extLst>
        </c:ser>
        <c:dLbls>
          <c:showLegendKey val="0"/>
          <c:showVal val="1"/>
          <c:showCatName val="0"/>
          <c:showSerName val="0"/>
          <c:showPercent val="0"/>
          <c:showBubbleSize val="0"/>
        </c:dLbls>
        <c:gapWidth val="65"/>
        <c:shape val="box"/>
        <c:axId val="924365344"/>
        <c:axId val="2132619920"/>
        <c:axId val="0"/>
      </c:bar3DChart>
      <c:catAx>
        <c:axId val="9243653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tx1"/>
                </a:solidFill>
                <a:latin typeface="+mn-lt"/>
                <a:ea typeface="+mn-ea"/>
                <a:cs typeface="+mn-cs"/>
              </a:defRPr>
            </a:pPr>
            <a:endParaRPr lang="es-CO"/>
          </a:p>
        </c:txPr>
        <c:crossAx val="2132619920"/>
        <c:crosses val="autoZero"/>
        <c:auto val="1"/>
        <c:lblAlgn val="ctr"/>
        <c:lblOffset val="100"/>
        <c:noMultiLvlLbl val="0"/>
      </c:catAx>
      <c:valAx>
        <c:axId val="213261992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CO"/>
          </a:p>
        </c:txPr>
        <c:crossAx val="9243653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38100" cap="flat" cmpd="sng" algn="ctr">
      <a:solidFill>
        <a:srgbClr val="9966FF"/>
      </a:solidFill>
      <a:round/>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GRAFICAS!$A$105</c:f>
              <c:strCache>
                <c:ptCount val="1"/>
                <c:pt idx="0">
                  <c:v>SSF</c:v>
                </c:pt>
              </c:strCache>
            </c:strRef>
          </c:tx>
          <c:spPr>
            <a:solidFill>
              <a:schemeClr val="accent1">
                <a:alpha val="70000"/>
              </a:schemeClr>
            </a:solidFill>
            <a:ln>
              <a:noFill/>
            </a:ln>
            <a:effectLst/>
          </c:spPr>
          <c:invertIfNegative val="0"/>
          <c:dLbls>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s-CO"/>
                </a:p>
              </c:txPr>
              <c:dLblPos val="outEnd"/>
              <c:showLegendKey val="0"/>
              <c:showVal val="1"/>
              <c:showCatName val="0"/>
              <c:showSerName val="0"/>
              <c:showPercent val="0"/>
              <c:showBubbleSize val="0"/>
              <c:extLst>
                <c:ext xmlns:c16="http://schemas.microsoft.com/office/drawing/2014/chart" uri="{C3380CC4-5D6E-409C-BE32-E72D297353CC}">
                  <c16:uniqueId val="{00000002-DAA6-4604-958E-E4D2D27F1CB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GRAFICAS!$B$105:$C$105</c:f>
              <c:numCache>
                <c:formatCode>General</c:formatCode>
                <c:ptCount val="2"/>
                <c:pt idx="0">
                  <c:v>82.7</c:v>
                </c:pt>
                <c:pt idx="1">
                  <c:v>87.2</c:v>
                </c:pt>
              </c:numCache>
            </c:numRef>
          </c:val>
          <c:extLst>
            <c:ext xmlns:c16="http://schemas.microsoft.com/office/drawing/2014/chart" uri="{C3380CC4-5D6E-409C-BE32-E72D297353CC}">
              <c16:uniqueId val="{00000000-DAA6-4604-958E-E4D2D27F1CBF}"/>
            </c:ext>
          </c:extLst>
        </c:ser>
        <c:ser>
          <c:idx val="1"/>
          <c:order val="1"/>
          <c:tx>
            <c:strRef>
              <c:f>GRAFICAS!$A$106</c:f>
              <c:strCache>
                <c:ptCount val="1"/>
                <c:pt idx="0">
                  <c:v>SECTOR ADMINISTRATIVO</c:v>
                </c:pt>
              </c:strCache>
            </c:strRef>
          </c:tx>
          <c:spPr>
            <a:solidFill>
              <a:schemeClr val="accent2">
                <a:alpha val="70000"/>
              </a:schemeClr>
            </a:solidFill>
            <a:ln>
              <a:noFill/>
            </a:ln>
            <a:effectLst/>
          </c:spPr>
          <c:invertIfNegative val="0"/>
          <c:dLbls>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s-CO"/>
                </a:p>
              </c:txPr>
              <c:dLblPos val="outEnd"/>
              <c:showLegendKey val="0"/>
              <c:showVal val="1"/>
              <c:showCatName val="0"/>
              <c:showSerName val="0"/>
              <c:showPercent val="0"/>
              <c:showBubbleSize val="0"/>
              <c:extLst>
                <c:ext xmlns:c16="http://schemas.microsoft.com/office/drawing/2014/chart" uri="{C3380CC4-5D6E-409C-BE32-E72D297353CC}">
                  <c16:uniqueId val="{00000003-DAA6-4604-958E-E4D2D27F1CB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GRAFICAS!$B$106:$C$106</c:f>
              <c:numCache>
                <c:formatCode>General</c:formatCode>
                <c:ptCount val="2"/>
                <c:pt idx="0">
                  <c:v>79.2</c:v>
                </c:pt>
                <c:pt idx="1">
                  <c:v>82.9</c:v>
                </c:pt>
              </c:numCache>
            </c:numRef>
          </c:val>
          <c:extLst>
            <c:ext xmlns:c16="http://schemas.microsoft.com/office/drawing/2014/chart" uri="{C3380CC4-5D6E-409C-BE32-E72D297353CC}">
              <c16:uniqueId val="{00000001-DAA6-4604-958E-E4D2D27F1CBF}"/>
            </c:ext>
          </c:extLst>
        </c:ser>
        <c:dLbls>
          <c:dLblPos val="outEnd"/>
          <c:showLegendKey val="0"/>
          <c:showVal val="1"/>
          <c:showCatName val="0"/>
          <c:showSerName val="0"/>
          <c:showPercent val="0"/>
          <c:showBubbleSize val="0"/>
        </c:dLbls>
        <c:gapWidth val="80"/>
        <c:overlap val="25"/>
        <c:axId val="1411985920"/>
        <c:axId val="1005688672"/>
      </c:barChart>
      <c:catAx>
        <c:axId val="1411985920"/>
        <c:scaling>
          <c:orientation val="minMax"/>
        </c:scaling>
        <c:delete val="1"/>
        <c:axPos val="b"/>
        <c:majorTickMark val="none"/>
        <c:minorTickMark val="none"/>
        <c:tickLblPos val="nextTo"/>
        <c:crossAx val="1005688672"/>
        <c:crosses val="autoZero"/>
        <c:auto val="1"/>
        <c:lblAlgn val="ctr"/>
        <c:lblOffset val="100"/>
        <c:noMultiLvlLbl val="0"/>
      </c:catAx>
      <c:valAx>
        <c:axId val="1005688672"/>
        <c:scaling>
          <c:orientation val="minMax"/>
        </c:scaling>
        <c:delete val="1"/>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crossAx val="14119859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Hoja1!$K$268</c:f>
              <c:strCache>
                <c:ptCount val="1"/>
                <c:pt idx="0">
                  <c:v>Transparencia, Acceso a la Información y lucha contra la Corrupción</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0"/>
            <c:invertIfNegative val="0"/>
            <c:bubble3D val="0"/>
            <c:spPr>
              <a:solidFill>
                <a:srgbClr val="33CC33"/>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1-E3B8-4B65-BA53-55E9AAA550C9}"/>
              </c:ext>
            </c:extLst>
          </c:dPt>
          <c:dPt>
            <c:idx val="1"/>
            <c:invertIfNegative val="0"/>
            <c:bubble3D val="0"/>
            <c:spPr>
              <a:solidFill>
                <a:srgbClr val="FF00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2-E3B8-4B65-BA53-55E9AAA550C9}"/>
              </c:ext>
            </c:extLst>
          </c:dPt>
          <c:dLbls>
            <c:dLbl>
              <c:idx val="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6="http://schemas.microsoft.com/office/drawing/2014/chart" uri="{C3380CC4-5D6E-409C-BE32-E72D297353CC}">
                  <c16:uniqueId val="{00000001-E3B8-4B65-BA53-55E9AAA550C9}"/>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6="http://schemas.microsoft.com/office/drawing/2014/chart" uri="{C3380CC4-5D6E-409C-BE32-E72D297353CC}">
                  <c16:uniqueId val="{00000002-E3B8-4B65-BA53-55E9AAA550C9}"/>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Hoja1!$L$267:$M$267</c:f>
              <c:numCache>
                <c:formatCode>General</c:formatCode>
                <c:ptCount val="2"/>
                <c:pt idx="0">
                  <c:v>2019</c:v>
                </c:pt>
                <c:pt idx="1">
                  <c:v>2020</c:v>
                </c:pt>
              </c:numCache>
            </c:numRef>
          </c:cat>
          <c:val>
            <c:numRef>
              <c:f>Hoja1!$L$268:$M$268</c:f>
              <c:numCache>
                <c:formatCode>0.0</c:formatCode>
                <c:ptCount val="2"/>
                <c:pt idx="0">
                  <c:v>82.17</c:v>
                </c:pt>
                <c:pt idx="1">
                  <c:v>81.790000000000006</c:v>
                </c:pt>
              </c:numCache>
            </c:numRef>
          </c:val>
          <c:extLst>
            <c:ext xmlns:c16="http://schemas.microsoft.com/office/drawing/2014/chart" uri="{C3380CC4-5D6E-409C-BE32-E72D297353CC}">
              <c16:uniqueId val="{00000000-E3B8-4B65-BA53-55E9AAA550C9}"/>
            </c:ext>
          </c:extLst>
        </c:ser>
        <c:dLbls>
          <c:showLegendKey val="0"/>
          <c:showVal val="1"/>
          <c:showCatName val="0"/>
          <c:showSerName val="0"/>
          <c:showPercent val="0"/>
          <c:showBubbleSize val="0"/>
        </c:dLbls>
        <c:gapWidth val="65"/>
        <c:shape val="box"/>
        <c:axId val="855839552"/>
        <c:axId val="383441984"/>
        <c:axId val="0"/>
      </c:bar3DChart>
      <c:catAx>
        <c:axId val="85583955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tx1"/>
                </a:solidFill>
                <a:latin typeface="+mn-lt"/>
                <a:ea typeface="+mn-ea"/>
                <a:cs typeface="+mn-cs"/>
              </a:defRPr>
            </a:pPr>
            <a:endParaRPr lang="es-CO"/>
          </a:p>
        </c:txPr>
        <c:crossAx val="383441984"/>
        <c:crosses val="autoZero"/>
        <c:auto val="1"/>
        <c:lblAlgn val="ctr"/>
        <c:lblOffset val="100"/>
        <c:noMultiLvlLbl val="0"/>
      </c:catAx>
      <c:valAx>
        <c:axId val="383441984"/>
        <c:scaling>
          <c:orientation val="minMax"/>
        </c:scaling>
        <c:delete val="1"/>
        <c:axPos val="b"/>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crossAx val="855839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38100" cap="flat" cmpd="sng" algn="ctr">
      <a:solidFill>
        <a:schemeClr val="tx1">
          <a:lumMod val="65000"/>
          <a:lumOff val="35000"/>
        </a:schemeClr>
      </a:solidFill>
      <a:round/>
    </a:ln>
    <a:effectLst/>
  </c:spPr>
  <c:txPr>
    <a:bodyPr/>
    <a:lstStyle/>
    <a:p>
      <a:pPr>
        <a:defRPr/>
      </a:pPr>
      <a:endParaRPr lang="es-CO"/>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Hoja1!$K$284</c:f>
              <c:strCache>
                <c:ptCount val="1"/>
                <c:pt idx="0">
                  <c:v>Servicio al ciudadano</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0"/>
            <c:invertIfNegative val="0"/>
            <c:bubble3D val="0"/>
            <c:spPr>
              <a:solidFill>
                <a:srgbClr val="FF505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1-6ACF-4E71-9A47-0557C82F0B2D}"/>
              </c:ext>
            </c:extLst>
          </c:dPt>
          <c:dPt>
            <c:idx val="1"/>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2-6ACF-4E71-9A47-0557C82F0B2D}"/>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6="http://schemas.microsoft.com/office/drawing/2014/chart" uri="{C3380CC4-5D6E-409C-BE32-E72D297353CC}">
                  <c16:uniqueId val="{00000001-6ACF-4E71-9A47-0557C82F0B2D}"/>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Hoja1!$L$283:$M$283</c:f>
              <c:numCache>
                <c:formatCode>General</c:formatCode>
                <c:ptCount val="2"/>
                <c:pt idx="0">
                  <c:v>2019</c:v>
                </c:pt>
                <c:pt idx="1">
                  <c:v>2020</c:v>
                </c:pt>
              </c:numCache>
            </c:numRef>
          </c:cat>
          <c:val>
            <c:numRef>
              <c:f>Hoja1!$L$284:$M$284</c:f>
              <c:numCache>
                <c:formatCode>0.0</c:formatCode>
                <c:ptCount val="2"/>
                <c:pt idx="0">
                  <c:v>79.010000000000005</c:v>
                </c:pt>
                <c:pt idx="1">
                  <c:v>78.7</c:v>
                </c:pt>
              </c:numCache>
            </c:numRef>
          </c:val>
          <c:extLst>
            <c:ext xmlns:c16="http://schemas.microsoft.com/office/drawing/2014/chart" uri="{C3380CC4-5D6E-409C-BE32-E72D297353CC}">
              <c16:uniqueId val="{00000000-6ACF-4E71-9A47-0557C82F0B2D}"/>
            </c:ext>
          </c:extLst>
        </c:ser>
        <c:dLbls>
          <c:showLegendKey val="0"/>
          <c:showVal val="1"/>
          <c:showCatName val="0"/>
          <c:showSerName val="0"/>
          <c:showPercent val="0"/>
          <c:showBubbleSize val="0"/>
        </c:dLbls>
        <c:gapWidth val="65"/>
        <c:shape val="box"/>
        <c:axId val="389109920"/>
        <c:axId val="383486080"/>
        <c:axId val="0"/>
      </c:bar3DChart>
      <c:catAx>
        <c:axId val="3891099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tx1"/>
                </a:solidFill>
                <a:latin typeface="+mn-lt"/>
                <a:ea typeface="+mn-ea"/>
                <a:cs typeface="+mn-cs"/>
              </a:defRPr>
            </a:pPr>
            <a:endParaRPr lang="es-CO"/>
          </a:p>
        </c:txPr>
        <c:crossAx val="383486080"/>
        <c:crosses val="autoZero"/>
        <c:auto val="1"/>
        <c:lblAlgn val="ctr"/>
        <c:lblOffset val="100"/>
        <c:noMultiLvlLbl val="0"/>
      </c:catAx>
      <c:valAx>
        <c:axId val="383486080"/>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CO"/>
          </a:p>
        </c:txPr>
        <c:crossAx val="3891099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38100" cap="flat" cmpd="sng" algn="ctr">
      <a:solidFill>
        <a:srgbClr val="0070C0"/>
      </a:solidFill>
      <a:round/>
    </a:ln>
    <a:effectLst/>
  </c:spPr>
  <c:txPr>
    <a:bodyPr/>
    <a:lstStyle/>
    <a:p>
      <a:pPr>
        <a:defRPr/>
      </a:pPr>
      <a:endParaRPr lang="es-CO"/>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solidFill>
          <a:schemeClr val="lt1">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Hoja1!$K$301</c:f>
              <c:strCache>
                <c:ptCount val="1"/>
                <c:pt idx="0">
                  <c:v>Seguridad Digital</c:v>
                </c:pt>
              </c:strCache>
            </c:strRef>
          </c:tx>
          <c:spPr>
            <a:solidFill>
              <a:schemeClr val="accent1"/>
            </a:solidFill>
            <a:ln>
              <a:solidFill>
                <a:schemeClr val="accent1">
                  <a:lumMod val="75000"/>
                </a:schemeClr>
              </a:solidFill>
            </a:ln>
            <a:effectLst/>
            <a:scene3d>
              <a:camera prst="orthographicFront"/>
              <a:lightRig rig="threePt" dir="t"/>
            </a:scene3d>
            <a:sp3d prstMaterial="translucentPowder">
              <a:contourClr>
                <a:schemeClr val="accent1">
                  <a:lumMod val="75000"/>
                </a:schemeClr>
              </a:contourClr>
            </a:sp3d>
          </c:spPr>
          <c:invertIfNegative val="0"/>
          <c:dPt>
            <c:idx val="1"/>
            <c:invertIfNegative val="0"/>
            <c:bubble3D val="0"/>
            <c:spPr>
              <a:solidFill>
                <a:srgbClr val="FF5050"/>
              </a:solidFill>
              <a:ln>
                <a:solidFill>
                  <a:schemeClr val="accent1">
                    <a:lumMod val="75000"/>
                  </a:schemeClr>
                </a:solidFill>
              </a:ln>
              <a:effectLst/>
              <a:scene3d>
                <a:camera prst="orthographicFront"/>
                <a:lightRig rig="threePt" dir="t"/>
              </a:scene3d>
              <a:sp3d prstMaterial="translucentPowder">
                <a:contourClr>
                  <a:schemeClr val="accent1">
                    <a:lumMod val="75000"/>
                  </a:schemeClr>
                </a:contourClr>
              </a:sp3d>
            </c:spPr>
            <c:extLst>
              <c:ext xmlns:c16="http://schemas.microsoft.com/office/drawing/2014/chart" uri="{C3380CC4-5D6E-409C-BE32-E72D297353CC}">
                <c16:uniqueId val="{00000001-C883-457A-97AC-CF2C3FA12127}"/>
              </c:ext>
            </c:extLst>
          </c:dPt>
          <c:dLbls>
            <c:dLbl>
              <c:idx val="0"/>
              <c:layout>
                <c:manualLayout>
                  <c:x val="2.9266575583091869E-2"/>
                  <c:y val="-6.09720383192457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883-457A-97AC-CF2C3FA12127}"/>
                </c:ext>
              </c:extLst>
            </c:dLbl>
            <c:dLbl>
              <c:idx val="1"/>
              <c:layout>
                <c:manualLayout>
                  <c:x val="4.7558185322524288E-2"/>
                  <c:y val="-1.2194407663849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883-457A-97AC-CF2C3FA12127}"/>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Hoja1!$L$300:$M$300</c:f>
              <c:numCache>
                <c:formatCode>General</c:formatCode>
                <c:ptCount val="2"/>
                <c:pt idx="0">
                  <c:v>2019</c:v>
                </c:pt>
                <c:pt idx="1">
                  <c:v>2020</c:v>
                </c:pt>
              </c:numCache>
            </c:numRef>
          </c:cat>
          <c:val>
            <c:numRef>
              <c:f>Hoja1!$L$301:$M$301</c:f>
              <c:numCache>
                <c:formatCode>0.0</c:formatCode>
                <c:ptCount val="2"/>
                <c:pt idx="0">
                  <c:v>78.59</c:v>
                </c:pt>
                <c:pt idx="1">
                  <c:v>78.47</c:v>
                </c:pt>
              </c:numCache>
            </c:numRef>
          </c:val>
          <c:extLst>
            <c:ext xmlns:c16="http://schemas.microsoft.com/office/drawing/2014/chart" uri="{C3380CC4-5D6E-409C-BE32-E72D297353CC}">
              <c16:uniqueId val="{00000000-C883-457A-97AC-CF2C3FA12127}"/>
            </c:ext>
          </c:extLst>
        </c:ser>
        <c:dLbls>
          <c:showLegendKey val="0"/>
          <c:showVal val="1"/>
          <c:showCatName val="0"/>
          <c:showSerName val="0"/>
          <c:showPercent val="0"/>
          <c:showBubbleSize val="0"/>
        </c:dLbls>
        <c:gapWidth val="150"/>
        <c:shape val="box"/>
        <c:axId val="1159894256"/>
        <c:axId val="383484000"/>
        <c:axId val="0"/>
      </c:bar3DChart>
      <c:catAx>
        <c:axId val="115989425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s-CO"/>
          </a:p>
        </c:txPr>
        <c:crossAx val="383484000"/>
        <c:crosses val="autoZero"/>
        <c:auto val="1"/>
        <c:lblAlgn val="ctr"/>
        <c:lblOffset val="100"/>
        <c:noMultiLvlLbl val="0"/>
      </c:catAx>
      <c:valAx>
        <c:axId val="383484000"/>
        <c:scaling>
          <c:orientation val="minMax"/>
        </c:scaling>
        <c:delete val="0"/>
        <c:axPos val="b"/>
        <c:majorGridlines>
          <c:spPr>
            <a:ln w="9525" cap="flat" cmpd="sng" algn="ctr">
              <a:solidFill>
                <a:schemeClr val="tx1">
                  <a:lumMod val="5000"/>
                  <a:lumOff val="9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s-CO"/>
          </a:p>
        </c:txPr>
        <c:crossAx val="11598942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solidFill>
          <a:schemeClr val="lt1">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Hoja1!$Y$300</c:f>
              <c:strCache>
                <c:ptCount val="1"/>
                <c:pt idx="0">
                  <c:v>Gestión Presupuestal y Eficiencia del Gasto Público</c:v>
                </c:pt>
              </c:strCache>
            </c:strRef>
          </c:tx>
          <c:spPr>
            <a:solidFill>
              <a:srgbClr val="FF0000"/>
            </a:solidFill>
            <a:ln>
              <a:solidFill>
                <a:schemeClr val="accent1">
                  <a:lumMod val="75000"/>
                </a:schemeClr>
              </a:solidFill>
            </a:ln>
            <a:effectLst/>
            <a:scene3d>
              <a:camera prst="orthographicFront"/>
              <a:lightRig rig="threePt" dir="t"/>
            </a:scene3d>
            <a:sp3d prstMaterial="translucentPowder">
              <a:contourClr>
                <a:schemeClr val="accent1">
                  <a:lumMod val="75000"/>
                </a:schemeClr>
              </a:contourClr>
            </a:sp3d>
          </c:spPr>
          <c:invertIfNegative val="0"/>
          <c:dPt>
            <c:idx val="0"/>
            <c:invertIfNegative val="0"/>
            <c:bubble3D val="0"/>
            <c:spPr>
              <a:solidFill>
                <a:schemeClr val="accent1"/>
              </a:solidFill>
              <a:ln>
                <a:solidFill>
                  <a:schemeClr val="accent1">
                    <a:lumMod val="75000"/>
                  </a:schemeClr>
                </a:solidFill>
              </a:ln>
              <a:effectLst/>
              <a:scene3d>
                <a:camera prst="orthographicFront"/>
                <a:lightRig rig="threePt" dir="t"/>
              </a:scene3d>
              <a:sp3d prstMaterial="translucentPowder">
                <a:contourClr>
                  <a:schemeClr val="accent1">
                    <a:lumMod val="75000"/>
                  </a:schemeClr>
                </a:contourClr>
              </a:sp3d>
            </c:spPr>
            <c:extLst>
              <c:ext xmlns:c16="http://schemas.microsoft.com/office/drawing/2014/chart" uri="{C3380CC4-5D6E-409C-BE32-E72D297353CC}">
                <c16:uniqueId val="{00000001-6C5C-4A1D-B401-0EF81975F0B5}"/>
              </c:ext>
            </c:extLst>
          </c:dPt>
          <c:dLbls>
            <c:dLbl>
              <c:idx val="0"/>
              <c:layout>
                <c:manualLayout>
                  <c:x val="3.5598097731430314E-2"/>
                  <c:y val="1.07873032591245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C5C-4A1D-B401-0EF81975F0B5}"/>
                </c:ext>
              </c:extLst>
            </c:dLbl>
            <c:dLbl>
              <c:idx val="1"/>
              <c:layout>
                <c:manualLayout>
                  <c:x val="4.8542860542859521E-2"/>
                  <c:y val="-1.07873032591246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C5C-4A1D-B401-0EF81975F0B5}"/>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Hoja1!$Z$299:$AA$299</c:f>
              <c:numCache>
                <c:formatCode>General</c:formatCode>
                <c:ptCount val="2"/>
                <c:pt idx="0">
                  <c:v>2019</c:v>
                </c:pt>
                <c:pt idx="1">
                  <c:v>2020</c:v>
                </c:pt>
              </c:numCache>
            </c:numRef>
          </c:cat>
          <c:val>
            <c:numRef>
              <c:f>Hoja1!$Z$300:$AA$300</c:f>
              <c:numCache>
                <c:formatCode>0.0</c:formatCode>
                <c:ptCount val="2"/>
                <c:pt idx="0">
                  <c:v>75.709999999999994</c:v>
                </c:pt>
                <c:pt idx="1">
                  <c:v>75.56</c:v>
                </c:pt>
              </c:numCache>
            </c:numRef>
          </c:val>
          <c:extLst>
            <c:ext xmlns:c16="http://schemas.microsoft.com/office/drawing/2014/chart" uri="{C3380CC4-5D6E-409C-BE32-E72D297353CC}">
              <c16:uniqueId val="{00000000-02B9-4E3C-A6A9-00BF975EDF17}"/>
            </c:ext>
          </c:extLst>
        </c:ser>
        <c:dLbls>
          <c:showLegendKey val="0"/>
          <c:showVal val="1"/>
          <c:showCatName val="0"/>
          <c:showSerName val="0"/>
          <c:showPercent val="0"/>
          <c:showBubbleSize val="0"/>
        </c:dLbls>
        <c:gapWidth val="150"/>
        <c:shape val="box"/>
        <c:axId val="2135949840"/>
        <c:axId val="2136049936"/>
        <c:axId val="0"/>
      </c:bar3DChart>
      <c:catAx>
        <c:axId val="213594984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s-CO"/>
          </a:p>
        </c:txPr>
        <c:crossAx val="2136049936"/>
        <c:crosses val="autoZero"/>
        <c:auto val="1"/>
        <c:lblAlgn val="ctr"/>
        <c:lblOffset val="100"/>
        <c:noMultiLvlLbl val="0"/>
      </c:catAx>
      <c:valAx>
        <c:axId val="2136049936"/>
        <c:scaling>
          <c:orientation val="minMax"/>
        </c:scaling>
        <c:delete val="0"/>
        <c:axPos val="b"/>
        <c:majorGridlines>
          <c:spPr>
            <a:ln w="9525" cap="flat" cmpd="sng" algn="ctr">
              <a:solidFill>
                <a:schemeClr val="tx1">
                  <a:lumMod val="5000"/>
                  <a:lumOff val="9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s-CO"/>
          </a:p>
        </c:txPr>
        <c:crossAx val="21359498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EF8D4B"/>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GRAFICAS!$A$22:$A$27</c:f>
              <c:strCache>
                <c:ptCount val="6"/>
                <c:pt idx="0">
                  <c:v>UNIDAD ADMINISTRATIVA ESPECIAL DEL SERVICIO PUBLICO DE EMPLEO</c:v>
                </c:pt>
                <c:pt idx="1">
                  <c:v>MINISTERIO DEL TRABAJO</c:v>
                </c:pt>
                <c:pt idx="2">
                  <c:v>SUPERINTENDENCIA DEL SUBSIDIO FAMILIAR</c:v>
                </c:pt>
                <c:pt idx="3">
                  <c:v>UNIDAD ADMINISTRATIVA ESPECIAL DE ORGANIZACIONES SOLIDARIAS</c:v>
                </c:pt>
                <c:pt idx="4">
                  <c:v>ADMINISTRADORA COLOMBIANA DE PENSIONES</c:v>
                </c:pt>
                <c:pt idx="5">
                  <c:v>SERVICIO NACIONAL DE APRENDIZAJE</c:v>
                </c:pt>
              </c:strCache>
            </c:strRef>
          </c:cat>
          <c:val>
            <c:numRef>
              <c:f>GRAFICAS!$B$22:$B$27</c:f>
              <c:numCache>
                <c:formatCode>0.0</c:formatCode>
                <c:ptCount val="6"/>
                <c:pt idx="0">
                  <c:v>70.510000000000005</c:v>
                </c:pt>
                <c:pt idx="1">
                  <c:v>83.2</c:v>
                </c:pt>
                <c:pt idx="2">
                  <c:v>82.73</c:v>
                </c:pt>
                <c:pt idx="3">
                  <c:v>88.09</c:v>
                </c:pt>
                <c:pt idx="4">
                  <c:v>87.38</c:v>
                </c:pt>
                <c:pt idx="5">
                  <c:v>84.56</c:v>
                </c:pt>
              </c:numCache>
            </c:numRef>
          </c:val>
          <c:extLst>
            <c:ext xmlns:c16="http://schemas.microsoft.com/office/drawing/2014/chart" uri="{C3380CC4-5D6E-409C-BE32-E72D297353CC}">
              <c16:uniqueId val="{00000000-5151-4E8A-A2F3-46A9A2BEA997}"/>
            </c:ext>
          </c:extLst>
        </c:ser>
        <c:ser>
          <c:idx val="1"/>
          <c:order val="1"/>
          <c:spPr>
            <a:solidFill>
              <a:schemeClr val="accent4"/>
            </a:solidFill>
            <a:ln>
              <a:noFill/>
            </a:ln>
            <a:effectLst>
              <a:outerShdw blurRad="57150" dist="19050" dir="5400000" algn="ctr" rotWithShape="0">
                <a:srgbClr val="000000">
                  <a:alpha val="63000"/>
                </a:srgbClr>
              </a:outerShdw>
            </a:effectLst>
          </c:spPr>
          <c:invertIfNegative val="0"/>
          <c:dPt>
            <c:idx val="2"/>
            <c:invertIfNegative val="0"/>
            <c:bubble3D val="0"/>
            <c:spPr>
              <a:solidFill>
                <a:srgbClr val="FFFF0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5151-4E8A-A2F3-46A9A2BEA997}"/>
              </c:ext>
            </c:extLst>
          </c:dPt>
          <c:dLbls>
            <c:dLbl>
              <c:idx val="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CO"/>
                </a:p>
              </c:txPr>
              <c:dLblPos val="inEnd"/>
              <c:showLegendKey val="0"/>
              <c:showVal val="1"/>
              <c:showCatName val="0"/>
              <c:showSerName val="0"/>
              <c:showPercent val="0"/>
              <c:showBubbleSize val="0"/>
              <c:extLst>
                <c:ext xmlns:c16="http://schemas.microsoft.com/office/drawing/2014/chart" uri="{C3380CC4-5D6E-409C-BE32-E72D297353CC}">
                  <c16:uniqueId val="{00000003-5151-4E8A-A2F3-46A9A2BEA99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GRAFICAS!$A$22:$A$27</c:f>
              <c:strCache>
                <c:ptCount val="6"/>
                <c:pt idx="0">
                  <c:v>UNIDAD ADMINISTRATIVA ESPECIAL DEL SERVICIO PUBLICO DE EMPLEO</c:v>
                </c:pt>
                <c:pt idx="1">
                  <c:v>MINISTERIO DEL TRABAJO</c:v>
                </c:pt>
                <c:pt idx="2">
                  <c:v>SUPERINTENDENCIA DEL SUBSIDIO FAMILIAR</c:v>
                </c:pt>
                <c:pt idx="3">
                  <c:v>UNIDAD ADMINISTRATIVA ESPECIAL DE ORGANIZACIONES SOLIDARIAS</c:v>
                </c:pt>
                <c:pt idx="4">
                  <c:v>ADMINISTRADORA COLOMBIANA DE PENSIONES</c:v>
                </c:pt>
                <c:pt idx="5">
                  <c:v>SERVICIO NACIONAL DE APRENDIZAJE</c:v>
                </c:pt>
              </c:strCache>
            </c:strRef>
          </c:cat>
          <c:val>
            <c:numRef>
              <c:f>GRAFICAS!$C$22:$C$27</c:f>
              <c:numCache>
                <c:formatCode>0.0</c:formatCode>
                <c:ptCount val="6"/>
                <c:pt idx="0">
                  <c:v>77.569999999999993</c:v>
                </c:pt>
                <c:pt idx="1">
                  <c:v>79.89</c:v>
                </c:pt>
                <c:pt idx="2">
                  <c:v>87.17</c:v>
                </c:pt>
                <c:pt idx="3">
                  <c:v>88.96</c:v>
                </c:pt>
                <c:pt idx="4">
                  <c:v>93.86</c:v>
                </c:pt>
                <c:pt idx="5">
                  <c:v>94.93</c:v>
                </c:pt>
              </c:numCache>
            </c:numRef>
          </c:val>
          <c:extLst>
            <c:ext xmlns:c16="http://schemas.microsoft.com/office/drawing/2014/chart" uri="{C3380CC4-5D6E-409C-BE32-E72D297353CC}">
              <c16:uniqueId val="{00000002-5151-4E8A-A2F3-46A9A2BEA997}"/>
            </c:ext>
          </c:extLst>
        </c:ser>
        <c:dLbls>
          <c:dLblPos val="inEnd"/>
          <c:showLegendKey val="0"/>
          <c:showVal val="1"/>
          <c:showCatName val="0"/>
          <c:showSerName val="0"/>
          <c:showPercent val="0"/>
          <c:showBubbleSize val="0"/>
        </c:dLbls>
        <c:gapWidth val="115"/>
        <c:overlap val="-20"/>
        <c:axId val="922201296"/>
        <c:axId val="987370672"/>
      </c:barChart>
      <c:catAx>
        <c:axId val="922201296"/>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s-CO"/>
          </a:p>
        </c:txPr>
        <c:crossAx val="987370672"/>
        <c:crosses val="autoZero"/>
        <c:auto val="1"/>
        <c:lblAlgn val="ctr"/>
        <c:lblOffset val="100"/>
        <c:noMultiLvlLbl val="0"/>
      </c:catAx>
      <c:valAx>
        <c:axId val="987370672"/>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922201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6">
                <a:lumMod val="60000"/>
                <a:lumOff val="40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GRAFICAS!$A$78:$A$87</c:f>
              <c:strCache>
                <c:ptCount val="10"/>
                <c:pt idx="0">
                  <c:v>SUPERINTENDENCIA DE NOTARIADO Y REGISTRO</c:v>
                </c:pt>
                <c:pt idx="1">
                  <c:v>SUPERINTENDENCIA DE TRANSPORTE</c:v>
                </c:pt>
                <c:pt idx="2">
                  <c:v>SUPERINTENDENCIA DE VIGILANCIA Y SEGURIDAD PRIVADA</c:v>
                </c:pt>
                <c:pt idx="3">
                  <c:v>SUPERINTENDENCIA NACIONAL DE SALUD</c:v>
                </c:pt>
                <c:pt idx="4">
                  <c:v>SUPERINTENDENCIA DE SERVICIOS PÚBLICOS DOMICILIARIOS</c:v>
                </c:pt>
                <c:pt idx="5">
                  <c:v>SUPERINTENDENCIA DE LA ECONOMÍA SOLIDARIA</c:v>
                </c:pt>
                <c:pt idx="6">
                  <c:v>SUPERINTENDENCIA DEL SUBSIDIO FAMILIAR</c:v>
                </c:pt>
                <c:pt idx="7">
                  <c:v>SUPERINTENDENCIA DE INDUSTRIA Y COMERCIO</c:v>
                </c:pt>
                <c:pt idx="8">
                  <c:v>SUPERINTENDENCIA DE SOCIEDADES</c:v>
                </c:pt>
                <c:pt idx="9">
                  <c:v>SUPERINTENDENCIA FINANCIERA DE COLOMBIA</c:v>
                </c:pt>
              </c:strCache>
            </c:strRef>
          </c:cat>
          <c:val>
            <c:numRef>
              <c:f>GRAFICAS!$B$78:$B$87</c:f>
              <c:numCache>
                <c:formatCode>0.0</c:formatCode>
                <c:ptCount val="10"/>
                <c:pt idx="0">
                  <c:v>72.5</c:v>
                </c:pt>
                <c:pt idx="1">
                  <c:v>81.17</c:v>
                </c:pt>
                <c:pt idx="2">
                  <c:v>76.099999999999994</c:v>
                </c:pt>
                <c:pt idx="3">
                  <c:v>70.180000000000007</c:v>
                </c:pt>
                <c:pt idx="4">
                  <c:v>74.3</c:v>
                </c:pt>
                <c:pt idx="5">
                  <c:v>71.7</c:v>
                </c:pt>
                <c:pt idx="6">
                  <c:v>82.73</c:v>
                </c:pt>
                <c:pt idx="7">
                  <c:v>89.74</c:v>
                </c:pt>
                <c:pt idx="8">
                  <c:v>96.446402349485993</c:v>
                </c:pt>
                <c:pt idx="9">
                  <c:v>97.146842878120395</c:v>
                </c:pt>
              </c:numCache>
            </c:numRef>
          </c:val>
          <c:extLst>
            <c:ext xmlns:c16="http://schemas.microsoft.com/office/drawing/2014/chart" uri="{C3380CC4-5D6E-409C-BE32-E72D297353CC}">
              <c16:uniqueId val="{00000000-46B4-4DDB-8450-582481253F93}"/>
            </c:ext>
          </c:extLst>
        </c:ser>
        <c:ser>
          <c:idx val="1"/>
          <c:order val="1"/>
          <c:spPr>
            <a:solidFill>
              <a:schemeClr val="accent4">
                <a:lumMod val="40000"/>
                <a:lumOff val="60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Pt>
            <c:idx val="6"/>
            <c:invertIfNegative val="0"/>
            <c:bubble3D val="0"/>
            <c:spPr>
              <a:solidFill>
                <a:schemeClr val="accent2">
                  <a:lumMod val="60000"/>
                  <a:lumOff val="40000"/>
                </a:schemeClr>
              </a:solidFill>
              <a:ln w="9525" cap="flat" cmpd="sng" algn="ctr">
                <a:solidFill>
                  <a:schemeClr val="accent2">
                    <a:lumMod val="75000"/>
                  </a:schemeClr>
                </a:solidFill>
                <a:round/>
              </a:ln>
              <a:effectLst/>
              <a:sp3d contourW="9525">
                <a:contourClr>
                  <a:schemeClr val="accent2">
                    <a:lumMod val="75000"/>
                  </a:schemeClr>
                </a:contourClr>
              </a:sp3d>
            </c:spPr>
            <c:extLst>
              <c:ext xmlns:c16="http://schemas.microsoft.com/office/drawing/2014/chart" uri="{C3380CC4-5D6E-409C-BE32-E72D297353CC}">
                <c16:uniqueId val="{00000002-46B4-4DDB-8450-582481253F93}"/>
              </c:ext>
            </c:extLst>
          </c:dPt>
          <c:dLbls>
            <c:dLbl>
              <c:idx val="6"/>
              <c:tx>
                <c:rich>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fld id="{7246AB86-8D55-41E6-9765-204D7AE69E97}" type="VALUE">
                      <a:rPr lang="en-US" sz="1400"/>
                      <a:pPr>
                        <a:defRPr sz="1100" b="1">
                          <a:solidFill>
                            <a:sysClr val="windowText" lastClr="000000"/>
                          </a:solidFill>
                        </a:defRPr>
                      </a:pPr>
                      <a:t>[VALOR]</a:t>
                    </a:fld>
                    <a:endParaRPr lang="es-CO"/>
                  </a:p>
                </c:rich>
              </c:tx>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6B4-4DDB-8450-582481253F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GRAFICAS!$A$78:$A$87</c:f>
              <c:strCache>
                <c:ptCount val="10"/>
                <c:pt idx="0">
                  <c:v>SUPERINTENDENCIA DE NOTARIADO Y REGISTRO</c:v>
                </c:pt>
                <c:pt idx="1">
                  <c:v>SUPERINTENDENCIA DE TRANSPORTE</c:v>
                </c:pt>
                <c:pt idx="2">
                  <c:v>SUPERINTENDENCIA DE VIGILANCIA Y SEGURIDAD PRIVADA</c:v>
                </c:pt>
                <c:pt idx="3">
                  <c:v>SUPERINTENDENCIA NACIONAL DE SALUD</c:v>
                </c:pt>
                <c:pt idx="4">
                  <c:v>SUPERINTENDENCIA DE SERVICIOS PÚBLICOS DOMICILIARIOS</c:v>
                </c:pt>
                <c:pt idx="5">
                  <c:v>SUPERINTENDENCIA DE LA ECONOMÍA SOLIDARIA</c:v>
                </c:pt>
                <c:pt idx="6">
                  <c:v>SUPERINTENDENCIA DEL SUBSIDIO FAMILIAR</c:v>
                </c:pt>
                <c:pt idx="7">
                  <c:v>SUPERINTENDENCIA DE INDUSTRIA Y COMERCIO</c:v>
                </c:pt>
                <c:pt idx="8">
                  <c:v>SUPERINTENDENCIA DE SOCIEDADES</c:v>
                </c:pt>
                <c:pt idx="9">
                  <c:v>SUPERINTENDENCIA FINANCIERA DE COLOMBIA</c:v>
                </c:pt>
              </c:strCache>
            </c:strRef>
          </c:cat>
          <c:val>
            <c:numRef>
              <c:f>GRAFICAS!$C$78:$C$87</c:f>
              <c:numCache>
                <c:formatCode>0.0</c:formatCode>
                <c:ptCount val="10"/>
                <c:pt idx="0">
                  <c:v>73.92</c:v>
                </c:pt>
                <c:pt idx="1">
                  <c:v>79.72</c:v>
                </c:pt>
                <c:pt idx="2">
                  <c:v>80.44</c:v>
                </c:pt>
                <c:pt idx="3">
                  <c:v>83.74</c:v>
                </c:pt>
                <c:pt idx="4">
                  <c:v>87.01</c:v>
                </c:pt>
                <c:pt idx="5">
                  <c:v>87.12</c:v>
                </c:pt>
                <c:pt idx="6">
                  <c:v>87.17</c:v>
                </c:pt>
                <c:pt idx="7">
                  <c:v>96.78</c:v>
                </c:pt>
                <c:pt idx="8">
                  <c:v>99.151321786691</c:v>
                </c:pt>
                <c:pt idx="9">
                  <c:v>99.503190519598903</c:v>
                </c:pt>
              </c:numCache>
            </c:numRef>
          </c:val>
          <c:extLst>
            <c:ext xmlns:c16="http://schemas.microsoft.com/office/drawing/2014/chart" uri="{C3380CC4-5D6E-409C-BE32-E72D297353CC}">
              <c16:uniqueId val="{00000003-46B4-4DDB-8450-582481253F93}"/>
            </c:ext>
          </c:extLst>
        </c:ser>
        <c:dLbls>
          <c:showLegendKey val="0"/>
          <c:showVal val="1"/>
          <c:showCatName val="0"/>
          <c:showSerName val="0"/>
          <c:showPercent val="0"/>
          <c:showBubbleSize val="0"/>
        </c:dLbls>
        <c:gapWidth val="65"/>
        <c:shape val="box"/>
        <c:axId val="183594944"/>
        <c:axId val="992244832"/>
        <c:axId val="0"/>
      </c:bar3DChart>
      <c:catAx>
        <c:axId val="18359494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s-CO"/>
          </a:p>
        </c:txPr>
        <c:crossAx val="992244832"/>
        <c:crosses val="autoZero"/>
        <c:auto val="1"/>
        <c:lblAlgn val="ctr"/>
        <c:lblOffset val="100"/>
        <c:noMultiLvlLbl val="0"/>
      </c:catAx>
      <c:valAx>
        <c:axId val="992244832"/>
        <c:scaling>
          <c:orientation val="minMax"/>
        </c:scaling>
        <c:delete val="1"/>
        <c:axPos val="b"/>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crossAx val="183594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Hoja1!$L$20</c:f>
              <c:strCache>
                <c:ptCount val="1"/>
                <c:pt idx="0">
                  <c:v>2019</c:v>
                </c:pt>
              </c:strCache>
            </c:strRef>
          </c:tx>
          <c:spPr>
            <a:solidFill>
              <a:srgbClr val="33CCCC"/>
            </a:solidFill>
            <a:ln>
              <a:noFill/>
            </a:ln>
            <a:effectLst/>
            <a:sp3d/>
          </c:spPr>
          <c:invertIfNegative val="0"/>
          <c:dLbls>
            <c:dLbl>
              <c:idx val="0"/>
              <c:layout>
                <c:manualLayout>
                  <c:x val="-6.3795845257902981E-2"/>
                  <c:y val="-9.816932555581681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0E6-4DEC-9598-964B2A95F357}"/>
                </c:ext>
              </c:extLst>
            </c:dLbl>
            <c:dLbl>
              <c:idx val="1"/>
              <c:layout>
                <c:manualLayout>
                  <c:x val="-4.7846883943427267E-2"/>
                  <c:y val="-9.816932555581681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0E6-4DEC-9598-964B2A95F357}"/>
                </c:ext>
              </c:extLst>
            </c:dLbl>
            <c:dLbl>
              <c:idx val="2"/>
              <c:layout>
                <c:manualLayout>
                  <c:x val="-6.3779393967098169E-2"/>
                  <c:y val="2.2083082988119478E-3"/>
                </c:manualLayout>
              </c:layout>
              <c:spPr>
                <a:noFill/>
                <a:ln>
                  <a:noFill/>
                </a:ln>
                <a:effectLst/>
              </c:spPr>
              <c:txPr>
                <a:bodyPr rot="0" spcFirstLastPara="1" vertOverflow="ellipsis" vert="horz" wrap="square" anchor="ctr" anchorCtr="1"/>
                <a:lstStyle/>
                <a:p>
                  <a:pPr algn="ctr">
                    <a:defRPr sz="900" b="0" i="0" u="none" strike="noStrike" kern="1200" baseline="0">
                      <a:solidFill>
                        <a:schemeClr val="tx2"/>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0E6-4DEC-9598-964B2A95F357}"/>
                </c:ext>
              </c:extLst>
            </c:dLbl>
            <c:dLbl>
              <c:idx val="3"/>
              <c:layout>
                <c:manualLayout>
                  <c:x val="-6.6985637520798127E-2"/>
                  <c:y val="-9.816932555581681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0E6-4DEC-9598-964B2A95F357}"/>
                </c:ext>
              </c:extLst>
            </c:dLbl>
            <c:dLbl>
              <c:idx val="4"/>
              <c:layout>
                <c:manualLayout>
                  <c:x val="-8.612439109816898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0E6-4DEC-9598-964B2A95F357}"/>
                </c:ext>
              </c:extLst>
            </c:dLbl>
            <c:dLbl>
              <c:idx val="5"/>
              <c:layout>
                <c:manualLayout>
                  <c:x val="-4.6251987811979693E-2"/>
                  <c:y val="-4.908466277790840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0E6-4DEC-9598-964B2A95F357}"/>
                </c:ext>
              </c:extLst>
            </c:dLbl>
            <c:dLbl>
              <c:idx val="6"/>
              <c:layout>
                <c:manualLayout>
                  <c:x val="-4.3062195549084435E-2"/>
                  <c:y val="-1.227116569447710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0E6-4DEC-9598-964B2A95F35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Hoja1!$K$21:$K$27</c:f>
              <c:strCache>
                <c:ptCount val="7"/>
                <c:pt idx="0">
                  <c:v>Información y Comunicación</c:v>
                </c:pt>
                <c:pt idx="1">
                  <c:v>Gestión para Resultados con Valores</c:v>
                </c:pt>
                <c:pt idx="2">
                  <c:v>Evaluación de Resultados</c:v>
                </c:pt>
                <c:pt idx="3">
                  <c:v>Control Interno</c:v>
                </c:pt>
                <c:pt idx="4">
                  <c:v>Direccionamiento Estratégico y Planeación</c:v>
                </c:pt>
                <c:pt idx="5">
                  <c:v>Talento Humano</c:v>
                </c:pt>
                <c:pt idx="6">
                  <c:v>Gestión del Conocimiento</c:v>
                </c:pt>
              </c:strCache>
            </c:strRef>
          </c:cat>
          <c:val>
            <c:numRef>
              <c:f>Hoja1!$L$21:$L$27</c:f>
              <c:numCache>
                <c:formatCode>0.0</c:formatCode>
                <c:ptCount val="7"/>
                <c:pt idx="0">
                  <c:v>82.53</c:v>
                </c:pt>
                <c:pt idx="1">
                  <c:v>83</c:v>
                </c:pt>
                <c:pt idx="2">
                  <c:v>83.54</c:v>
                </c:pt>
                <c:pt idx="3">
                  <c:v>84.36</c:v>
                </c:pt>
                <c:pt idx="4">
                  <c:v>86.11</c:v>
                </c:pt>
                <c:pt idx="5">
                  <c:v>77.52</c:v>
                </c:pt>
                <c:pt idx="6">
                  <c:v>75.319999999999993</c:v>
                </c:pt>
              </c:numCache>
            </c:numRef>
          </c:val>
          <c:extLst>
            <c:ext xmlns:c16="http://schemas.microsoft.com/office/drawing/2014/chart" uri="{C3380CC4-5D6E-409C-BE32-E72D297353CC}">
              <c16:uniqueId val="{00000007-20E6-4DEC-9598-964B2A95F357}"/>
            </c:ext>
          </c:extLst>
        </c:ser>
        <c:ser>
          <c:idx val="1"/>
          <c:order val="1"/>
          <c:tx>
            <c:strRef>
              <c:f>Hoja1!$M$20</c:f>
              <c:strCache>
                <c:ptCount val="1"/>
                <c:pt idx="0">
                  <c:v>2020</c:v>
                </c:pt>
              </c:strCache>
            </c:strRef>
          </c:tx>
          <c:spPr>
            <a:solidFill>
              <a:srgbClr val="CCECFF"/>
            </a:solidFill>
            <a:ln>
              <a:noFill/>
            </a:ln>
            <a:effectLst/>
            <a:sp3d/>
          </c:spPr>
          <c:invertIfNegative val="0"/>
          <c:dPt>
            <c:idx val="0"/>
            <c:invertIfNegative val="0"/>
            <c:bubble3D val="0"/>
            <c:spPr>
              <a:solidFill>
                <a:srgbClr val="CCECFF"/>
              </a:solidFill>
              <a:ln>
                <a:noFill/>
              </a:ln>
              <a:effectLst/>
              <a:sp3d/>
            </c:spPr>
            <c:extLst>
              <c:ext xmlns:c16="http://schemas.microsoft.com/office/drawing/2014/chart" uri="{C3380CC4-5D6E-409C-BE32-E72D297353CC}">
                <c16:uniqueId val="{00000009-20E6-4DEC-9598-964B2A95F357}"/>
              </c:ext>
            </c:extLst>
          </c:dPt>
          <c:dLbls>
            <c:dLbl>
              <c:idx val="0"/>
              <c:layout>
                <c:manualLayout>
                  <c:x val="9.5693767886853125E-3"/>
                  <c:y val="5.3549631597254177E-3"/>
                </c:manualLayout>
              </c:layout>
              <c:spPr>
                <a:noFill/>
                <a:ln>
                  <a:noFill/>
                </a:ln>
                <a:effectLst/>
              </c:spPr>
              <c:txPr>
                <a:bodyPr rot="0" spcFirstLastPara="1" vertOverflow="ellipsis" vert="horz" wrap="square" anchor="ctr" anchorCtr="1"/>
                <a:lstStyle/>
                <a:p>
                  <a:pPr>
                    <a:defRPr sz="1200" b="1" i="0" u="none" strike="noStrike" kern="1200" baseline="0">
                      <a:solidFill>
                        <a:srgbClr val="FF0000"/>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0E6-4DEC-9598-964B2A95F357}"/>
                </c:ext>
              </c:extLst>
            </c:dLbl>
            <c:dLbl>
              <c:idx val="5"/>
              <c:layout>
                <c:manualLayout>
                  <c:x val="-4.580297949630039E-2"/>
                  <c:y val="5.914627245753666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0E6-4DEC-9598-964B2A95F357}"/>
                </c:ext>
              </c:extLst>
            </c:dLbl>
            <c:dLbl>
              <c:idx val="6"/>
              <c:layout>
                <c:manualLayout>
                  <c:x val="-4.2279673381200492E-2"/>
                  <c:y val="-1.355419752560577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0E6-4DEC-9598-964B2A95F357}"/>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2"/>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Hoja1!$K$21:$K$27</c:f>
              <c:strCache>
                <c:ptCount val="7"/>
                <c:pt idx="0">
                  <c:v>Información y Comunicación</c:v>
                </c:pt>
                <c:pt idx="1">
                  <c:v>Gestión para Resultados con Valores</c:v>
                </c:pt>
                <c:pt idx="2">
                  <c:v>Evaluación de Resultados</c:v>
                </c:pt>
                <c:pt idx="3">
                  <c:v>Control Interno</c:v>
                </c:pt>
                <c:pt idx="4">
                  <c:v>Direccionamiento Estratégico y Planeación</c:v>
                </c:pt>
                <c:pt idx="5">
                  <c:v>Talento Humano</c:v>
                </c:pt>
                <c:pt idx="6">
                  <c:v>Gestión del Conocimiento</c:v>
                </c:pt>
              </c:strCache>
            </c:strRef>
          </c:cat>
          <c:val>
            <c:numRef>
              <c:f>Hoja1!$M$21:$M$27</c:f>
              <c:numCache>
                <c:formatCode>0.0</c:formatCode>
                <c:ptCount val="7"/>
                <c:pt idx="0">
                  <c:v>82.31</c:v>
                </c:pt>
                <c:pt idx="1">
                  <c:v>83.75</c:v>
                </c:pt>
                <c:pt idx="2">
                  <c:v>84.01</c:v>
                </c:pt>
                <c:pt idx="3">
                  <c:v>84.78</c:v>
                </c:pt>
                <c:pt idx="4">
                  <c:v>87.35</c:v>
                </c:pt>
                <c:pt idx="5">
                  <c:v>92.57</c:v>
                </c:pt>
                <c:pt idx="6">
                  <c:v>98.500702247191001</c:v>
                </c:pt>
              </c:numCache>
            </c:numRef>
          </c:val>
          <c:extLst>
            <c:ext xmlns:c16="http://schemas.microsoft.com/office/drawing/2014/chart" uri="{C3380CC4-5D6E-409C-BE32-E72D297353CC}">
              <c16:uniqueId val="{0000000A-20E6-4DEC-9598-964B2A95F357}"/>
            </c:ext>
          </c:extLst>
        </c:ser>
        <c:dLbls>
          <c:showLegendKey val="0"/>
          <c:showVal val="1"/>
          <c:showCatName val="0"/>
          <c:showSerName val="0"/>
          <c:showPercent val="0"/>
          <c:showBubbleSize val="0"/>
        </c:dLbls>
        <c:gapWidth val="150"/>
        <c:shape val="box"/>
        <c:axId val="928862032"/>
        <c:axId val="877601680"/>
        <c:axId val="0"/>
      </c:bar3DChart>
      <c:catAx>
        <c:axId val="9288620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s-CO"/>
          </a:p>
        </c:txPr>
        <c:crossAx val="877601680"/>
        <c:crosses val="autoZero"/>
        <c:auto val="1"/>
        <c:lblAlgn val="ctr"/>
        <c:lblOffset val="100"/>
        <c:noMultiLvlLbl val="0"/>
      </c:catAx>
      <c:valAx>
        <c:axId val="877601680"/>
        <c:scaling>
          <c:orientation val="minMax"/>
        </c:scaling>
        <c:delete val="1"/>
        <c:axPos val="b"/>
        <c:majorGridlines>
          <c:spPr>
            <a:ln w="9525" cap="flat" cmpd="sng" algn="ctr">
              <a:solidFill>
                <a:schemeClr val="tx2">
                  <a:lumMod val="15000"/>
                  <a:lumOff val="85000"/>
                </a:schemeClr>
              </a:solidFill>
              <a:round/>
            </a:ln>
            <a:effectLst/>
          </c:spPr>
        </c:majorGridlines>
        <c:numFmt formatCode="0.0" sourceLinked="1"/>
        <c:majorTickMark val="none"/>
        <c:minorTickMark val="none"/>
        <c:tickLblPos val="nextTo"/>
        <c:crossAx val="9288620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Hoja1!$L$46</c:f>
              <c:strCache>
                <c:ptCount val="1"/>
                <c:pt idx="0">
                  <c:v>2019</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tx1"/>
                    </a:solidFill>
                    <a:latin typeface="+mn-lt"/>
                    <a:ea typeface="+mn-ea"/>
                    <a:cs typeface="+mn-cs"/>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Hoja1!$K$47:$K$63</c:f>
              <c:strCache>
                <c:ptCount val="17"/>
                <c:pt idx="0">
                  <c:v>Gestión Presupuestal y Eficiencia del Gasto Público</c:v>
                </c:pt>
                <c:pt idx="1">
                  <c:v>Seguridad Digital</c:v>
                </c:pt>
                <c:pt idx="2">
                  <c:v>Servicio al ciudadano</c:v>
                </c:pt>
                <c:pt idx="3">
                  <c:v>Racionalización de Trámites</c:v>
                </c:pt>
                <c:pt idx="4">
                  <c:v>Transparencia, Acceso a la Información y lucha contra la Corrupción</c:v>
                </c:pt>
                <c:pt idx="5">
                  <c:v>Integridad</c:v>
                </c:pt>
                <c:pt idx="6">
                  <c:v>Seguimiento y Evaluación del Desempeño Institucional</c:v>
                </c:pt>
                <c:pt idx="7">
                  <c:v>Control Interno</c:v>
                </c:pt>
                <c:pt idx="8">
                  <c:v>Gobierno Digital</c:v>
                </c:pt>
                <c:pt idx="9">
                  <c:v>Gestión Documental</c:v>
                </c:pt>
                <c:pt idx="10">
                  <c:v>Defensa Jurídica</c:v>
                </c:pt>
                <c:pt idx="11">
                  <c:v>Planeación Institucional</c:v>
                </c:pt>
                <c:pt idx="12">
                  <c:v>Fortalecimiento Organizacional y Simplificación de Procesos</c:v>
                </c:pt>
                <c:pt idx="13">
                  <c:v>Participación Ciudadana en la Gestión Pública</c:v>
                </c:pt>
                <c:pt idx="14">
                  <c:v>Gestión Estratégica del Talento Humano</c:v>
                </c:pt>
                <c:pt idx="15">
                  <c:v>Gestión de la Información Estadística</c:v>
                </c:pt>
                <c:pt idx="16">
                  <c:v>Gestión del Conocimiento</c:v>
                </c:pt>
              </c:strCache>
            </c:strRef>
          </c:cat>
          <c:val>
            <c:numRef>
              <c:f>Hoja1!$L$47:$L$63</c:f>
              <c:numCache>
                <c:formatCode>0.0</c:formatCode>
                <c:ptCount val="17"/>
                <c:pt idx="0">
                  <c:v>75.709999999999994</c:v>
                </c:pt>
                <c:pt idx="1">
                  <c:v>78.59</c:v>
                </c:pt>
                <c:pt idx="2">
                  <c:v>79.010000000000005</c:v>
                </c:pt>
                <c:pt idx="3">
                  <c:v>76.09</c:v>
                </c:pt>
                <c:pt idx="4">
                  <c:v>82.17</c:v>
                </c:pt>
                <c:pt idx="5">
                  <c:v>75.239999999999995</c:v>
                </c:pt>
                <c:pt idx="6">
                  <c:v>83.54</c:v>
                </c:pt>
                <c:pt idx="7">
                  <c:v>84.36</c:v>
                </c:pt>
                <c:pt idx="8">
                  <c:v>84.43</c:v>
                </c:pt>
                <c:pt idx="9">
                  <c:v>83.35</c:v>
                </c:pt>
                <c:pt idx="10">
                  <c:v>83.72</c:v>
                </c:pt>
                <c:pt idx="11">
                  <c:v>85.23</c:v>
                </c:pt>
                <c:pt idx="12">
                  <c:v>82.03</c:v>
                </c:pt>
                <c:pt idx="13">
                  <c:v>90.02</c:v>
                </c:pt>
                <c:pt idx="14">
                  <c:v>77.89</c:v>
                </c:pt>
                <c:pt idx="15">
                  <c:v>84.7</c:v>
                </c:pt>
                <c:pt idx="16">
                  <c:v>75.319999999999993</c:v>
                </c:pt>
              </c:numCache>
            </c:numRef>
          </c:val>
          <c:extLst>
            <c:ext xmlns:c16="http://schemas.microsoft.com/office/drawing/2014/chart" uri="{C3380CC4-5D6E-409C-BE32-E72D297353CC}">
              <c16:uniqueId val="{00000000-073E-4F12-8979-20C3C4D6F774}"/>
            </c:ext>
          </c:extLst>
        </c:ser>
        <c:ser>
          <c:idx val="1"/>
          <c:order val="1"/>
          <c:tx>
            <c:strRef>
              <c:f>Hoja1!$M$46</c:f>
              <c:strCache>
                <c:ptCount val="1"/>
                <c:pt idx="0">
                  <c:v>2020</c:v>
                </c:pt>
              </c:strCache>
            </c:strRef>
          </c:tx>
          <c:spPr>
            <a:solidFill>
              <a:schemeClr val="accent5">
                <a:alpha val="85000"/>
              </a:schemeClr>
            </a:solidFill>
            <a:ln w="9525" cap="flat" cmpd="sng" algn="ctr">
              <a:solidFill>
                <a:schemeClr val="lt1">
                  <a:alpha val="50000"/>
                </a:schemeClr>
              </a:solidFill>
              <a:round/>
            </a:ln>
            <a:effectLst/>
          </c:spPr>
          <c:invertIfNegative val="0"/>
          <c:dPt>
            <c:idx val="0"/>
            <c:invertIfNegative val="0"/>
            <c:bubble3D val="0"/>
            <c:spPr>
              <a:solidFill>
                <a:srgbClr val="FF9999">
                  <a:alpha val="85000"/>
                </a:srgbClr>
              </a:solidFill>
              <a:ln w="9525" cap="flat" cmpd="sng" algn="ctr">
                <a:solidFill>
                  <a:schemeClr val="lt1">
                    <a:alpha val="50000"/>
                  </a:schemeClr>
                </a:solidFill>
                <a:round/>
              </a:ln>
              <a:effectLst/>
            </c:spPr>
            <c:extLst>
              <c:ext xmlns:c16="http://schemas.microsoft.com/office/drawing/2014/chart" uri="{C3380CC4-5D6E-409C-BE32-E72D297353CC}">
                <c16:uniqueId val="{00000002-073E-4F12-8979-20C3C4D6F774}"/>
              </c:ext>
            </c:extLst>
          </c:dPt>
          <c:dPt>
            <c:idx val="1"/>
            <c:invertIfNegative val="0"/>
            <c:bubble3D val="0"/>
            <c:spPr>
              <a:solidFill>
                <a:srgbClr val="FF9999"/>
              </a:solidFill>
              <a:ln w="9525" cap="flat" cmpd="sng" algn="ctr">
                <a:solidFill>
                  <a:schemeClr val="lt1">
                    <a:alpha val="50000"/>
                  </a:schemeClr>
                </a:solidFill>
                <a:round/>
              </a:ln>
              <a:effectLst/>
            </c:spPr>
            <c:extLst>
              <c:ext xmlns:c16="http://schemas.microsoft.com/office/drawing/2014/chart" uri="{C3380CC4-5D6E-409C-BE32-E72D297353CC}">
                <c16:uniqueId val="{00000008-073E-4F12-8979-20C3C4D6F774}"/>
              </c:ext>
            </c:extLst>
          </c:dPt>
          <c:dPt>
            <c:idx val="2"/>
            <c:invertIfNegative val="0"/>
            <c:bubble3D val="0"/>
            <c:spPr>
              <a:solidFill>
                <a:srgbClr val="FF9999">
                  <a:alpha val="85000"/>
                </a:srgbClr>
              </a:solidFill>
              <a:ln w="9525" cap="flat" cmpd="sng" algn="ctr">
                <a:solidFill>
                  <a:schemeClr val="lt1">
                    <a:alpha val="50000"/>
                  </a:schemeClr>
                </a:solidFill>
                <a:round/>
              </a:ln>
              <a:effectLst/>
            </c:spPr>
            <c:extLst>
              <c:ext xmlns:c16="http://schemas.microsoft.com/office/drawing/2014/chart" uri="{C3380CC4-5D6E-409C-BE32-E72D297353CC}">
                <c16:uniqueId val="{00000004-073E-4F12-8979-20C3C4D6F774}"/>
              </c:ext>
            </c:extLst>
          </c:dPt>
          <c:dPt>
            <c:idx val="4"/>
            <c:invertIfNegative val="0"/>
            <c:bubble3D val="0"/>
            <c:spPr>
              <a:solidFill>
                <a:srgbClr val="FF9999">
                  <a:alpha val="85000"/>
                </a:srgbClr>
              </a:solidFill>
              <a:ln w="9525" cap="flat" cmpd="sng" algn="ctr">
                <a:solidFill>
                  <a:schemeClr val="lt1">
                    <a:alpha val="50000"/>
                  </a:schemeClr>
                </a:solidFill>
                <a:round/>
              </a:ln>
              <a:effectLst/>
            </c:spPr>
            <c:extLst>
              <c:ext xmlns:c16="http://schemas.microsoft.com/office/drawing/2014/chart" uri="{C3380CC4-5D6E-409C-BE32-E72D297353CC}">
                <c16:uniqueId val="{00000006-073E-4F12-8979-20C3C4D6F77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Hoja1!$K$47:$K$63</c:f>
              <c:strCache>
                <c:ptCount val="17"/>
                <c:pt idx="0">
                  <c:v>Gestión Presupuestal y Eficiencia del Gasto Público</c:v>
                </c:pt>
                <c:pt idx="1">
                  <c:v>Seguridad Digital</c:v>
                </c:pt>
                <c:pt idx="2">
                  <c:v>Servicio al ciudadano</c:v>
                </c:pt>
                <c:pt idx="3">
                  <c:v>Racionalización de Trámites</c:v>
                </c:pt>
                <c:pt idx="4">
                  <c:v>Transparencia, Acceso a la Información y lucha contra la Corrupción</c:v>
                </c:pt>
                <c:pt idx="5">
                  <c:v>Integridad</c:v>
                </c:pt>
                <c:pt idx="6">
                  <c:v>Seguimiento y Evaluación del Desempeño Institucional</c:v>
                </c:pt>
                <c:pt idx="7">
                  <c:v>Control Interno</c:v>
                </c:pt>
                <c:pt idx="8">
                  <c:v>Gobierno Digital</c:v>
                </c:pt>
                <c:pt idx="9">
                  <c:v>Gestión Documental</c:v>
                </c:pt>
                <c:pt idx="10">
                  <c:v>Defensa Jurídica</c:v>
                </c:pt>
                <c:pt idx="11">
                  <c:v>Planeación Institucional</c:v>
                </c:pt>
                <c:pt idx="12">
                  <c:v>Fortalecimiento Organizacional y Simplificación de Procesos</c:v>
                </c:pt>
                <c:pt idx="13">
                  <c:v>Participación Ciudadana en la Gestión Pública</c:v>
                </c:pt>
                <c:pt idx="14">
                  <c:v>Gestión Estratégica del Talento Humano</c:v>
                </c:pt>
                <c:pt idx="15">
                  <c:v>Gestión de la Información Estadística</c:v>
                </c:pt>
                <c:pt idx="16">
                  <c:v>Gestión del Conocimiento</c:v>
                </c:pt>
              </c:strCache>
            </c:strRef>
          </c:cat>
          <c:val>
            <c:numRef>
              <c:f>Hoja1!$M$47:$M$63</c:f>
              <c:numCache>
                <c:formatCode>0.0</c:formatCode>
                <c:ptCount val="17"/>
                <c:pt idx="0">
                  <c:v>75.56</c:v>
                </c:pt>
                <c:pt idx="1">
                  <c:v>78.47</c:v>
                </c:pt>
                <c:pt idx="2">
                  <c:v>78.7</c:v>
                </c:pt>
                <c:pt idx="3">
                  <c:v>80.959999999999994</c:v>
                </c:pt>
                <c:pt idx="4">
                  <c:v>81.790000000000006</c:v>
                </c:pt>
                <c:pt idx="5">
                  <c:v>82.83</c:v>
                </c:pt>
                <c:pt idx="6">
                  <c:v>84.01</c:v>
                </c:pt>
                <c:pt idx="7">
                  <c:v>84.78</c:v>
                </c:pt>
                <c:pt idx="8">
                  <c:v>85.01</c:v>
                </c:pt>
                <c:pt idx="9">
                  <c:v>85.8</c:v>
                </c:pt>
                <c:pt idx="10">
                  <c:v>87.709171891930254</c:v>
                </c:pt>
                <c:pt idx="11">
                  <c:v>87.86</c:v>
                </c:pt>
                <c:pt idx="12">
                  <c:v>90.03</c:v>
                </c:pt>
                <c:pt idx="13">
                  <c:v>91.84</c:v>
                </c:pt>
                <c:pt idx="14">
                  <c:v>96.34</c:v>
                </c:pt>
                <c:pt idx="15">
                  <c:v>96.978260869565204</c:v>
                </c:pt>
                <c:pt idx="16">
                  <c:v>98.500702247191001</c:v>
                </c:pt>
              </c:numCache>
            </c:numRef>
          </c:val>
          <c:extLst>
            <c:ext xmlns:c16="http://schemas.microsoft.com/office/drawing/2014/chart" uri="{C3380CC4-5D6E-409C-BE32-E72D297353CC}">
              <c16:uniqueId val="{00000007-073E-4F12-8979-20C3C4D6F774}"/>
            </c:ext>
          </c:extLst>
        </c:ser>
        <c:dLbls>
          <c:dLblPos val="ctr"/>
          <c:showLegendKey val="0"/>
          <c:showVal val="1"/>
          <c:showCatName val="0"/>
          <c:showSerName val="0"/>
          <c:showPercent val="0"/>
          <c:showBubbleSize val="0"/>
        </c:dLbls>
        <c:gapWidth val="150"/>
        <c:overlap val="100"/>
        <c:axId val="1180014575"/>
        <c:axId val="723680767"/>
      </c:barChart>
      <c:catAx>
        <c:axId val="1180014575"/>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s-CO"/>
          </a:p>
        </c:txPr>
        <c:crossAx val="723680767"/>
        <c:crosses val="autoZero"/>
        <c:auto val="1"/>
        <c:lblAlgn val="ctr"/>
        <c:lblOffset val="100"/>
        <c:noMultiLvlLbl val="0"/>
      </c:catAx>
      <c:valAx>
        <c:axId val="723680767"/>
        <c:scaling>
          <c:orientation val="minMax"/>
        </c:scaling>
        <c:delete val="1"/>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 sourceLinked="1"/>
        <c:majorTickMark val="none"/>
        <c:minorTickMark val="none"/>
        <c:tickLblPos val="nextTo"/>
        <c:crossAx val="1180014575"/>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CO"/>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Hoja1!$K$109</c:f>
              <c:strCache>
                <c:ptCount val="1"/>
                <c:pt idx="0">
                  <c:v>Gestión del Conocimiento</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0"/>
            <c:invertIfNegative val="0"/>
            <c:bubble3D val="0"/>
            <c:spPr>
              <a:solidFill>
                <a:schemeClr val="accent1">
                  <a:lumMod val="40000"/>
                  <a:lumOff val="60000"/>
                </a:schemeClr>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2-F537-4DA7-9AD6-0021EBEC6852}"/>
              </c:ext>
            </c:extLst>
          </c:dPt>
          <c:dPt>
            <c:idx val="1"/>
            <c:invertIfNegative val="0"/>
            <c:bubble3D val="0"/>
            <c:spPr>
              <a:solidFill>
                <a:schemeClr val="accent1">
                  <a:lumMod val="75000"/>
                </a:schemeClr>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1-F537-4DA7-9AD6-0021EBEC6852}"/>
              </c:ext>
            </c:extLst>
          </c:dPt>
          <c:dLbls>
            <c:dLbl>
              <c:idx val="0"/>
              <c:layout>
                <c:manualLayout>
                  <c:x val="-0.1855072463768116"/>
                  <c:y val="-1.9323671497584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537-4DA7-9AD6-0021EBEC6852}"/>
                </c:ext>
              </c:extLst>
            </c:dLbl>
            <c:dLbl>
              <c:idx val="1"/>
              <c:layout>
                <c:manualLayout>
                  <c:x val="-0.13913058693750238"/>
                  <c:y val="-1.932367149758454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15:layout>
                    <c:manualLayout>
                      <c:w val="0.11940081402868118"/>
                      <c:h val="0.15516908212560387"/>
                    </c:manualLayout>
                  </c15:layout>
                </c:ext>
                <c:ext xmlns:c16="http://schemas.microsoft.com/office/drawing/2014/chart" uri="{C3380CC4-5D6E-409C-BE32-E72D297353CC}">
                  <c16:uniqueId val="{00000001-F537-4DA7-9AD6-0021EBEC6852}"/>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Hoja1!$L$108:$M$108</c:f>
              <c:numCache>
                <c:formatCode>General</c:formatCode>
                <c:ptCount val="2"/>
                <c:pt idx="0">
                  <c:v>2019</c:v>
                </c:pt>
                <c:pt idx="1">
                  <c:v>2020</c:v>
                </c:pt>
              </c:numCache>
            </c:numRef>
          </c:cat>
          <c:val>
            <c:numRef>
              <c:f>Hoja1!$L$109:$M$109</c:f>
              <c:numCache>
                <c:formatCode>0.0</c:formatCode>
                <c:ptCount val="2"/>
                <c:pt idx="0">
                  <c:v>75.319999999999993</c:v>
                </c:pt>
                <c:pt idx="1">
                  <c:v>98.500702247191001</c:v>
                </c:pt>
              </c:numCache>
            </c:numRef>
          </c:val>
          <c:extLst>
            <c:ext xmlns:c16="http://schemas.microsoft.com/office/drawing/2014/chart" uri="{C3380CC4-5D6E-409C-BE32-E72D297353CC}">
              <c16:uniqueId val="{00000000-F537-4DA7-9AD6-0021EBEC6852}"/>
            </c:ext>
          </c:extLst>
        </c:ser>
        <c:dLbls>
          <c:showLegendKey val="0"/>
          <c:showVal val="1"/>
          <c:showCatName val="0"/>
          <c:showSerName val="0"/>
          <c:showPercent val="0"/>
          <c:showBubbleSize val="0"/>
        </c:dLbls>
        <c:gapWidth val="65"/>
        <c:shape val="box"/>
        <c:axId val="1479055632"/>
        <c:axId val="1509371360"/>
        <c:axId val="0"/>
      </c:bar3DChart>
      <c:catAx>
        <c:axId val="147905563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1" i="0" u="none" strike="noStrike" kern="1200" cap="all" baseline="0">
                <a:solidFill>
                  <a:schemeClr val="dk1">
                    <a:lumMod val="75000"/>
                    <a:lumOff val="25000"/>
                  </a:schemeClr>
                </a:solidFill>
                <a:latin typeface="+mn-lt"/>
                <a:ea typeface="+mn-ea"/>
                <a:cs typeface="+mn-cs"/>
              </a:defRPr>
            </a:pPr>
            <a:endParaRPr lang="es-CO"/>
          </a:p>
        </c:txPr>
        <c:crossAx val="1509371360"/>
        <c:crosses val="autoZero"/>
        <c:auto val="1"/>
        <c:lblAlgn val="ctr"/>
        <c:lblOffset val="100"/>
        <c:noMultiLvlLbl val="0"/>
      </c:catAx>
      <c:valAx>
        <c:axId val="1509371360"/>
        <c:scaling>
          <c:orientation val="minMax"/>
        </c:scaling>
        <c:delete val="1"/>
        <c:axPos val="b"/>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crossAx val="1479055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28575" cap="flat" cmpd="sng" algn="ctr">
      <a:solidFill>
        <a:srgbClr val="0070C0"/>
      </a:solidFill>
      <a:round/>
    </a:ln>
    <a:effectLst/>
  </c:spPr>
  <c:txPr>
    <a:bodyPr/>
    <a:lstStyle/>
    <a:p>
      <a:pPr>
        <a:defRPr/>
      </a:pPr>
      <a:endParaRPr lang="es-C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Hoja1!$K$121</c:f>
              <c:strCache>
                <c:ptCount val="1"/>
                <c:pt idx="0">
                  <c:v>Fortalecimiento Organizacional y Simplificación de Procesos</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0"/>
            <c:invertIfNegative val="0"/>
            <c:bubble3D val="0"/>
            <c:spPr>
              <a:solidFill>
                <a:schemeClr val="tx2">
                  <a:lumMod val="40000"/>
                  <a:lumOff val="60000"/>
                </a:schemeClr>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1-9383-4754-BFB0-CB4089195A0B}"/>
              </c:ext>
            </c:extLst>
          </c:dPt>
          <c:dLbls>
            <c:dLbl>
              <c:idx val="1"/>
              <c:tx>
                <c:rich>
                  <a:bodyPr/>
                  <a:lstStyle/>
                  <a:p>
                    <a:fld id="{1A0FB69C-7C95-4C04-98AD-6A673344EA37}" type="VALUE">
                      <a:rPr lang="en-US" sz="1400"/>
                      <a:pPr/>
                      <a:t>[VALOR]</a:t>
                    </a:fld>
                    <a:endParaRPr lang="es-CO"/>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9383-4754-BFB0-CB4089195A0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Hoja1!$L$120:$M$120</c:f>
              <c:numCache>
                <c:formatCode>General</c:formatCode>
                <c:ptCount val="2"/>
                <c:pt idx="0">
                  <c:v>2019</c:v>
                </c:pt>
                <c:pt idx="1">
                  <c:v>2020</c:v>
                </c:pt>
              </c:numCache>
            </c:numRef>
          </c:cat>
          <c:val>
            <c:numRef>
              <c:f>Hoja1!$L$121:$M$121</c:f>
              <c:numCache>
                <c:formatCode>0.0</c:formatCode>
                <c:ptCount val="2"/>
                <c:pt idx="0">
                  <c:v>82.03</c:v>
                </c:pt>
                <c:pt idx="1">
                  <c:v>90.03</c:v>
                </c:pt>
              </c:numCache>
            </c:numRef>
          </c:val>
          <c:extLst>
            <c:ext xmlns:c16="http://schemas.microsoft.com/office/drawing/2014/chart" uri="{C3380CC4-5D6E-409C-BE32-E72D297353CC}">
              <c16:uniqueId val="{00000000-9383-4754-BFB0-CB4089195A0B}"/>
            </c:ext>
          </c:extLst>
        </c:ser>
        <c:dLbls>
          <c:showLegendKey val="0"/>
          <c:showVal val="1"/>
          <c:showCatName val="0"/>
          <c:showSerName val="0"/>
          <c:showPercent val="0"/>
          <c:showBubbleSize val="0"/>
        </c:dLbls>
        <c:gapWidth val="65"/>
        <c:shape val="box"/>
        <c:axId val="1479106832"/>
        <c:axId val="1509360960"/>
        <c:axId val="0"/>
      </c:bar3DChart>
      <c:catAx>
        <c:axId val="147910683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1" i="0" u="none" strike="noStrike" kern="1200" cap="all" baseline="0">
                <a:solidFill>
                  <a:schemeClr val="dk1">
                    <a:lumMod val="75000"/>
                    <a:lumOff val="25000"/>
                  </a:schemeClr>
                </a:solidFill>
                <a:latin typeface="+mn-lt"/>
                <a:ea typeface="+mn-ea"/>
                <a:cs typeface="+mn-cs"/>
              </a:defRPr>
            </a:pPr>
            <a:endParaRPr lang="es-CO"/>
          </a:p>
        </c:txPr>
        <c:crossAx val="1509360960"/>
        <c:crosses val="autoZero"/>
        <c:auto val="1"/>
        <c:lblAlgn val="ctr"/>
        <c:lblOffset val="100"/>
        <c:noMultiLvlLbl val="0"/>
      </c:catAx>
      <c:valAx>
        <c:axId val="1509360960"/>
        <c:scaling>
          <c:orientation val="minMax"/>
        </c:scaling>
        <c:delete val="1"/>
        <c:axPos val="b"/>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crossAx val="14791068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38100" cap="flat" cmpd="sng" algn="ctr">
      <a:solidFill>
        <a:schemeClr val="accent1"/>
      </a:solidFill>
      <a:round/>
    </a:ln>
    <a:effectLst/>
  </c:spPr>
  <c:txPr>
    <a:bodyPr/>
    <a:lstStyle/>
    <a:p>
      <a:pPr>
        <a:defRPr/>
      </a:pPr>
      <a:endParaRPr lang="es-C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Hoja1!$K$177</c:f>
              <c:strCache>
                <c:ptCount val="1"/>
                <c:pt idx="0">
                  <c:v>Gestión Estratégica del Talento Humano</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1"/>
            <c:invertIfNegative val="0"/>
            <c:bubble3D val="0"/>
            <c:spPr>
              <a:solidFill>
                <a:srgbClr val="00206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2-DE84-4835-BF55-9BC82B1D3804}"/>
              </c:ext>
            </c:extLst>
          </c:dPt>
          <c:dLbls>
            <c:dLbl>
              <c:idx val="0"/>
              <c:layout>
                <c:manualLayout>
                  <c:x val="-0.21337202642330749"/>
                  <c:y val="0"/>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E84-4835-BF55-9BC82B1D3804}"/>
                </c:ext>
              </c:extLst>
            </c:dLbl>
            <c:dLbl>
              <c:idx val="1"/>
              <c:layout>
                <c:manualLayout>
                  <c:x val="-0.25216694031845432"/>
                  <c:y val="0"/>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E84-4835-BF55-9BC82B1D3804}"/>
                </c:ext>
              </c:extLst>
            </c:dLbl>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ysClr val="windowText" lastClr="000000"/>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Hoja1!$L$176:$M$176</c:f>
              <c:numCache>
                <c:formatCode>General</c:formatCode>
                <c:ptCount val="2"/>
                <c:pt idx="0">
                  <c:v>2019</c:v>
                </c:pt>
                <c:pt idx="1">
                  <c:v>2020</c:v>
                </c:pt>
              </c:numCache>
            </c:numRef>
          </c:cat>
          <c:val>
            <c:numRef>
              <c:f>Hoja1!$L$177:$M$177</c:f>
              <c:numCache>
                <c:formatCode>0.0</c:formatCode>
                <c:ptCount val="2"/>
                <c:pt idx="0">
                  <c:v>77.89</c:v>
                </c:pt>
                <c:pt idx="1">
                  <c:v>96.34</c:v>
                </c:pt>
              </c:numCache>
            </c:numRef>
          </c:val>
          <c:extLst>
            <c:ext xmlns:c16="http://schemas.microsoft.com/office/drawing/2014/chart" uri="{C3380CC4-5D6E-409C-BE32-E72D297353CC}">
              <c16:uniqueId val="{00000000-DE84-4835-BF55-9BC82B1D3804}"/>
            </c:ext>
          </c:extLst>
        </c:ser>
        <c:dLbls>
          <c:showLegendKey val="0"/>
          <c:showVal val="1"/>
          <c:showCatName val="0"/>
          <c:showSerName val="0"/>
          <c:showPercent val="0"/>
          <c:showBubbleSize val="0"/>
        </c:dLbls>
        <c:gapWidth val="65"/>
        <c:shape val="box"/>
        <c:axId val="945978416"/>
        <c:axId val="947464656"/>
        <c:axId val="0"/>
      </c:bar3DChart>
      <c:catAx>
        <c:axId val="945978416"/>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dk1">
                    <a:lumMod val="75000"/>
                    <a:lumOff val="25000"/>
                  </a:schemeClr>
                </a:solidFill>
                <a:latin typeface="+mn-lt"/>
                <a:ea typeface="+mn-ea"/>
                <a:cs typeface="+mn-cs"/>
              </a:defRPr>
            </a:pPr>
            <a:endParaRPr lang="es-CO"/>
          </a:p>
        </c:txPr>
        <c:crossAx val="947464656"/>
        <c:crosses val="autoZero"/>
        <c:auto val="1"/>
        <c:lblAlgn val="ctr"/>
        <c:lblOffset val="100"/>
        <c:noMultiLvlLbl val="0"/>
      </c:catAx>
      <c:valAx>
        <c:axId val="947464656"/>
        <c:scaling>
          <c:orientation val="minMax"/>
        </c:scaling>
        <c:delete val="1"/>
        <c:axPos val="b"/>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crossAx val="9459784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38100" cap="flat" cmpd="sng" algn="ctr">
      <a:solidFill>
        <a:srgbClr val="0070C0"/>
      </a:solidFill>
      <a:round/>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withinLinear" id="19">
  <a:schemeClr val="accent6"/>
</cs:colorStyle>
</file>

<file path=ppt/charts/colors16.xml><?xml version="1.0" encoding="utf-8"?>
<cs:colorStyle xmlns:cs="http://schemas.microsoft.com/office/drawing/2012/chartStyle" xmlns:a="http://schemas.openxmlformats.org/drawingml/2006/main" meth="withinLinearReversed" id="24">
  <a:schemeClr val="accent4"/>
</cs:colorStyle>
</file>

<file path=ppt/charts/colors17.xml><?xml version="1.0" encoding="utf-8"?>
<cs:colorStyle xmlns:cs="http://schemas.microsoft.com/office/drawing/2012/chartStyle" xmlns:a="http://schemas.openxmlformats.org/drawingml/2006/main" meth="withinLinearReversed" id="21">
  <a:schemeClr val="accent1"/>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6">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92">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lumMod val="75000"/>
          </a:schemeClr>
        </a:solidFill>
      </a:ln>
    </cs:spPr>
  </cs:dataPoint>
  <cs:dataPoint3D>
    <cs:lnRef idx="0">
      <cs:styleClr val="auto"/>
    </cs:lnRef>
    <cs:fillRef idx="0">
      <cs:styleClr val="auto"/>
    </cs:fillRef>
    <cs:effectRef idx="0"/>
    <cs:fontRef idx="minor">
      <a:schemeClr val="tx1"/>
    </cs:fontRef>
    <cs:spPr>
      <a:solidFill>
        <a:schemeClr val="phClr"/>
      </a:solidFill>
      <a:ln>
        <a:solidFill>
          <a:schemeClr val="phClr">
            <a:lumMod val="75000"/>
          </a:schemeClr>
        </a:solidFill>
      </a:ln>
      <a:scene3d>
        <a:camera prst="orthographicFront"/>
        <a:lightRig rig="threePt" dir="t"/>
      </a:scene3d>
      <a:sp3d prstMaterial="translucentPowder"/>
    </cs:spPr>
  </cs:dataPoint3D>
  <cs:dataPointLine>
    <cs:lnRef idx="0">
      <cs:styleClr val="auto"/>
    </cs:lnRef>
    <cs:fillRef idx="0"/>
    <cs:effectRef idx="0"/>
    <cs:fontRef idx="minor">
      <a:schemeClr val="tx1"/>
    </cs:fontRef>
    <cs:spPr>
      <a:ln w="28575" cap="rnd">
        <a:solidFill>
          <a:schemeClr val="phClr">
            <a:alpha val="70000"/>
          </a:schemeClr>
        </a:solidFill>
        <a:round/>
      </a:ln>
    </cs:spPr>
  </cs:dataPointLine>
  <cs:dataPointMarker>
    <cs:lnRef idx="0">
      <cs:styleClr val="auto"/>
    </cs:lnRef>
    <cs:fillRef idx="0">
      <cs:styleClr val="auto"/>
    </cs:fillRef>
    <cs:effectRef idx="0"/>
    <cs:fontRef idx="minor">
      <a:schemeClr val="dk1"/>
    </cs:fontRef>
    <cs:spPr>
      <a:solidFill>
        <a:schemeClr val="phClr">
          <a:alpha val="70000"/>
        </a:schemeClr>
      </a:solidFill>
      <a:ln>
        <a:solidFill>
          <a:schemeClr val="phClr">
            <a:lumMod val="7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tx1"/>
    </cs:fontRef>
    <cs:spPr>
      <a:solidFill>
        <a:schemeClr val="lt1">
          <a:alpha val="27000"/>
        </a:schemeClr>
      </a:solidFill>
      <a:sp3d/>
    </cs:spPr>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0" kern="1200" cap="none" spc="5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tx1"/>
    </cs:fontRef>
    <cs:spPr>
      <a:sp3d/>
    </cs:spPr>
  </cs:wall>
</cs:chartStyle>
</file>

<file path=ppt/charts/style23.xml><?xml version="1.0" encoding="utf-8"?>
<cs:chartStyle xmlns:cs="http://schemas.microsoft.com/office/drawing/2012/chartStyle" xmlns:a="http://schemas.openxmlformats.org/drawingml/2006/main" id="292">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lumMod val="75000"/>
          </a:schemeClr>
        </a:solidFill>
      </a:ln>
    </cs:spPr>
  </cs:dataPoint>
  <cs:dataPoint3D>
    <cs:lnRef idx="0">
      <cs:styleClr val="auto"/>
    </cs:lnRef>
    <cs:fillRef idx="0">
      <cs:styleClr val="auto"/>
    </cs:fillRef>
    <cs:effectRef idx="0"/>
    <cs:fontRef idx="minor">
      <a:schemeClr val="tx1"/>
    </cs:fontRef>
    <cs:spPr>
      <a:solidFill>
        <a:schemeClr val="phClr"/>
      </a:solidFill>
      <a:ln>
        <a:solidFill>
          <a:schemeClr val="phClr">
            <a:lumMod val="75000"/>
          </a:schemeClr>
        </a:solidFill>
      </a:ln>
      <a:scene3d>
        <a:camera prst="orthographicFront"/>
        <a:lightRig rig="threePt" dir="t"/>
      </a:scene3d>
      <a:sp3d prstMaterial="translucentPowder"/>
    </cs:spPr>
  </cs:dataPoint3D>
  <cs:dataPointLine>
    <cs:lnRef idx="0">
      <cs:styleClr val="auto"/>
    </cs:lnRef>
    <cs:fillRef idx="0"/>
    <cs:effectRef idx="0"/>
    <cs:fontRef idx="minor">
      <a:schemeClr val="tx1"/>
    </cs:fontRef>
    <cs:spPr>
      <a:ln w="28575" cap="rnd">
        <a:solidFill>
          <a:schemeClr val="phClr">
            <a:alpha val="70000"/>
          </a:schemeClr>
        </a:solidFill>
        <a:round/>
      </a:ln>
    </cs:spPr>
  </cs:dataPointLine>
  <cs:dataPointMarker>
    <cs:lnRef idx="0">
      <cs:styleClr val="auto"/>
    </cs:lnRef>
    <cs:fillRef idx="0">
      <cs:styleClr val="auto"/>
    </cs:fillRef>
    <cs:effectRef idx="0"/>
    <cs:fontRef idx="minor">
      <a:schemeClr val="dk1"/>
    </cs:fontRef>
    <cs:spPr>
      <a:solidFill>
        <a:schemeClr val="phClr">
          <a:alpha val="70000"/>
        </a:schemeClr>
      </a:solidFill>
      <a:ln>
        <a:solidFill>
          <a:schemeClr val="phClr">
            <a:lumMod val="7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tx1"/>
    </cs:fontRef>
    <cs:spPr>
      <a:solidFill>
        <a:schemeClr val="lt1">
          <a:alpha val="27000"/>
        </a:schemeClr>
      </a:solidFill>
      <a:sp3d/>
    </cs:spPr>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0" kern="1200" cap="none" spc="5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tx1"/>
    </cs:fontRef>
    <cs:spPr>
      <a:sp3d/>
    </cs:spPr>
  </cs:wall>
</cs:chartStyle>
</file>

<file path=ppt/charts/style3.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A392B1-449F-43EC-9B64-76DF9B3EAF0E}" type="datetimeFigureOut">
              <a:rPr lang="es-CO" smtClean="0"/>
              <a:t>3/06/2021</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C8573C-F05B-4B0F-B0C9-D4F2C2D9FAA4}" type="slidenum">
              <a:rPr lang="es-CO" smtClean="0"/>
              <a:t>‹Nº›</a:t>
            </a:fld>
            <a:endParaRPr lang="es-CO"/>
          </a:p>
        </p:txBody>
      </p:sp>
    </p:spTree>
    <p:extLst>
      <p:ext uri="{BB962C8B-B14F-4D97-AF65-F5344CB8AC3E}">
        <p14:creationId xmlns:p14="http://schemas.microsoft.com/office/powerpoint/2010/main" val="4000551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2</a:t>
            </a:fld>
            <a:endParaRPr lang="en-US"/>
          </a:p>
        </p:txBody>
      </p:sp>
    </p:spTree>
    <p:extLst>
      <p:ext uri="{BB962C8B-B14F-4D97-AF65-F5344CB8AC3E}">
        <p14:creationId xmlns:p14="http://schemas.microsoft.com/office/powerpoint/2010/main" val="91713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11</a:t>
            </a:fld>
            <a:endParaRPr lang="en-US"/>
          </a:p>
        </p:txBody>
      </p:sp>
    </p:spTree>
    <p:extLst>
      <p:ext uri="{BB962C8B-B14F-4D97-AF65-F5344CB8AC3E}">
        <p14:creationId xmlns:p14="http://schemas.microsoft.com/office/powerpoint/2010/main" val="2216034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12</a:t>
            </a:fld>
            <a:endParaRPr lang="en-US"/>
          </a:p>
        </p:txBody>
      </p:sp>
    </p:spTree>
    <p:extLst>
      <p:ext uri="{BB962C8B-B14F-4D97-AF65-F5344CB8AC3E}">
        <p14:creationId xmlns:p14="http://schemas.microsoft.com/office/powerpoint/2010/main" val="3150284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13</a:t>
            </a:fld>
            <a:endParaRPr lang="en-US"/>
          </a:p>
        </p:txBody>
      </p:sp>
    </p:spTree>
    <p:extLst>
      <p:ext uri="{BB962C8B-B14F-4D97-AF65-F5344CB8AC3E}">
        <p14:creationId xmlns:p14="http://schemas.microsoft.com/office/powerpoint/2010/main" val="2704419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14</a:t>
            </a:fld>
            <a:endParaRPr lang="en-US"/>
          </a:p>
        </p:txBody>
      </p:sp>
    </p:spTree>
    <p:extLst>
      <p:ext uri="{BB962C8B-B14F-4D97-AF65-F5344CB8AC3E}">
        <p14:creationId xmlns:p14="http://schemas.microsoft.com/office/powerpoint/2010/main" val="1834570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15</a:t>
            </a:fld>
            <a:endParaRPr lang="en-US"/>
          </a:p>
        </p:txBody>
      </p:sp>
    </p:spTree>
    <p:extLst>
      <p:ext uri="{BB962C8B-B14F-4D97-AF65-F5344CB8AC3E}">
        <p14:creationId xmlns:p14="http://schemas.microsoft.com/office/powerpoint/2010/main" val="4225467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16</a:t>
            </a:fld>
            <a:endParaRPr lang="en-US"/>
          </a:p>
        </p:txBody>
      </p:sp>
    </p:spTree>
    <p:extLst>
      <p:ext uri="{BB962C8B-B14F-4D97-AF65-F5344CB8AC3E}">
        <p14:creationId xmlns:p14="http://schemas.microsoft.com/office/powerpoint/2010/main" val="1289136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3</a:t>
            </a:fld>
            <a:endParaRPr lang="en-US"/>
          </a:p>
        </p:txBody>
      </p:sp>
    </p:spTree>
    <p:extLst>
      <p:ext uri="{BB962C8B-B14F-4D97-AF65-F5344CB8AC3E}">
        <p14:creationId xmlns:p14="http://schemas.microsoft.com/office/powerpoint/2010/main" val="591888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4</a:t>
            </a:fld>
            <a:endParaRPr lang="en-US"/>
          </a:p>
        </p:txBody>
      </p:sp>
    </p:spTree>
    <p:extLst>
      <p:ext uri="{BB962C8B-B14F-4D97-AF65-F5344CB8AC3E}">
        <p14:creationId xmlns:p14="http://schemas.microsoft.com/office/powerpoint/2010/main" val="3699952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5</a:t>
            </a:fld>
            <a:endParaRPr lang="en-US"/>
          </a:p>
        </p:txBody>
      </p:sp>
    </p:spTree>
    <p:extLst>
      <p:ext uri="{BB962C8B-B14F-4D97-AF65-F5344CB8AC3E}">
        <p14:creationId xmlns:p14="http://schemas.microsoft.com/office/powerpoint/2010/main" val="662183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6</a:t>
            </a:fld>
            <a:endParaRPr lang="en-US"/>
          </a:p>
        </p:txBody>
      </p:sp>
    </p:spTree>
    <p:extLst>
      <p:ext uri="{BB962C8B-B14F-4D97-AF65-F5344CB8AC3E}">
        <p14:creationId xmlns:p14="http://schemas.microsoft.com/office/powerpoint/2010/main" val="4286218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7</a:t>
            </a:fld>
            <a:endParaRPr lang="en-US"/>
          </a:p>
        </p:txBody>
      </p:sp>
    </p:spTree>
    <p:extLst>
      <p:ext uri="{BB962C8B-B14F-4D97-AF65-F5344CB8AC3E}">
        <p14:creationId xmlns:p14="http://schemas.microsoft.com/office/powerpoint/2010/main" val="3270513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8</a:t>
            </a:fld>
            <a:endParaRPr lang="en-US"/>
          </a:p>
        </p:txBody>
      </p:sp>
    </p:spTree>
    <p:extLst>
      <p:ext uri="{BB962C8B-B14F-4D97-AF65-F5344CB8AC3E}">
        <p14:creationId xmlns:p14="http://schemas.microsoft.com/office/powerpoint/2010/main" val="2024436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9</a:t>
            </a:fld>
            <a:endParaRPr lang="en-US"/>
          </a:p>
        </p:txBody>
      </p:sp>
    </p:spTree>
    <p:extLst>
      <p:ext uri="{BB962C8B-B14F-4D97-AF65-F5344CB8AC3E}">
        <p14:creationId xmlns:p14="http://schemas.microsoft.com/office/powerpoint/2010/main" val="13651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3C3D2-44CD-E64A-9F66-43F1F0188888}" type="slidenum">
              <a:rPr lang="en-US" smtClean="0"/>
              <a:t>10</a:t>
            </a:fld>
            <a:endParaRPr lang="en-US"/>
          </a:p>
        </p:txBody>
      </p:sp>
    </p:spTree>
    <p:extLst>
      <p:ext uri="{BB962C8B-B14F-4D97-AF65-F5344CB8AC3E}">
        <p14:creationId xmlns:p14="http://schemas.microsoft.com/office/powerpoint/2010/main" val="2814385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19E1D4-6903-48EC-A9FE-B2D6AA09558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7AACE2CE-A021-4A3B-BFA4-59F42FF568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AEC640C6-0224-4AA1-9E28-328458B35A47}"/>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5" name="Marcador de pie de página 4">
            <a:extLst>
              <a:ext uri="{FF2B5EF4-FFF2-40B4-BE49-F238E27FC236}">
                <a16:creationId xmlns:a16="http://schemas.microsoft.com/office/drawing/2014/main" id="{CE6C9B76-EA8D-4C41-B45B-A80F444D077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D2016CF-3216-4275-A9E6-873556AE4B87}"/>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3574859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652DD3-CB01-41BA-B6C8-D085B0075ED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0B935B9E-86FE-4C12-B71C-D2F2CBAED4FF}"/>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5F87033-6BF6-4F1F-9924-B044A69D3D0E}"/>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5" name="Marcador de pie de página 4">
            <a:extLst>
              <a:ext uri="{FF2B5EF4-FFF2-40B4-BE49-F238E27FC236}">
                <a16:creationId xmlns:a16="http://schemas.microsoft.com/office/drawing/2014/main" id="{7D938F19-7FE5-46DB-A28C-26AD05999B0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151ABE5-7C8A-474C-9F52-B09649BA8B19}"/>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133403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BBC9DDC-FEE3-4733-BB2A-500BAC1D2A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4A4E77C2-22B6-4873-B69B-0ADAEAA65333}"/>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A88BC44-3FC1-4337-86E3-DB925A282579}"/>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5" name="Marcador de pie de página 4">
            <a:extLst>
              <a:ext uri="{FF2B5EF4-FFF2-40B4-BE49-F238E27FC236}">
                <a16:creationId xmlns:a16="http://schemas.microsoft.com/office/drawing/2014/main" id="{23AC6F63-CDE5-4D6B-A171-C2F75E188A6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5C6EE6E-2DCF-4ABE-A5E2-55CBE87340C7}"/>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413103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9A06E0-E1F6-4E7E-80F4-65035332D9C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ABF2F2E-D73A-4BF3-B6AC-FD2EFD684110}"/>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EB2196F-51C8-471E-813D-B5BB4FFABC7D}"/>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5" name="Marcador de pie de página 4">
            <a:extLst>
              <a:ext uri="{FF2B5EF4-FFF2-40B4-BE49-F238E27FC236}">
                <a16:creationId xmlns:a16="http://schemas.microsoft.com/office/drawing/2014/main" id="{5642AB10-C660-47DB-8CD9-C7B7C42B238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0F05AE6-4E19-4068-99B8-83347D6ED8AD}"/>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3990886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F1E803-1649-4CF0-A785-5CE622CC853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0224AD2-C2D4-4452-ABC6-5B4FF1FD4E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4E4323EC-8877-4194-88F9-2963C1D21EF5}"/>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5" name="Marcador de pie de página 4">
            <a:extLst>
              <a:ext uri="{FF2B5EF4-FFF2-40B4-BE49-F238E27FC236}">
                <a16:creationId xmlns:a16="http://schemas.microsoft.com/office/drawing/2014/main" id="{3029B797-79C1-4666-A656-E523F9F65D8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F9D97D1-4E22-479B-B3CC-6DC5E04C7695}"/>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5544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290FA6-1B8D-4205-A21C-C5434C9F57D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EC6A07C-2954-48E8-94F0-47CF9AE8BF9F}"/>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FA97BC90-587E-467F-988F-89753CD893F4}"/>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A2696A85-982F-41E5-A694-DC083B9979CC}"/>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6" name="Marcador de pie de página 5">
            <a:extLst>
              <a:ext uri="{FF2B5EF4-FFF2-40B4-BE49-F238E27FC236}">
                <a16:creationId xmlns:a16="http://schemas.microsoft.com/office/drawing/2014/main" id="{8B58799B-B42A-465F-B6A3-8BFCF0B76DE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66AAA6DF-B463-492C-A2DA-C6F7BA9E86AB}"/>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2532443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0166F7-961A-47BF-A4D1-B225C01A41F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709352A-6E22-4AA9-96D5-6D4329FFD4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E0B9391-3ABD-41D5-885C-C2A77A37CCA4}"/>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F9F6B23F-6122-4DC9-89E0-FF000B305B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0137BEFB-C812-413E-93DB-48D261B9C31C}"/>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5B919323-91A6-4F27-A5BA-550B0A82CD05}"/>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8" name="Marcador de pie de página 7">
            <a:extLst>
              <a:ext uri="{FF2B5EF4-FFF2-40B4-BE49-F238E27FC236}">
                <a16:creationId xmlns:a16="http://schemas.microsoft.com/office/drawing/2014/main" id="{3A4E9F27-C383-4BF4-A9AB-9A4D39E9BF09}"/>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0261571B-8EE3-4825-8474-439DD392CD61}"/>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1990383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0D73A6-6049-4413-AD45-DEE91E35044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C2E83A03-19CF-4A34-B427-9DD3E3ECF846}"/>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4" name="Marcador de pie de página 3">
            <a:extLst>
              <a:ext uri="{FF2B5EF4-FFF2-40B4-BE49-F238E27FC236}">
                <a16:creationId xmlns:a16="http://schemas.microsoft.com/office/drawing/2014/main" id="{1F846499-E2C9-487E-A51B-9ABBC455CEDC}"/>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4B8EE333-50BD-4D3C-AAB9-DB61F8465811}"/>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2562951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94933BA-32D6-45B9-B868-9F6BAA4D8CF2}"/>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3" name="Marcador de pie de página 2">
            <a:extLst>
              <a:ext uri="{FF2B5EF4-FFF2-40B4-BE49-F238E27FC236}">
                <a16:creationId xmlns:a16="http://schemas.microsoft.com/office/drawing/2014/main" id="{6025C06B-73A8-41D8-A9C1-0C2944EE8364}"/>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B9B8F374-512F-423A-9F77-4181A9FC5CD4}"/>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126111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3F18AB-493B-447D-B4E3-C6AFA9CF84F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820EFF0-E625-4B96-A01E-0CA6215E07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5A30E24F-A068-47DA-A878-F8979509F5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2DEC4AF-352D-4859-AD5D-C9FF3489D7EA}"/>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6" name="Marcador de pie de página 5">
            <a:extLst>
              <a:ext uri="{FF2B5EF4-FFF2-40B4-BE49-F238E27FC236}">
                <a16:creationId xmlns:a16="http://schemas.microsoft.com/office/drawing/2014/main" id="{92D83180-141D-4EDF-A1FA-B413C730144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8E359AF-8C6A-4AB9-8C18-BFED21E9C437}"/>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148192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1E8EAA-C4E1-426C-B7E7-5C591B4F06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234BBB55-5E1E-4DCF-AEB0-1AAB2F25E4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A8F464DC-3137-4A21-9F3D-0491374DAB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2D38FCBD-F480-431E-B72F-828405E83A8A}"/>
              </a:ext>
            </a:extLst>
          </p:cNvPr>
          <p:cNvSpPr>
            <a:spLocks noGrp="1"/>
          </p:cNvSpPr>
          <p:nvPr>
            <p:ph type="dt" sz="half" idx="10"/>
          </p:nvPr>
        </p:nvSpPr>
        <p:spPr/>
        <p:txBody>
          <a:bodyPr/>
          <a:lstStyle/>
          <a:p>
            <a:fld id="{A55DE202-2F55-48D3-821A-097D53E96CD6}" type="datetimeFigureOut">
              <a:rPr lang="es-CO" smtClean="0"/>
              <a:t>3/06/2021</a:t>
            </a:fld>
            <a:endParaRPr lang="es-CO"/>
          </a:p>
        </p:txBody>
      </p:sp>
      <p:sp>
        <p:nvSpPr>
          <p:cNvPr id="6" name="Marcador de pie de página 5">
            <a:extLst>
              <a:ext uri="{FF2B5EF4-FFF2-40B4-BE49-F238E27FC236}">
                <a16:creationId xmlns:a16="http://schemas.microsoft.com/office/drawing/2014/main" id="{F51605E0-1C11-4FCA-BC31-0CCF66082228}"/>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76C567CC-0429-4D3F-8B63-44F6590CE5AC}"/>
              </a:ext>
            </a:extLst>
          </p:cNvPr>
          <p:cNvSpPr>
            <a:spLocks noGrp="1"/>
          </p:cNvSpPr>
          <p:nvPr>
            <p:ph type="sldNum" sz="quarter" idx="12"/>
          </p:nvPr>
        </p:nvSpPr>
        <p:spPr/>
        <p:txBody>
          <a:bodyPr/>
          <a:lstStyle/>
          <a:p>
            <a:fld id="{A79F3E0E-DBFB-493E-A3F6-48A0976BDBAD}" type="slidenum">
              <a:rPr lang="es-CO" smtClean="0"/>
              <a:t>‹Nº›</a:t>
            </a:fld>
            <a:endParaRPr lang="es-CO"/>
          </a:p>
        </p:txBody>
      </p:sp>
    </p:spTree>
    <p:extLst>
      <p:ext uri="{BB962C8B-B14F-4D97-AF65-F5344CB8AC3E}">
        <p14:creationId xmlns:p14="http://schemas.microsoft.com/office/powerpoint/2010/main" val="2718864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16D766C-5BB2-43BD-9844-851D0CD7D4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676EC8C-9B61-49AF-84EC-BFF3745FEF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7700CF1-5AFA-40D0-A3D1-62E9AA50A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DE202-2F55-48D3-821A-097D53E96CD6}" type="datetimeFigureOut">
              <a:rPr lang="es-CO" smtClean="0"/>
              <a:t>3/06/2021</a:t>
            </a:fld>
            <a:endParaRPr lang="es-CO"/>
          </a:p>
        </p:txBody>
      </p:sp>
      <p:sp>
        <p:nvSpPr>
          <p:cNvPr id="5" name="Marcador de pie de página 4">
            <a:extLst>
              <a:ext uri="{FF2B5EF4-FFF2-40B4-BE49-F238E27FC236}">
                <a16:creationId xmlns:a16="http://schemas.microsoft.com/office/drawing/2014/main" id="{E8CD6D4A-7544-4352-A1C0-7195BCC180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AC7DD70A-0B0B-4488-B1C2-12C7356990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9F3E0E-DBFB-493E-A3F6-48A0976BDBAD}" type="slidenum">
              <a:rPr lang="es-CO" smtClean="0"/>
              <a:t>‹Nº›</a:t>
            </a:fld>
            <a:endParaRPr lang="es-CO"/>
          </a:p>
        </p:txBody>
      </p:sp>
    </p:spTree>
    <p:extLst>
      <p:ext uri="{BB962C8B-B14F-4D97-AF65-F5344CB8AC3E}">
        <p14:creationId xmlns:p14="http://schemas.microsoft.com/office/powerpoint/2010/main" val="1198487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14.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chart" Target="../charts/chart13.xml"/><Relationship Id="rId5" Type="http://schemas.openxmlformats.org/officeDocument/2006/relationships/image" Target="../media/image4.pn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16.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chart" Target="../charts/chart15.xml"/><Relationship Id="rId5" Type="http://schemas.openxmlformats.org/officeDocument/2006/relationships/image" Target="../media/image4.pn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chart" Target="../charts/chart17.xml"/><Relationship Id="rId5" Type="http://schemas.openxmlformats.org/officeDocument/2006/relationships/image" Target="../media/image4.pn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19.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chart" Target="../charts/chart18.xml"/><Relationship Id="rId5" Type="http://schemas.openxmlformats.org/officeDocument/2006/relationships/image" Target="../media/image4.pn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chart" Target="../charts/chart20.xml"/><Relationship Id="rId5" Type="http://schemas.openxmlformats.org/officeDocument/2006/relationships/image" Target="../media/image4.pn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chart" Target="../charts/chart21.xml"/><Relationship Id="rId5" Type="http://schemas.openxmlformats.org/officeDocument/2006/relationships/image" Target="../media/image4.pn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23.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chart" Target="../charts/chart2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chart" Target="../charts/chart1.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chart" Target="../charts/chart3.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chart" Target="../charts/chart4.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chart" Target="../charts/chart5.xml"/><Relationship Id="rId5" Type="http://schemas.openxmlformats.org/officeDocument/2006/relationships/image" Target="../media/image4.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chart" Target="../charts/chart6.xml"/><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chart" Target="../charts/chart7.xml"/><Relationship Id="rId5" Type="http://schemas.openxmlformats.org/officeDocument/2006/relationships/image" Target="../media/image4.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chart" Target="../charts/chart9.xml"/><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12.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chart" Target="../charts/chart1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 y="0"/>
            <a:ext cx="7896226" cy="6858000"/>
          </a:xfrm>
          <a:prstGeom prst="rect">
            <a:avLst/>
          </a:prstGeom>
          <a:solidFill>
            <a:srgbClr val="2278B8"/>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p>
        </p:txBody>
      </p:sp>
      <p:pic>
        <p:nvPicPr>
          <p:cNvPr id="2051" name="Imagen 1" descr="fondo power poi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9526"/>
            <a:ext cx="12191999" cy="6875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a16="http://schemas.microsoft.com/office/drawing/2014/main" id="{0BB761B6-7955-4795-BE64-CD6A18E69EB4}"/>
              </a:ext>
            </a:extLst>
          </p:cNvPr>
          <p:cNvSpPr/>
          <p:nvPr/>
        </p:nvSpPr>
        <p:spPr>
          <a:xfrm>
            <a:off x="2063692" y="5211471"/>
            <a:ext cx="9706062" cy="553998"/>
          </a:xfrm>
          <a:prstGeom prst="rect">
            <a:avLst/>
          </a:prstGeom>
        </p:spPr>
        <p:txBody>
          <a:bodyPr wrap="square">
            <a:spAutoFit/>
          </a:bodyPr>
          <a:lstStyle/>
          <a:p>
            <a:pPr algn="ctr"/>
            <a:r>
              <a:rPr lang="es-ES" sz="3000" b="1" dirty="0">
                <a:solidFill>
                  <a:schemeClr val="bg1"/>
                </a:solidFill>
              </a:rPr>
              <a:t>RESULTADOS FURAG 2020</a:t>
            </a:r>
            <a:endParaRPr lang="es-CO" sz="3000" b="1" dirty="0">
              <a:solidFill>
                <a:schemeClr val="bg1"/>
              </a:solidFill>
            </a:endParaRPr>
          </a:p>
        </p:txBody>
      </p:sp>
    </p:spTree>
    <p:extLst>
      <p:ext uri="{BB962C8B-B14F-4D97-AF65-F5344CB8AC3E}">
        <p14:creationId xmlns:p14="http://schemas.microsoft.com/office/powerpoint/2010/main" val="292242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269320"/>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sp>
        <p:nvSpPr>
          <p:cNvPr id="13" name="CuadroTexto 12">
            <a:extLst>
              <a:ext uri="{FF2B5EF4-FFF2-40B4-BE49-F238E27FC236}">
                <a16:creationId xmlns:a16="http://schemas.microsoft.com/office/drawing/2014/main" id="{440848AF-6EFB-4737-8A75-B27751EC4A1A}"/>
              </a:ext>
            </a:extLst>
          </p:cNvPr>
          <p:cNvSpPr txBox="1"/>
          <p:nvPr/>
        </p:nvSpPr>
        <p:spPr>
          <a:xfrm>
            <a:off x="386767" y="1245961"/>
            <a:ext cx="5434913" cy="400110"/>
          </a:xfrm>
          <a:prstGeom prst="rect">
            <a:avLst/>
          </a:prstGeom>
          <a:noFill/>
        </p:spPr>
        <p:txBody>
          <a:bodyPr wrap="square" rtlCol="0">
            <a:spAutoFit/>
          </a:bodyPr>
          <a:lstStyle/>
          <a:p>
            <a:pPr algn="ctr"/>
            <a:r>
              <a:rPr lang="es-ES" sz="2000" b="1" dirty="0">
                <a:solidFill>
                  <a:schemeClr val="accent1"/>
                </a:solidFill>
              </a:rPr>
              <a:t>DEFENSA JURÍDICA</a:t>
            </a:r>
            <a:endParaRPr lang="es-CO" sz="2000" b="1" dirty="0">
              <a:solidFill>
                <a:schemeClr val="accent1"/>
              </a:solidFill>
            </a:endParaRPr>
          </a:p>
        </p:txBody>
      </p:sp>
      <p:sp>
        <p:nvSpPr>
          <p:cNvPr id="14" name="CuadroTexto 13">
            <a:extLst>
              <a:ext uri="{FF2B5EF4-FFF2-40B4-BE49-F238E27FC236}">
                <a16:creationId xmlns:a16="http://schemas.microsoft.com/office/drawing/2014/main" id="{E6724B9A-0754-4206-B729-E45F7016F025}"/>
              </a:ext>
            </a:extLst>
          </p:cNvPr>
          <p:cNvSpPr txBox="1"/>
          <p:nvPr/>
        </p:nvSpPr>
        <p:spPr>
          <a:xfrm>
            <a:off x="1556668" y="4280519"/>
            <a:ext cx="3641898" cy="307777"/>
          </a:xfrm>
          <a:prstGeom prst="rect">
            <a:avLst/>
          </a:prstGeom>
          <a:noFill/>
        </p:spPr>
        <p:txBody>
          <a:bodyPr wrap="square" rtlCol="0">
            <a:spAutoFit/>
          </a:bodyPr>
          <a:lstStyle/>
          <a:p>
            <a:pPr algn="ctr"/>
            <a:r>
              <a:rPr lang="es-ES" sz="1400" b="1" dirty="0">
                <a:solidFill>
                  <a:schemeClr val="accent1"/>
                </a:solidFill>
              </a:rPr>
              <a:t>RECOMENDACIÓN</a:t>
            </a:r>
            <a:endParaRPr lang="es-CO" sz="1400" b="1" dirty="0">
              <a:solidFill>
                <a:schemeClr val="accent1"/>
              </a:solidFill>
            </a:endParaRPr>
          </a:p>
        </p:txBody>
      </p:sp>
      <p:sp>
        <p:nvSpPr>
          <p:cNvPr id="17" name="CuadroTexto 16">
            <a:extLst>
              <a:ext uri="{FF2B5EF4-FFF2-40B4-BE49-F238E27FC236}">
                <a16:creationId xmlns:a16="http://schemas.microsoft.com/office/drawing/2014/main" id="{6C19095B-08D8-4CCD-84D2-44FAA1B4BD3C}"/>
              </a:ext>
            </a:extLst>
          </p:cNvPr>
          <p:cNvSpPr txBox="1"/>
          <p:nvPr/>
        </p:nvSpPr>
        <p:spPr>
          <a:xfrm>
            <a:off x="6757087" y="1226896"/>
            <a:ext cx="5434913" cy="400110"/>
          </a:xfrm>
          <a:prstGeom prst="rect">
            <a:avLst/>
          </a:prstGeom>
          <a:noFill/>
        </p:spPr>
        <p:txBody>
          <a:bodyPr wrap="square" rtlCol="0">
            <a:spAutoFit/>
          </a:bodyPr>
          <a:lstStyle/>
          <a:p>
            <a:pPr algn="ctr"/>
            <a:r>
              <a:rPr lang="es-ES" sz="2000" b="1" dirty="0">
                <a:solidFill>
                  <a:schemeClr val="accent1"/>
                </a:solidFill>
              </a:rPr>
              <a:t>CONTROL INTERNO</a:t>
            </a:r>
            <a:endParaRPr lang="es-CO" sz="2000" b="1" dirty="0">
              <a:solidFill>
                <a:schemeClr val="accent1"/>
              </a:solidFill>
            </a:endParaRPr>
          </a:p>
        </p:txBody>
      </p:sp>
      <p:sp>
        <p:nvSpPr>
          <p:cNvPr id="18" name="CuadroTexto 17">
            <a:extLst>
              <a:ext uri="{FF2B5EF4-FFF2-40B4-BE49-F238E27FC236}">
                <a16:creationId xmlns:a16="http://schemas.microsoft.com/office/drawing/2014/main" id="{2B554538-6321-4F5A-8214-6DC735BA6C2F}"/>
              </a:ext>
            </a:extLst>
          </p:cNvPr>
          <p:cNvSpPr txBox="1"/>
          <p:nvPr/>
        </p:nvSpPr>
        <p:spPr>
          <a:xfrm>
            <a:off x="7796469" y="4015635"/>
            <a:ext cx="364189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graphicFrame>
        <p:nvGraphicFramePr>
          <p:cNvPr id="2" name="Tabla 1">
            <a:extLst>
              <a:ext uri="{FF2B5EF4-FFF2-40B4-BE49-F238E27FC236}">
                <a16:creationId xmlns:a16="http://schemas.microsoft.com/office/drawing/2014/main" id="{9C1EE45F-E0A1-460B-844C-41F0007B7F94}"/>
              </a:ext>
            </a:extLst>
          </p:cNvPr>
          <p:cNvGraphicFramePr>
            <a:graphicFrameLocks noGrp="1"/>
          </p:cNvGraphicFramePr>
          <p:nvPr>
            <p:extLst>
              <p:ext uri="{D42A27DB-BD31-4B8C-83A1-F6EECF244321}">
                <p14:modId xmlns:p14="http://schemas.microsoft.com/office/powerpoint/2010/main" val="913682954"/>
              </p:ext>
            </p:extLst>
          </p:nvPr>
        </p:nvGraphicFramePr>
        <p:xfrm>
          <a:off x="977317" y="4714875"/>
          <a:ext cx="4800600" cy="1457325"/>
        </p:xfrm>
        <a:graphic>
          <a:graphicData uri="http://schemas.openxmlformats.org/drawingml/2006/table">
            <a:tbl>
              <a:tblPr>
                <a:tableStyleId>{5C22544A-7EE6-4342-B048-85BDC9FD1C3A}</a:tableStyleId>
              </a:tblPr>
              <a:tblGrid>
                <a:gridCol w="2639854">
                  <a:extLst>
                    <a:ext uri="{9D8B030D-6E8A-4147-A177-3AD203B41FA5}">
                      <a16:colId xmlns:a16="http://schemas.microsoft.com/office/drawing/2014/main" val="2469475421"/>
                    </a:ext>
                  </a:extLst>
                </a:gridCol>
                <a:gridCol w="2160746">
                  <a:extLst>
                    <a:ext uri="{9D8B030D-6E8A-4147-A177-3AD203B41FA5}">
                      <a16:colId xmlns:a16="http://schemas.microsoft.com/office/drawing/2014/main" val="4212561450"/>
                    </a:ext>
                  </a:extLst>
                </a:gridCol>
              </a:tblGrid>
              <a:tr h="276349">
                <a:tc>
                  <a:txBody>
                    <a:bodyPr/>
                    <a:lstStyle/>
                    <a:p>
                      <a:pPr algn="ctr" fontAlgn="ctr"/>
                      <a:r>
                        <a:rPr lang="es-CO" sz="1400" b="1" u="none" strike="noStrike" dirty="0">
                          <a:effectLst/>
                        </a:rPr>
                        <a:t>ACCIÓN</a:t>
                      </a:r>
                      <a:endParaRPr lang="es-CO" sz="14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tc>
                  <a:txBody>
                    <a:bodyPr/>
                    <a:lstStyle/>
                    <a:p>
                      <a:pPr algn="ctr" fontAlgn="ctr"/>
                      <a:r>
                        <a:rPr lang="es-CO" sz="1400" b="1" u="none" strike="noStrike" dirty="0">
                          <a:effectLst/>
                        </a:rPr>
                        <a:t>ÁREA RESPONSABLE</a:t>
                      </a:r>
                      <a:endParaRPr lang="es-CO" sz="14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extLst>
                  <a:ext uri="{0D108BD9-81ED-4DB2-BD59-A6C34878D82A}">
                    <a16:rowId xmlns:a16="http://schemas.microsoft.com/office/drawing/2014/main" val="3736383255"/>
                  </a:ext>
                </a:extLst>
              </a:tr>
              <a:tr h="1180976">
                <a:tc>
                  <a:txBody>
                    <a:bodyPr/>
                    <a:lstStyle/>
                    <a:p>
                      <a:pPr algn="just" fontAlgn="ctr"/>
                      <a:r>
                        <a:rPr lang="es-ES" sz="1300" u="none" strike="noStrike">
                          <a:effectLst/>
                        </a:rPr>
                        <a:t>Determinar los requisitos mínimos en los estudios y/o análisis que tenga que realizar la entidad cuando tenga procesos en su contra, con el fin de proponer correctivos.</a:t>
                      </a:r>
                      <a:endParaRPr lang="es-ES" sz="13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CO" sz="1300" u="none" strike="noStrike" dirty="0">
                          <a:effectLst/>
                        </a:rPr>
                        <a:t>OAJ</a:t>
                      </a:r>
                      <a:endParaRPr lang="es-CO" sz="13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80213333"/>
                  </a:ext>
                </a:extLst>
              </a:tr>
            </a:tbl>
          </a:graphicData>
        </a:graphic>
      </p:graphicFrame>
      <p:graphicFrame>
        <p:nvGraphicFramePr>
          <p:cNvPr id="20" name="Gráfico 19">
            <a:extLst>
              <a:ext uri="{FF2B5EF4-FFF2-40B4-BE49-F238E27FC236}">
                <a16:creationId xmlns:a16="http://schemas.microsoft.com/office/drawing/2014/main" id="{0283D316-AB49-4F15-96B7-58271ABC3A47}"/>
              </a:ext>
            </a:extLst>
          </p:cNvPr>
          <p:cNvGraphicFramePr>
            <a:graphicFrameLocks/>
          </p:cNvGraphicFramePr>
          <p:nvPr>
            <p:extLst>
              <p:ext uri="{D42A27DB-BD31-4B8C-83A1-F6EECF244321}">
                <p14:modId xmlns:p14="http://schemas.microsoft.com/office/powerpoint/2010/main" val="118844713"/>
              </p:ext>
            </p:extLst>
          </p:nvPr>
        </p:nvGraphicFramePr>
        <p:xfrm>
          <a:off x="1333772" y="1713079"/>
          <a:ext cx="4068102" cy="244086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 name="Tabla 2">
            <a:extLst>
              <a:ext uri="{FF2B5EF4-FFF2-40B4-BE49-F238E27FC236}">
                <a16:creationId xmlns:a16="http://schemas.microsoft.com/office/drawing/2014/main" id="{459740A5-6895-4357-B35F-27EF4E115636}"/>
              </a:ext>
            </a:extLst>
          </p:cNvPr>
          <p:cNvGraphicFramePr>
            <a:graphicFrameLocks noGrp="1"/>
          </p:cNvGraphicFramePr>
          <p:nvPr>
            <p:extLst>
              <p:ext uri="{D42A27DB-BD31-4B8C-83A1-F6EECF244321}">
                <p14:modId xmlns:p14="http://schemas.microsoft.com/office/powerpoint/2010/main" val="856132182"/>
              </p:ext>
            </p:extLst>
          </p:nvPr>
        </p:nvGraphicFramePr>
        <p:xfrm>
          <a:off x="6877050" y="4363449"/>
          <a:ext cx="5123605" cy="2283437"/>
        </p:xfrm>
        <a:graphic>
          <a:graphicData uri="http://schemas.openxmlformats.org/drawingml/2006/table">
            <a:tbl>
              <a:tblPr>
                <a:tableStyleId>{5C22544A-7EE6-4342-B048-85BDC9FD1C3A}</a:tableStyleId>
              </a:tblPr>
              <a:tblGrid>
                <a:gridCol w="3741247">
                  <a:extLst>
                    <a:ext uri="{9D8B030D-6E8A-4147-A177-3AD203B41FA5}">
                      <a16:colId xmlns:a16="http://schemas.microsoft.com/office/drawing/2014/main" val="930271586"/>
                    </a:ext>
                  </a:extLst>
                </a:gridCol>
                <a:gridCol w="1382358">
                  <a:extLst>
                    <a:ext uri="{9D8B030D-6E8A-4147-A177-3AD203B41FA5}">
                      <a16:colId xmlns:a16="http://schemas.microsoft.com/office/drawing/2014/main" val="892675658"/>
                    </a:ext>
                  </a:extLst>
                </a:gridCol>
              </a:tblGrid>
              <a:tr h="175857">
                <a:tc>
                  <a:txBody>
                    <a:bodyPr/>
                    <a:lstStyle/>
                    <a:p>
                      <a:pPr algn="ctr" fontAlgn="ctr"/>
                      <a:r>
                        <a:rPr lang="es-CO" sz="1200" b="1" u="none" strike="noStrike" dirty="0">
                          <a:effectLst/>
                        </a:rPr>
                        <a:t>ACCIÓN</a:t>
                      </a:r>
                      <a:endParaRPr lang="es-CO" sz="12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tc>
                  <a:txBody>
                    <a:bodyPr/>
                    <a:lstStyle/>
                    <a:p>
                      <a:pPr algn="ctr" fontAlgn="ctr"/>
                      <a:r>
                        <a:rPr lang="es-CO" sz="1200" b="1" u="none" strike="noStrike" dirty="0">
                          <a:effectLst/>
                        </a:rPr>
                        <a:t>ÁREAS RESPONSABLES</a:t>
                      </a:r>
                      <a:endParaRPr lang="es-CO" sz="12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extLst>
                  <a:ext uri="{0D108BD9-81ED-4DB2-BD59-A6C34878D82A}">
                    <a16:rowId xmlns:a16="http://schemas.microsoft.com/office/drawing/2014/main" val="2189913391"/>
                  </a:ext>
                </a:extLst>
              </a:tr>
              <a:tr h="158015">
                <a:tc>
                  <a:txBody>
                    <a:bodyPr/>
                    <a:lstStyle/>
                    <a:p>
                      <a:pPr algn="just" fontAlgn="ctr"/>
                      <a:r>
                        <a:rPr lang="es-ES" sz="1200" u="none" strike="noStrike">
                          <a:effectLst/>
                        </a:rPr>
                        <a:t>Desarrollar auditorías de accesibilidad web, conforme a la norma técnica NTC 5854</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CO" sz="1200" u="none" strike="noStrike">
                          <a:effectLst/>
                        </a:rPr>
                        <a:t>OCI</a:t>
                      </a:r>
                      <a:endParaRPr lang="es-CO"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8596864"/>
                  </a:ext>
                </a:extLst>
              </a:tr>
              <a:tr h="287291">
                <a:tc>
                  <a:txBody>
                    <a:bodyPr/>
                    <a:lstStyle/>
                    <a:p>
                      <a:pPr algn="just" fontAlgn="ctr"/>
                      <a:r>
                        <a:rPr lang="es-ES" sz="1200" u="none" strike="noStrike" dirty="0">
                          <a:effectLst/>
                        </a:rPr>
                        <a:t>Desarrollar de auditorías de gestión conforme a la norma técnica NTC 6047 de infraestructura</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CO" sz="1200" u="none" strike="noStrike">
                          <a:effectLst/>
                        </a:rPr>
                        <a:t>OCI</a:t>
                      </a:r>
                      <a:endParaRPr lang="es-CO"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99010930"/>
                  </a:ext>
                </a:extLst>
              </a:tr>
              <a:tr h="299708">
                <a:tc>
                  <a:txBody>
                    <a:bodyPr/>
                    <a:lstStyle/>
                    <a:p>
                      <a:pPr algn="just" fontAlgn="ctr"/>
                      <a:r>
                        <a:rPr lang="es-ES" sz="1200" u="none" strike="noStrike" dirty="0">
                          <a:effectLst/>
                        </a:rPr>
                        <a:t>Identificar factores asociados a los procesos y a la seguridad digital que pueden afectar negativamente el cumplimiento de los objetivos institucionales.</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200" u="none" strike="noStrike" dirty="0">
                          <a:effectLst/>
                        </a:rPr>
                        <a:t>TIC´S - OAP</a:t>
                      </a:r>
                      <a:endParaRPr lang="es-CO"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4083343"/>
                  </a:ext>
                </a:extLst>
              </a:tr>
              <a:tr h="599417">
                <a:tc>
                  <a:txBody>
                    <a:bodyPr/>
                    <a:lstStyle/>
                    <a:p>
                      <a:pPr algn="just" fontAlgn="ctr"/>
                      <a:r>
                        <a:rPr lang="es-ES" sz="1200" u="none" strike="noStrike" dirty="0">
                          <a:effectLst/>
                        </a:rPr>
                        <a:t>Identificar factores de carácter fiscal y legal que pueden afectar negativamente el cumplimiento de los objetivos institucionales.</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200" u="none" strike="noStrike" dirty="0">
                          <a:effectLst/>
                        </a:rPr>
                        <a:t>OAJ</a:t>
                      </a:r>
                      <a:endParaRPr lang="es-CO"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64771506"/>
                  </a:ext>
                </a:extLst>
              </a:tr>
            </a:tbl>
          </a:graphicData>
        </a:graphic>
      </p:graphicFrame>
      <p:graphicFrame>
        <p:nvGraphicFramePr>
          <p:cNvPr id="22" name="Gráfico 21">
            <a:extLst>
              <a:ext uri="{FF2B5EF4-FFF2-40B4-BE49-F238E27FC236}">
                <a16:creationId xmlns:a16="http://schemas.microsoft.com/office/drawing/2014/main" id="{86467A25-D0F0-4B79-B62B-ED64754A2ED8}"/>
              </a:ext>
            </a:extLst>
          </p:cNvPr>
          <p:cNvGraphicFramePr>
            <a:graphicFrameLocks/>
          </p:cNvGraphicFramePr>
          <p:nvPr>
            <p:extLst>
              <p:ext uri="{D42A27DB-BD31-4B8C-83A1-F6EECF244321}">
                <p14:modId xmlns:p14="http://schemas.microsoft.com/office/powerpoint/2010/main" val="2152413082"/>
              </p:ext>
            </p:extLst>
          </p:nvPr>
        </p:nvGraphicFramePr>
        <p:xfrm>
          <a:off x="7533348" y="1659173"/>
          <a:ext cx="3883086" cy="2329852"/>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81618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269320"/>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sp>
        <p:nvSpPr>
          <p:cNvPr id="13" name="CuadroTexto 12">
            <a:extLst>
              <a:ext uri="{FF2B5EF4-FFF2-40B4-BE49-F238E27FC236}">
                <a16:creationId xmlns:a16="http://schemas.microsoft.com/office/drawing/2014/main" id="{440848AF-6EFB-4737-8A75-B27751EC4A1A}"/>
              </a:ext>
            </a:extLst>
          </p:cNvPr>
          <p:cNvSpPr txBox="1"/>
          <p:nvPr/>
        </p:nvSpPr>
        <p:spPr>
          <a:xfrm>
            <a:off x="386767" y="1245961"/>
            <a:ext cx="6118808" cy="400110"/>
          </a:xfrm>
          <a:prstGeom prst="rect">
            <a:avLst/>
          </a:prstGeom>
          <a:noFill/>
        </p:spPr>
        <p:txBody>
          <a:bodyPr wrap="square" rtlCol="0">
            <a:spAutoFit/>
          </a:bodyPr>
          <a:lstStyle/>
          <a:p>
            <a:pPr algn="ctr"/>
            <a:r>
              <a:rPr lang="es-ES" sz="2000" b="1" dirty="0">
                <a:solidFill>
                  <a:schemeClr val="accent1"/>
                </a:solidFill>
              </a:rPr>
              <a:t>GESTIÓN DOCUMENTAL</a:t>
            </a:r>
            <a:endParaRPr lang="es-CO" sz="2000" b="1" dirty="0">
              <a:solidFill>
                <a:schemeClr val="accent1"/>
              </a:solidFill>
            </a:endParaRPr>
          </a:p>
        </p:txBody>
      </p:sp>
      <p:sp>
        <p:nvSpPr>
          <p:cNvPr id="14" name="CuadroTexto 13">
            <a:extLst>
              <a:ext uri="{FF2B5EF4-FFF2-40B4-BE49-F238E27FC236}">
                <a16:creationId xmlns:a16="http://schemas.microsoft.com/office/drawing/2014/main" id="{E6724B9A-0754-4206-B729-E45F7016F025}"/>
              </a:ext>
            </a:extLst>
          </p:cNvPr>
          <p:cNvSpPr txBox="1"/>
          <p:nvPr/>
        </p:nvSpPr>
        <p:spPr>
          <a:xfrm>
            <a:off x="1471181" y="3747104"/>
            <a:ext cx="364189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sp>
        <p:nvSpPr>
          <p:cNvPr id="17" name="CuadroTexto 16">
            <a:extLst>
              <a:ext uri="{FF2B5EF4-FFF2-40B4-BE49-F238E27FC236}">
                <a16:creationId xmlns:a16="http://schemas.microsoft.com/office/drawing/2014/main" id="{6C19095B-08D8-4CCD-84D2-44FAA1B4BD3C}"/>
              </a:ext>
            </a:extLst>
          </p:cNvPr>
          <p:cNvSpPr txBox="1"/>
          <p:nvPr/>
        </p:nvSpPr>
        <p:spPr>
          <a:xfrm>
            <a:off x="6757087" y="1226896"/>
            <a:ext cx="5434913" cy="707886"/>
          </a:xfrm>
          <a:prstGeom prst="rect">
            <a:avLst/>
          </a:prstGeom>
          <a:noFill/>
        </p:spPr>
        <p:txBody>
          <a:bodyPr wrap="square" rtlCol="0">
            <a:spAutoFit/>
          </a:bodyPr>
          <a:lstStyle/>
          <a:p>
            <a:pPr algn="ctr"/>
            <a:r>
              <a:rPr lang="es-ES" sz="2000" b="1" dirty="0">
                <a:solidFill>
                  <a:schemeClr val="accent1"/>
                </a:solidFill>
              </a:rPr>
              <a:t>SEGUIMIENTO Y EVALUACIÓN DEL DESEMPEÑO INSTITUCIONAL</a:t>
            </a:r>
            <a:endParaRPr lang="es-CO" sz="2000" b="1" dirty="0">
              <a:solidFill>
                <a:schemeClr val="accent1"/>
              </a:solidFill>
            </a:endParaRPr>
          </a:p>
        </p:txBody>
      </p:sp>
      <p:sp>
        <p:nvSpPr>
          <p:cNvPr id="18" name="CuadroTexto 17">
            <a:extLst>
              <a:ext uri="{FF2B5EF4-FFF2-40B4-BE49-F238E27FC236}">
                <a16:creationId xmlns:a16="http://schemas.microsoft.com/office/drawing/2014/main" id="{2B554538-6321-4F5A-8214-6DC735BA6C2F}"/>
              </a:ext>
            </a:extLst>
          </p:cNvPr>
          <p:cNvSpPr txBox="1"/>
          <p:nvPr/>
        </p:nvSpPr>
        <p:spPr>
          <a:xfrm>
            <a:off x="6909143" y="4280519"/>
            <a:ext cx="5091512"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graphicFrame>
        <p:nvGraphicFramePr>
          <p:cNvPr id="2" name="Tabla 1">
            <a:extLst>
              <a:ext uri="{FF2B5EF4-FFF2-40B4-BE49-F238E27FC236}">
                <a16:creationId xmlns:a16="http://schemas.microsoft.com/office/drawing/2014/main" id="{C8ECA2A2-DBDD-4F25-869F-18B6D54A7B08}"/>
              </a:ext>
            </a:extLst>
          </p:cNvPr>
          <p:cNvGraphicFramePr>
            <a:graphicFrameLocks noGrp="1"/>
          </p:cNvGraphicFramePr>
          <p:nvPr>
            <p:extLst>
              <p:ext uri="{D42A27DB-BD31-4B8C-83A1-F6EECF244321}">
                <p14:modId xmlns:p14="http://schemas.microsoft.com/office/powerpoint/2010/main" val="476648873"/>
              </p:ext>
            </p:extLst>
          </p:nvPr>
        </p:nvGraphicFramePr>
        <p:xfrm>
          <a:off x="386767" y="4057324"/>
          <a:ext cx="6118808" cy="2646185"/>
        </p:xfrm>
        <a:graphic>
          <a:graphicData uri="http://schemas.openxmlformats.org/drawingml/2006/table">
            <a:tbl>
              <a:tblPr>
                <a:tableStyleId>{5C22544A-7EE6-4342-B048-85BDC9FD1C3A}</a:tableStyleId>
              </a:tblPr>
              <a:tblGrid>
                <a:gridCol w="4856132">
                  <a:extLst>
                    <a:ext uri="{9D8B030D-6E8A-4147-A177-3AD203B41FA5}">
                      <a16:colId xmlns:a16="http://schemas.microsoft.com/office/drawing/2014/main" val="995618745"/>
                    </a:ext>
                  </a:extLst>
                </a:gridCol>
                <a:gridCol w="1262676">
                  <a:extLst>
                    <a:ext uri="{9D8B030D-6E8A-4147-A177-3AD203B41FA5}">
                      <a16:colId xmlns:a16="http://schemas.microsoft.com/office/drawing/2014/main" val="330916113"/>
                    </a:ext>
                  </a:extLst>
                </a:gridCol>
              </a:tblGrid>
              <a:tr h="167359">
                <a:tc>
                  <a:txBody>
                    <a:bodyPr/>
                    <a:lstStyle/>
                    <a:p>
                      <a:pPr algn="ctr" fontAlgn="ctr"/>
                      <a:r>
                        <a:rPr lang="es-CO" sz="1100" b="1" u="none" strike="noStrike" dirty="0">
                          <a:effectLst/>
                        </a:rPr>
                        <a:t>ACCIÓN</a:t>
                      </a:r>
                      <a:endParaRPr lang="es-CO" sz="1100" b="1" i="0" u="none" strike="noStrike" dirty="0">
                        <a:solidFill>
                          <a:srgbClr val="000000"/>
                        </a:solidFill>
                        <a:effectLst/>
                        <a:latin typeface="Calibri" panose="020F0502020204030204" pitchFamily="34" charset="0"/>
                      </a:endParaRPr>
                    </a:p>
                  </a:txBody>
                  <a:tcPr marL="8368" marR="8368" marT="8368" marB="0" anchor="ctr">
                    <a:solidFill>
                      <a:srgbClr val="00B0F0"/>
                    </a:solidFill>
                  </a:tcPr>
                </a:tc>
                <a:tc>
                  <a:txBody>
                    <a:bodyPr/>
                    <a:lstStyle/>
                    <a:p>
                      <a:pPr algn="ctr" fontAlgn="ctr"/>
                      <a:r>
                        <a:rPr lang="es-CO" sz="1100" b="1" u="none" strike="noStrike" dirty="0">
                          <a:effectLst/>
                        </a:rPr>
                        <a:t>ÁREAS RESPONSABLES</a:t>
                      </a:r>
                      <a:endParaRPr lang="es-CO" sz="1100" b="1" i="0" u="none" strike="noStrike" dirty="0">
                        <a:solidFill>
                          <a:srgbClr val="000000"/>
                        </a:solidFill>
                        <a:effectLst/>
                        <a:latin typeface="Calibri" panose="020F0502020204030204" pitchFamily="34" charset="0"/>
                      </a:endParaRPr>
                    </a:p>
                  </a:txBody>
                  <a:tcPr marL="8368" marR="8368" marT="8368" marB="0" anchor="ctr">
                    <a:solidFill>
                      <a:srgbClr val="00B0F0"/>
                    </a:solidFill>
                  </a:tcPr>
                </a:tc>
                <a:extLst>
                  <a:ext uri="{0D108BD9-81ED-4DB2-BD59-A6C34878D82A}">
                    <a16:rowId xmlns:a16="http://schemas.microsoft.com/office/drawing/2014/main" val="164674860"/>
                  </a:ext>
                </a:extLst>
              </a:tr>
              <a:tr h="285328">
                <a:tc>
                  <a:txBody>
                    <a:bodyPr/>
                    <a:lstStyle/>
                    <a:p>
                      <a:pPr algn="just" fontAlgn="ctr"/>
                      <a:r>
                        <a:rPr lang="es-ES" sz="800" u="none" strike="noStrike" dirty="0">
                          <a:effectLst/>
                        </a:rPr>
                        <a:t>Publicar en la sección "transparencia y acceso a la información pública“ de la entidad información sobre los grupos étnicos en el territorio e informes sobre la implementación de acciones en el marco de los Acuerdos de Paz.</a:t>
                      </a:r>
                      <a:endParaRPr lang="es-ES" sz="800" b="0" i="0" u="none" strike="noStrike" dirty="0">
                        <a:solidFill>
                          <a:srgbClr val="000000"/>
                        </a:solidFill>
                        <a:effectLst/>
                        <a:latin typeface="Calibri" panose="020F0502020204030204" pitchFamily="34" charset="0"/>
                      </a:endParaRPr>
                    </a:p>
                  </a:txBody>
                  <a:tcPr marL="8368" marR="8368" marT="8368" marB="0" anchor="ctr"/>
                </a:tc>
                <a:tc>
                  <a:txBody>
                    <a:bodyPr/>
                    <a:lstStyle/>
                    <a:p>
                      <a:pPr algn="ctr" fontAlgn="ctr"/>
                      <a:r>
                        <a:rPr lang="es-CO" sz="800" u="none" strike="noStrike">
                          <a:effectLst/>
                        </a:rPr>
                        <a:t>OAP Y COMUNICACIONES</a:t>
                      </a:r>
                      <a:endParaRPr lang="es-CO" sz="800" b="0" i="0" u="none" strike="noStrike">
                        <a:solidFill>
                          <a:srgbClr val="000000"/>
                        </a:solidFill>
                        <a:effectLst/>
                        <a:latin typeface="Calibri" panose="020F0502020204030204" pitchFamily="34" charset="0"/>
                      </a:endParaRPr>
                    </a:p>
                  </a:txBody>
                  <a:tcPr marL="8368" marR="8368" marT="8368" marB="0" anchor="ctr"/>
                </a:tc>
                <a:extLst>
                  <a:ext uri="{0D108BD9-81ED-4DB2-BD59-A6C34878D82A}">
                    <a16:rowId xmlns:a16="http://schemas.microsoft.com/office/drawing/2014/main" val="3527469891"/>
                  </a:ext>
                </a:extLst>
              </a:tr>
              <a:tr h="314325">
                <a:tc>
                  <a:txBody>
                    <a:bodyPr/>
                    <a:lstStyle/>
                    <a:p>
                      <a:pPr algn="just" fontAlgn="ctr"/>
                      <a:r>
                        <a:rPr lang="es-ES" sz="800" u="none" strike="noStrike" dirty="0">
                          <a:effectLst/>
                        </a:rPr>
                        <a:t>Incrementar el porcentaje de inventario de la documentación en los archivos de gestión, en el Formato Único de Inventario Documental – FUID.</a:t>
                      </a:r>
                      <a:endParaRPr lang="es-ES" sz="800" b="0" i="0" u="none" strike="noStrike" dirty="0">
                        <a:solidFill>
                          <a:srgbClr val="000000"/>
                        </a:solidFill>
                        <a:effectLst/>
                        <a:latin typeface="Calibri" panose="020F0502020204030204" pitchFamily="34" charset="0"/>
                      </a:endParaRPr>
                    </a:p>
                  </a:txBody>
                  <a:tcPr marL="8368" marR="8368" marT="8368" marB="0" anchor="ctr"/>
                </a:tc>
                <a:tc rowSpan="3">
                  <a:txBody>
                    <a:bodyPr/>
                    <a:lstStyle/>
                    <a:p>
                      <a:pPr algn="ctr" fontAlgn="ctr"/>
                      <a:r>
                        <a:rPr lang="es-CO" sz="800" u="none" strike="noStrike" dirty="0">
                          <a:effectLst/>
                        </a:rPr>
                        <a:t>GRUPO DE GESTIÓN DOCUMENTAL</a:t>
                      </a:r>
                      <a:endParaRPr lang="es-CO" sz="800" b="0" i="0" u="none" strike="noStrike" dirty="0">
                        <a:solidFill>
                          <a:srgbClr val="000000"/>
                        </a:solidFill>
                        <a:effectLst/>
                        <a:latin typeface="Calibri" panose="020F0502020204030204" pitchFamily="34" charset="0"/>
                      </a:endParaRPr>
                    </a:p>
                  </a:txBody>
                  <a:tcPr marL="8368" marR="8368" marT="8368" marB="0" anchor="ctr"/>
                </a:tc>
                <a:extLst>
                  <a:ext uri="{0D108BD9-81ED-4DB2-BD59-A6C34878D82A}">
                    <a16:rowId xmlns:a16="http://schemas.microsoft.com/office/drawing/2014/main" val="1640670426"/>
                  </a:ext>
                </a:extLst>
              </a:tr>
              <a:tr h="266700">
                <a:tc>
                  <a:txBody>
                    <a:bodyPr/>
                    <a:lstStyle/>
                    <a:p>
                      <a:pPr algn="just" fontAlgn="ctr"/>
                      <a:r>
                        <a:rPr lang="es-ES" sz="800" u="none" strike="noStrike" dirty="0">
                          <a:effectLst/>
                        </a:rPr>
                        <a:t>Llevar a cabo acciones para realizar transferencias de documentos de los archivos de gestión al archivo central de acuerdo con la Tabla de Retención documental.</a:t>
                      </a:r>
                      <a:endParaRPr lang="es-ES" sz="800" b="0" i="0" u="none" strike="noStrike" dirty="0">
                        <a:solidFill>
                          <a:srgbClr val="000000"/>
                        </a:solidFill>
                        <a:effectLst/>
                        <a:latin typeface="Calibri" panose="020F0502020204030204" pitchFamily="34" charset="0"/>
                      </a:endParaRPr>
                    </a:p>
                  </a:txBody>
                  <a:tcPr marL="8368" marR="8368" marT="8368" marB="0" anchor="ctr"/>
                </a:tc>
                <a:tc vMerge="1">
                  <a:txBody>
                    <a:bodyPr/>
                    <a:lstStyle/>
                    <a:p>
                      <a:endParaRPr lang="es-CO"/>
                    </a:p>
                  </a:txBody>
                  <a:tcPr/>
                </a:tc>
                <a:extLst>
                  <a:ext uri="{0D108BD9-81ED-4DB2-BD59-A6C34878D82A}">
                    <a16:rowId xmlns:a16="http://schemas.microsoft.com/office/drawing/2014/main" val="3473411046"/>
                  </a:ext>
                </a:extLst>
              </a:tr>
              <a:tr h="250398">
                <a:tc>
                  <a:txBody>
                    <a:bodyPr/>
                    <a:lstStyle/>
                    <a:p>
                      <a:pPr algn="just" fontAlgn="ctr"/>
                      <a:r>
                        <a:rPr lang="es-ES" sz="800" u="none" strike="noStrike" dirty="0">
                          <a:effectLst/>
                        </a:rPr>
                        <a:t>Implementar el documento Sistema Integrado de Conservación – SIC.</a:t>
                      </a:r>
                      <a:endParaRPr lang="es-ES" sz="800" b="0" i="0" u="none" strike="noStrike" dirty="0">
                        <a:solidFill>
                          <a:srgbClr val="000000"/>
                        </a:solidFill>
                        <a:effectLst/>
                        <a:latin typeface="Calibri" panose="020F0502020204030204" pitchFamily="34" charset="0"/>
                      </a:endParaRPr>
                    </a:p>
                  </a:txBody>
                  <a:tcPr marL="8368" marR="8368" marT="8368" marB="0" anchor="ctr"/>
                </a:tc>
                <a:tc vMerge="1">
                  <a:txBody>
                    <a:bodyPr/>
                    <a:lstStyle/>
                    <a:p>
                      <a:endParaRPr lang="es-CO"/>
                    </a:p>
                  </a:txBody>
                  <a:tcPr/>
                </a:tc>
                <a:extLst>
                  <a:ext uri="{0D108BD9-81ED-4DB2-BD59-A6C34878D82A}">
                    <a16:rowId xmlns:a16="http://schemas.microsoft.com/office/drawing/2014/main" val="3939431512"/>
                  </a:ext>
                </a:extLst>
              </a:tr>
              <a:tr h="289874">
                <a:tc>
                  <a:txBody>
                    <a:bodyPr/>
                    <a:lstStyle/>
                    <a:p>
                      <a:pPr algn="just" fontAlgn="ctr"/>
                      <a:r>
                        <a:rPr lang="es-ES" sz="800" u="none" strike="noStrike" dirty="0">
                          <a:effectLst/>
                        </a:rPr>
                        <a:t>Asignar espacios físicos suficientes para el funcionamiento de los archivos, teniendo en cuenta las especificaciones técnicas existentes.</a:t>
                      </a:r>
                      <a:endParaRPr lang="es-ES" sz="800" b="0" i="0" u="none" strike="noStrike" dirty="0">
                        <a:solidFill>
                          <a:srgbClr val="000000"/>
                        </a:solidFill>
                        <a:effectLst/>
                        <a:latin typeface="Calibri" panose="020F0502020204030204" pitchFamily="34" charset="0"/>
                      </a:endParaRPr>
                    </a:p>
                  </a:txBody>
                  <a:tcPr marL="8368" marR="8368" marT="8368" marB="0" anchor="ctr"/>
                </a:tc>
                <a:tc>
                  <a:txBody>
                    <a:bodyPr/>
                    <a:lstStyle/>
                    <a:p>
                      <a:pPr algn="ctr" fontAlgn="ctr"/>
                      <a:r>
                        <a:rPr lang="es-ES" sz="800" u="none" strike="noStrike">
                          <a:effectLst/>
                        </a:rPr>
                        <a:t>GRUPO DE GESTIÓN DOCUMENTAL Y GRUPO DE GESTIÓN ADMINISTRATIVA</a:t>
                      </a:r>
                      <a:endParaRPr lang="es-ES" sz="800" b="0" i="0" u="none" strike="noStrike">
                        <a:solidFill>
                          <a:srgbClr val="000000"/>
                        </a:solidFill>
                        <a:effectLst/>
                        <a:latin typeface="Calibri" panose="020F0502020204030204" pitchFamily="34" charset="0"/>
                      </a:endParaRPr>
                    </a:p>
                  </a:txBody>
                  <a:tcPr marL="8368" marR="8368" marT="8368" marB="0" anchor="ctr"/>
                </a:tc>
                <a:extLst>
                  <a:ext uri="{0D108BD9-81ED-4DB2-BD59-A6C34878D82A}">
                    <a16:rowId xmlns:a16="http://schemas.microsoft.com/office/drawing/2014/main" val="2821905930"/>
                  </a:ext>
                </a:extLst>
              </a:tr>
              <a:tr h="161491">
                <a:tc>
                  <a:txBody>
                    <a:bodyPr/>
                    <a:lstStyle/>
                    <a:p>
                      <a:pPr algn="just" fontAlgn="ctr"/>
                      <a:r>
                        <a:rPr lang="es-ES" sz="800" u="none" strike="noStrike" dirty="0">
                          <a:effectLst/>
                        </a:rPr>
                        <a:t>Incluir dentro del presupuesto rubros para infraestructura física.</a:t>
                      </a:r>
                      <a:endParaRPr lang="es-ES" sz="800" b="0" i="0" u="none" strike="noStrike" dirty="0">
                        <a:solidFill>
                          <a:srgbClr val="000000"/>
                        </a:solidFill>
                        <a:effectLst/>
                        <a:latin typeface="Calibri" panose="020F0502020204030204" pitchFamily="34" charset="0"/>
                      </a:endParaRPr>
                    </a:p>
                  </a:txBody>
                  <a:tcPr marL="8368" marR="8368" marT="8368" marB="0" anchor="ctr"/>
                </a:tc>
                <a:tc>
                  <a:txBody>
                    <a:bodyPr/>
                    <a:lstStyle/>
                    <a:p>
                      <a:pPr algn="ctr" fontAlgn="ctr"/>
                      <a:r>
                        <a:rPr lang="es-CO" sz="800" u="none" strike="noStrike">
                          <a:effectLst/>
                        </a:rPr>
                        <a:t>GRUPO DE GESTIÓN ADMINISTRATIVA</a:t>
                      </a:r>
                      <a:endParaRPr lang="es-CO" sz="800" b="0" i="0" u="none" strike="noStrike">
                        <a:solidFill>
                          <a:srgbClr val="000000"/>
                        </a:solidFill>
                        <a:effectLst/>
                        <a:latin typeface="Calibri" panose="020F0502020204030204" pitchFamily="34" charset="0"/>
                      </a:endParaRPr>
                    </a:p>
                  </a:txBody>
                  <a:tcPr marL="8368" marR="8368" marT="8368" marB="0" anchor="ctr"/>
                </a:tc>
                <a:extLst>
                  <a:ext uri="{0D108BD9-81ED-4DB2-BD59-A6C34878D82A}">
                    <a16:rowId xmlns:a16="http://schemas.microsoft.com/office/drawing/2014/main" val="3240073166"/>
                  </a:ext>
                </a:extLst>
              </a:tr>
              <a:tr h="199591">
                <a:tc>
                  <a:txBody>
                    <a:bodyPr/>
                    <a:lstStyle/>
                    <a:p>
                      <a:pPr algn="just" fontAlgn="ctr"/>
                      <a:r>
                        <a:rPr lang="es-ES" sz="800" u="none" strike="noStrike" dirty="0">
                          <a:effectLst/>
                        </a:rPr>
                        <a:t>Aplicar dentro del proceso de organización documental la tabla de valoración documental y el índice electrónico.</a:t>
                      </a:r>
                      <a:endParaRPr lang="es-ES" sz="800" b="0" i="0" u="none" strike="noStrike" dirty="0">
                        <a:solidFill>
                          <a:srgbClr val="000000"/>
                        </a:solidFill>
                        <a:effectLst/>
                        <a:latin typeface="Calibri" panose="020F0502020204030204" pitchFamily="34" charset="0"/>
                      </a:endParaRPr>
                    </a:p>
                  </a:txBody>
                  <a:tcPr marL="8368" marR="8368" marT="8368" marB="0" anchor="ctr"/>
                </a:tc>
                <a:tc rowSpan="3">
                  <a:txBody>
                    <a:bodyPr/>
                    <a:lstStyle/>
                    <a:p>
                      <a:pPr algn="ctr" fontAlgn="ctr"/>
                      <a:r>
                        <a:rPr lang="es-CO" sz="800" u="none" strike="noStrike">
                          <a:effectLst/>
                        </a:rPr>
                        <a:t>GRUPO DE GESTIÓN DOCUMENTAL</a:t>
                      </a:r>
                      <a:endParaRPr lang="es-CO" sz="800" b="0" i="0" u="none" strike="noStrike">
                        <a:solidFill>
                          <a:srgbClr val="000000"/>
                        </a:solidFill>
                        <a:effectLst/>
                        <a:latin typeface="Calibri" panose="020F0502020204030204" pitchFamily="34" charset="0"/>
                      </a:endParaRPr>
                    </a:p>
                  </a:txBody>
                  <a:tcPr marL="8368" marR="8368" marT="8368" marB="0" anchor="ctr"/>
                </a:tc>
                <a:extLst>
                  <a:ext uri="{0D108BD9-81ED-4DB2-BD59-A6C34878D82A}">
                    <a16:rowId xmlns:a16="http://schemas.microsoft.com/office/drawing/2014/main" val="892250823"/>
                  </a:ext>
                </a:extLst>
              </a:tr>
              <a:tr h="229571">
                <a:tc>
                  <a:txBody>
                    <a:bodyPr/>
                    <a:lstStyle/>
                    <a:p>
                      <a:pPr algn="just" fontAlgn="ctr"/>
                      <a:r>
                        <a:rPr lang="es-ES" sz="800" u="none" strike="noStrike" dirty="0">
                          <a:effectLst/>
                        </a:rPr>
                        <a:t>Realizar eliminación documental aplicando TRD y TVD.</a:t>
                      </a:r>
                      <a:endParaRPr lang="es-ES" sz="800" b="0" i="0" u="none" strike="noStrike" dirty="0">
                        <a:solidFill>
                          <a:srgbClr val="000000"/>
                        </a:solidFill>
                        <a:effectLst/>
                        <a:latin typeface="Calibri" panose="020F0502020204030204" pitchFamily="34" charset="0"/>
                      </a:endParaRPr>
                    </a:p>
                  </a:txBody>
                  <a:tcPr marL="8368" marR="8368" marT="8368" marB="0" anchor="ctr"/>
                </a:tc>
                <a:tc vMerge="1">
                  <a:txBody>
                    <a:bodyPr/>
                    <a:lstStyle/>
                    <a:p>
                      <a:endParaRPr lang="es-CO"/>
                    </a:p>
                  </a:txBody>
                  <a:tcPr/>
                </a:tc>
                <a:extLst>
                  <a:ext uri="{0D108BD9-81ED-4DB2-BD59-A6C34878D82A}">
                    <a16:rowId xmlns:a16="http://schemas.microsoft.com/office/drawing/2014/main" val="2315898674"/>
                  </a:ext>
                </a:extLst>
              </a:tr>
              <a:tr h="46654">
                <a:tc>
                  <a:txBody>
                    <a:bodyPr/>
                    <a:lstStyle/>
                    <a:p>
                      <a:pPr algn="just" fontAlgn="ctr"/>
                      <a:r>
                        <a:rPr lang="es-ES" sz="800" u="none" strike="noStrike" dirty="0">
                          <a:effectLst/>
                        </a:rPr>
                        <a:t>Implementar el Sistema de Gestión de Documentos Electrónicos de Archivo –SGDEA</a:t>
                      </a:r>
                      <a:endParaRPr lang="es-ES" sz="800" b="0" i="0" u="none" strike="noStrike" dirty="0">
                        <a:solidFill>
                          <a:srgbClr val="000000"/>
                        </a:solidFill>
                        <a:effectLst/>
                        <a:latin typeface="Calibri" panose="020F0502020204030204" pitchFamily="34" charset="0"/>
                      </a:endParaRPr>
                    </a:p>
                  </a:txBody>
                  <a:tcPr marL="8368" marR="8368" marT="8368" marB="0" anchor="ctr"/>
                </a:tc>
                <a:tc vMerge="1">
                  <a:txBody>
                    <a:bodyPr/>
                    <a:lstStyle/>
                    <a:p>
                      <a:endParaRPr lang="es-CO"/>
                    </a:p>
                  </a:txBody>
                  <a:tcPr/>
                </a:tc>
                <a:extLst>
                  <a:ext uri="{0D108BD9-81ED-4DB2-BD59-A6C34878D82A}">
                    <a16:rowId xmlns:a16="http://schemas.microsoft.com/office/drawing/2014/main" val="3233981561"/>
                  </a:ext>
                </a:extLst>
              </a:tr>
            </a:tbl>
          </a:graphicData>
        </a:graphic>
      </p:graphicFrame>
      <p:graphicFrame>
        <p:nvGraphicFramePr>
          <p:cNvPr id="20" name="Gráfico 19">
            <a:extLst>
              <a:ext uri="{FF2B5EF4-FFF2-40B4-BE49-F238E27FC236}">
                <a16:creationId xmlns:a16="http://schemas.microsoft.com/office/drawing/2014/main" id="{527D7A53-F61D-407B-B1F5-F451D5EDA78F}"/>
              </a:ext>
            </a:extLst>
          </p:cNvPr>
          <p:cNvGraphicFramePr>
            <a:graphicFrameLocks/>
          </p:cNvGraphicFramePr>
          <p:nvPr>
            <p:extLst>
              <p:ext uri="{D42A27DB-BD31-4B8C-83A1-F6EECF244321}">
                <p14:modId xmlns:p14="http://schemas.microsoft.com/office/powerpoint/2010/main" val="542535304"/>
              </p:ext>
            </p:extLst>
          </p:nvPr>
        </p:nvGraphicFramePr>
        <p:xfrm>
          <a:off x="1973005" y="1791715"/>
          <a:ext cx="3121592" cy="187295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1" name="Gráfico 20">
            <a:extLst>
              <a:ext uri="{FF2B5EF4-FFF2-40B4-BE49-F238E27FC236}">
                <a16:creationId xmlns:a16="http://schemas.microsoft.com/office/drawing/2014/main" id="{8386F511-08BC-4AA1-845C-D7BF56FB71B6}"/>
              </a:ext>
            </a:extLst>
          </p:cNvPr>
          <p:cNvGraphicFramePr>
            <a:graphicFrameLocks/>
          </p:cNvGraphicFramePr>
          <p:nvPr>
            <p:extLst>
              <p:ext uri="{D42A27DB-BD31-4B8C-83A1-F6EECF244321}">
                <p14:modId xmlns:p14="http://schemas.microsoft.com/office/powerpoint/2010/main" val="4118981238"/>
              </p:ext>
            </p:extLst>
          </p:nvPr>
        </p:nvGraphicFramePr>
        <p:xfrm>
          <a:off x="7391400" y="1677163"/>
          <a:ext cx="3962863" cy="237771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 name="Tabla 2">
            <a:extLst>
              <a:ext uri="{FF2B5EF4-FFF2-40B4-BE49-F238E27FC236}">
                <a16:creationId xmlns:a16="http://schemas.microsoft.com/office/drawing/2014/main" id="{6FCA6DD3-7690-404D-9ED7-9D99693E67F4}"/>
              </a:ext>
            </a:extLst>
          </p:cNvPr>
          <p:cNvGraphicFramePr>
            <a:graphicFrameLocks noGrp="1"/>
          </p:cNvGraphicFramePr>
          <p:nvPr>
            <p:extLst>
              <p:ext uri="{D42A27DB-BD31-4B8C-83A1-F6EECF244321}">
                <p14:modId xmlns:p14="http://schemas.microsoft.com/office/powerpoint/2010/main" val="2613059550"/>
              </p:ext>
            </p:extLst>
          </p:nvPr>
        </p:nvGraphicFramePr>
        <p:xfrm>
          <a:off x="6909143" y="4620344"/>
          <a:ext cx="5130800" cy="1905000"/>
        </p:xfrm>
        <a:graphic>
          <a:graphicData uri="http://schemas.openxmlformats.org/drawingml/2006/table">
            <a:tbl>
              <a:tblPr>
                <a:tableStyleId>{5C22544A-7EE6-4342-B048-85BDC9FD1C3A}</a:tableStyleId>
              </a:tblPr>
              <a:tblGrid>
                <a:gridCol w="3746500">
                  <a:extLst>
                    <a:ext uri="{9D8B030D-6E8A-4147-A177-3AD203B41FA5}">
                      <a16:colId xmlns:a16="http://schemas.microsoft.com/office/drawing/2014/main" val="1658300064"/>
                    </a:ext>
                  </a:extLst>
                </a:gridCol>
                <a:gridCol w="1384300">
                  <a:extLst>
                    <a:ext uri="{9D8B030D-6E8A-4147-A177-3AD203B41FA5}">
                      <a16:colId xmlns:a16="http://schemas.microsoft.com/office/drawing/2014/main" val="1524849151"/>
                    </a:ext>
                  </a:extLst>
                </a:gridCol>
              </a:tblGrid>
              <a:tr h="190500">
                <a:tc>
                  <a:txBody>
                    <a:bodyPr/>
                    <a:lstStyle/>
                    <a:p>
                      <a:pPr algn="ctr" fontAlgn="ctr"/>
                      <a:r>
                        <a:rPr lang="es-CO" sz="1100" b="1" u="none" strike="noStrike" dirty="0">
                          <a:effectLst/>
                        </a:rPr>
                        <a:t>ACCIÓN</a:t>
                      </a:r>
                      <a:endParaRPr lang="es-CO" sz="11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tc>
                  <a:txBody>
                    <a:bodyPr/>
                    <a:lstStyle/>
                    <a:p>
                      <a:pPr algn="ctr" fontAlgn="ctr"/>
                      <a:r>
                        <a:rPr lang="es-CO" sz="1100" b="1" u="none" strike="noStrike" dirty="0">
                          <a:effectLst/>
                        </a:rPr>
                        <a:t>ÁREAS RESPONSABLES</a:t>
                      </a:r>
                      <a:endParaRPr lang="es-CO" sz="11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extLst>
                  <a:ext uri="{0D108BD9-81ED-4DB2-BD59-A6C34878D82A}">
                    <a16:rowId xmlns:a16="http://schemas.microsoft.com/office/drawing/2014/main" val="1844161552"/>
                  </a:ext>
                </a:extLst>
              </a:tr>
              <a:tr h="952500">
                <a:tc>
                  <a:txBody>
                    <a:bodyPr/>
                    <a:lstStyle/>
                    <a:p>
                      <a:pPr algn="just" fontAlgn="ctr">
                        <a:buClr>
                          <a:srgbClr val="000000"/>
                        </a:buClr>
                        <a:buSzPts val="1100"/>
                        <a:buFont typeface="Calibri" panose="020F0502020204030204" pitchFamily="34" charset="0"/>
                        <a:buNone/>
                      </a:pPr>
                      <a:r>
                        <a:rPr lang="es-ES" sz="1100" b="0" i="0" u="none" strike="noStrike">
                          <a:solidFill>
                            <a:srgbClr val="000000"/>
                          </a:solidFill>
                          <a:effectLst/>
                          <a:latin typeface="Calibri" panose="020F0502020204030204" pitchFamily="34" charset="0"/>
                        </a:rPr>
                        <a:t>Dar a conocer a los grupos de valor los beneficios que obtuvieron por efecto de la racionalización, mediante las acciones de racionalización de trámites /otros procedimientos administrativos implementados por la entidad.</a:t>
                      </a:r>
                      <a:endParaRPr lang="es-CO"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CO" sz="1100" u="none" strike="noStrike" dirty="0">
                          <a:effectLst/>
                        </a:rPr>
                        <a:t>OAP</a:t>
                      </a:r>
                      <a:endParaRPr lang="es-CO"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32878017"/>
                  </a:ext>
                </a:extLst>
              </a:tr>
              <a:tr h="762000">
                <a:tc>
                  <a:txBody>
                    <a:bodyPr/>
                    <a:lstStyle/>
                    <a:p>
                      <a:pPr algn="just" fontAlgn="ctr">
                        <a:buClr>
                          <a:srgbClr val="000000"/>
                        </a:buClr>
                        <a:buSzPts val="1100"/>
                        <a:buFont typeface="Calibri" panose="020F0502020204030204" pitchFamily="34" charset="0"/>
                        <a:buNone/>
                      </a:pPr>
                      <a:r>
                        <a:rPr lang="es-ES" sz="1100" b="0" i="0" u="none" strike="noStrike">
                          <a:solidFill>
                            <a:srgbClr val="000000"/>
                          </a:solidFill>
                          <a:effectLst/>
                          <a:latin typeface="Calibri" panose="020F0502020204030204" pitchFamily="34" charset="0"/>
                        </a:rPr>
                        <a:t>Diseñar los indicadores para medir el tiempo de atención en la medición y seguimiento del desempeño en el marco de la política de servicio al ciudadano de la entidad. </a:t>
                      </a:r>
                      <a:r>
                        <a:rPr lang="es-ES" sz="1100" b="0" i="0" u="none" strike="noStrike" dirty="0">
                          <a:solidFill>
                            <a:srgbClr val="000000"/>
                          </a:solidFill>
                          <a:effectLst/>
                          <a:latin typeface="Calibri" panose="020F0502020204030204" pitchFamily="34" charset="0"/>
                        </a:rPr>
                        <a:t>Desde el sistema de control interno efectuar su verificación.</a:t>
                      </a:r>
                      <a:endParaRPr lang="es-CO"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CO" sz="1100" u="none" strike="noStrike" dirty="0">
                          <a:effectLst/>
                        </a:rPr>
                        <a:t>OAP – OPU -OCI</a:t>
                      </a:r>
                      <a:endParaRPr lang="es-CO"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28553605"/>
                  </a:ext>
                </a:extLst>
              </a:tr>
            </a:tbl>
          </a:graphicData>
        </a:graphic>
      </p:graphicFrame>
    </p:spTree>
    <p:extLst>
      <p:ext uri="{BB962C8B-B14F-4D97-AF65-F5344CB8AC3E}">
        <p14:creationId xmlns:p14="http://schemas.microsoft.com/office/powerpoint/2010/main" val="2356568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269320"/>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sp>
        <p:nvSpPr>
          <p:cNvPr id="13" name="CuadroTexto 12">
            <a:extLst>
              <a:ext uri="{FF2B5EF4-FFF2-40B4-BE49-F238E27FC236}">
                <a16:creationId xmlns:a16="http://schemas.microsoft.com/office/drawing/2014/main" id="{440848AF-6EFB-4737-8A75-B27751EC4A1A}"/>
              </a:ext>
            </a:extLst>
          </p:cNvPr>
          <p:cNvSpPr txBox="1"/>
          <p:nvPr/>
        </p:nvSpPr>
        <p:spPr>
          <a:xfrm>
            <a:off x="72443" y="1598242"/>
            <a:ext cx="4290008" cy="553998"/>
          </a:xfrm>
          <a:prstGeom prst="rect">
            <a:avLst/>
          </a:prstGeom>
          <a:noFill/>
        </p:spPr>
        <p:txBody>
          <a:bodyPr wrap="square" rtlCol="0">
            <a:spAutoFit/>
          </a:bodyPr>
          <a:lstStyle/>
          <a:p>
            <a:pPr algn="ctr"/>
            <a:r>
              <a:rPr lang="es-ES" sz="3000" b="1" dirty="0">
                <a:solidFill>
                  <a:schemeClr val="accent1"/>
                </a:solidFill>
              </a:rPr>
              <a:t>GOBIERNO DIGITAL</a:t>
            </a:r>
            <a:endParaRPr lang="es-CO" sz="3000" b="1" dirty="0">
              <a:solidFill>
                <a:schemeClr val="accent1"/>
              </a:solidFill>
            </a:endParaRPr>
          </a:p>
        </p:txBody>
      </p:sp>
      <p:sp>
        <p:nvSpPr>
          <p:cNvPr id="14" name="CuadroTexto 13">
            <a:extLst>
              <a:ext uri="{FF2B5EF4-FFF2-40B4-BE49-F238E27FC236}">
                <a16:creationId xmlns:a16="http://schemas.microsoft.com/office/drawing/2014/main" id="{E6724B9A-0754-4206-B729-E45F7016F025}"/>
              </a:ext>
            </a:extLst>
          </p:cNvPr>
          <p:cNvSpPr txBox="1"/>
          <p:nvPr/>
        </p:nvSpPr>
        <p:spPr>
          <a:xfrm rot="16200000">
            <a:off x="2340635" y="3683607"/>
            <a:ext cx="5310868" cy="400110"/>
          </a:xfrm>
          <a:prstGeom prst="rect">
            <a:avLst/>
          </a:prstGeom>
          <a:noFill/>
        </p:spPr>
        <p:txBody>
          <a:bodyPr wrap="square" rtlCol="0">
            <a:spAutoFit/>
          </a:bodyPr>
          <a:lstStyle/>
          <a:p>
            <a:pPr algn="ctr"/>
            <a:r>
              <a:rPr lang="es-ES" sz="2000" b="1" dirty="0">
                <a:solidFill>
                  <a:schemeClr val="accent1"/>
                </a:solidFill>
              </a:rPr>
              <a:t>RECOMENDACIONES</a:t>
            </a:r>
            <a:endParaRPr lang="es-CO" sz="2000" b="1" dirty="0">
              <a:solidFill>
                <a:schemeClr val="accent1"/>
              </a:solidFill>
            </a:endParaRPr>
          </a:p>
        </p:txBody>
      </p:sp>
      <p:graphicFrame>
        <p:nvGraphicFramePr>
          <p:cNvPr id="16" name="Gráfico 15">
            <a:extLst>
              <a:ext uri="{FF2B5EF4-FFF2-40B4-BE49-F238E27FC236}">
                <a16:creationId xmlns:a16="http://schemas.microsoft.com/office/drawing/2014/main" id="{A4F444DC-EE0E-4018-A5F4-964ED61BAB44}"/>
              </a:ext>
            </a:extLst>
          </p:cNvPr>
          <p:cNvGraphicFramePr>
            <a:graphicFrameLocks/>
          </p:cNvGraphicFramePr>
          <p:nvPr>
            <p:extLst>
              <p:ext uri="{D42A27DB-BD31-4B8C-83A1-F6EECF244321}">
                <p14:modId xmlns:p14="http://schemas.microsoft.com/office/powerpoint/2010/main" val="2600830437"/>
              </p:ext>
            </p:extLst>
          </p:nvPr>
        </p:nvGraphicFramePr>
        <p:xfrm>
          <a:off x="275534" y="2524270"/>
          <a:ext cx="4257318" cy="210426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Tabla 9">
            <a:extLst>
              <a:ext uri="{FF2B5EF4-FFF2-40B4-BE49-F238E27FC236}">
                <a16:creationId xmlns:a16="http://schemas.microsoft.com/office/drawing/2014/main" id="{5D84729A-89BB-4BE2-96A4-768D001CFA72}"/>
              </a:ext>
            </a:extLst>
          </p:cNvPr>
          <p:cNvGraphicFramePr>
            <a:graphicFrameLocks noGrp="1"/>
          </p:cNvGraphicFramePr>
          <p:nvPr>
            <p:extLst>
              <p:ext uri="{D42A27DB-BD31-4B8C-83A1-F6EECF244321}">
                <p14:modId xmlns:p14="http://schemas.microsoft.com/office/powerpoint/2010/main" val="3309743417"/>
              </p:ext>
            </p:extLst>
          </p:nvPr>
        </p:nvGraphicFramePr>
        <p:xfrm>
          <a:off x="5229636" y="1228229"/>
          <a:ext cx="6517021" cy="5310868"/>
        </p:xfrm>
        <a:graphic>
          <a:graphicData uri="http://schemas.openxmlformats.org/drawingml/2006/table">
            <a:tbl>
              <a:tblPr>
                <a:tableStyleId>{5C22544A-7EE6-4342-B048-85BDC9FD1C3A}</a:tableStyleId>
              </a:tblPr>
              <a:tblGrid>
                <a:gridCol w="4625646">
                  <a:extLst>
                    <a:ext uri="{9D8B030D-6E8A-4147-A177-3AD203B41FA5}">
                      <a16:colId xmlns:a16="http://schemas.microsoft.com/office/drawing/2014/main" val="3117500037"/>
                    </a:ext>
                  </a:extLst>
                </a:gridCol>
                <a:gridCol w="1891375">
                  <a:extLst>
                    <a:ext uri="{9D8B030D-6E8A-4147-A177-3AD203B41FA5}">
                      <a16:colId xmlns:a16="http://schemas.microsoft.com/office/drawing/2014/main" val="656472004"/>
                    </a:ext>
                  </a:extLst>
                </a:gridCol>
              </a:tblGrid>
              <a:tr h="194298">
                <a:tc>
                  <a:txBody>
                    <a:bodyPr/>
                    <a:lstStyle/>
                    <a:p>
                      <a:pPr algn="ctr" fontAlgn="ctr"/>
                      <a:r>
                        <a:rPr lang="es-CO" sz="1000" b="1" u="none" strike="noStrike">
                          <a:effectLst/>
                        </a:rPr>
                        <a:t>ACCIÓN</a:t>
                      </a:r>
                      <a:endParaRPr lang="es-CO" sz="1000" b="1" i="0" u="none" strike="noStrike">
                        <a:solidFill>
                          <a:srgbClr val="000000"/>
                        </a:solidFill>
                        <a:effectLst/>
                        <a:latin typeface="Calibri" panose="020F0502020204030204" pitchFamily="34" charset="0"/>
                      </a:endParaRPr>
                    </a:p>
                  </a:txBody>
                  <a:tcPr marL="6241" marR="6241" marT="6241" marB="0" anchor="ctr">
                    <a:solidFill>
                      <a:srgbClr val="00B0F0"/>
                    </a:solidFill>
                  </a:tcPr>
                </a:tc>
                <a:tc>
                  <a:txBody>
                    <a:bodyPr/>
                    <a:lstStyle/>
                    <a:p>
                      <a:pPr algn="ctr" fontAlgn="ctr"/>
                      <a:r>
                        <a:rPr lang="es-CO" sz="1000" b="1" u="none" strike="noStrike" dirty="0">
                          <a:effectLst/>
                        </a:rPr>
                        <a:t>ÁREAS RESPONSABLES</a:t>
                      </a:r>
                      <a:endParaRPr lang="es-CO" sz="1000" b="1" i="0" u="none" strike="noStrike" dirty="0">
                        <a:solidFill>
                          <a:srgbClr val="000000"/>
                        </a:solidFill>
                        <a:effectLst/>
                        <a:latin typeface="Calibri" panose="020F0502020204030204" pitchFamily="34" charset="0"/>
                      </a:endParaRPr>
                    </a:p>
                  </a:txBody>
                  <a:tcPr marL="6241" marR="6241" marT="6241" marB="0" anchor="ctr">
                    <a:solidFill>
                      <a:srgbClr val="00B0F0"/>
                    </a:solidFill>
                  </a:tcPr>
                </a:tc>
                <a:extLst>
                  <a:ext uri="{0D108BD9-81ED-4DB2-BD59-A6C34878D82A}">
                    <a16:rowId xmlns:a16="http://schemas.microsoft.com/office/drawing/2014/main" val="209254933"/>
                  </a:ext>
                </a:extLst>
              </a:tr>
              <a:tr h="320956">
                <a:tc>
                  <a:txBody>
                    <a:bodyPr/>
                    <a:lstStyle/>
                    <a:p>
                      <a:pPr algn="just" rtl="0" fontAlgn="ctr">
                        <a:buClr>
                          <a:srgbClr val="000000"/>
                        </a:buClr>
                        <a:buSzPts val="1000"/>
                        <a:buFont typeface="Calibri" panose="020F0502020204030204" pitchFamily="34" charset="0"/>
                        <a:buNone/>
                      </a:pPr>
                      <a:r>
                        <a:rPr lang="es-ES" sz="1000" b="0" i="0" u="none" strike="noStrike">
                          <a:solidFill>
                            <a:srgbClr val="000000"/>
                          </a:solidFill>
                          <a:effectLst/>
                          <a:latin typeface="Calibri" panose="020F0502020204030204" pitchFamily="34" charset="0"/>
                        </a:rPr>
                        <a:t>Actualizar el catálogo de componentes de información, las vistas de información de la arquitectura de información para todas las fuentes.</a:t>
                      </a:r>
                      <a:endParaRPr lang="es-CO" sz="1000" b="0" i="0" u="none" strike="noStrike">
                        <a:solidFill>
                          <a:srgbClr val="000000"/>
                        </a:solidFill>
                        <a:effectLst/>
                        <a:latin typeface="Calibri" panose="020F0502020204030204" pitchFamily="34" charset="0"/>
                      </a:endParaRPr>
                    </a:p>
                  </a:txBody>
                  <a:tcPr marL="6241" marR="6241" marT="6241" marB="0" anchor="ctr"/>
                </a:tc>
                <a:tc rowSpan="10">
                  <a:txBody>
                    <a:bodyPr/>
                    <a:lstStyle/>
                    <a:p>
                      <a:pPr algn="ctr" rtl="0" fontAlgn="ctr">
                        <a:buClr>
                          <a:srgbClr val="000000"/>
                        </a:buClr>
                        <a:buSzPts val="1000"/>
                        <a:buFont typeface="Arial" panose="020B0604020202020204" pitchFamily="34" charset="0"/>
                        <a:buNone/>
                      </a:pPr>
                      <a:r>
                        <a:rPr lang="es-ES" sz="1000" b="0" i="0" u="none" strike="noStrike" dirty="0">
                          <a:solidFill>
                            <a:srgbClr val="000000"/>
                          </a:solidFill>
                          <a:effectLst/>
                          <a:latin typeface="Arial" panose="020B0604020202020204" pitchFamily="34" charset="0"/>
                        </a:rPr>
                        <a:t>TIC´S</a:t>
                      </a:r>
                      <a:endParaRPr lang="es-CO" sz="1000" b="0" i="0" u="none" strike="noStrike" dirty="0">
                        <a:solidFill>
                          <a:srgbClr val="000000"/>
                        </a:solidFill>
                        <a:effectLst/>
                        <a:latin typeface="Arial" panose="020B0604020202020204" pitchFamily="34" charset="0"/>
                      </a:endParaRPr>
                    </a:p>
                  </a:txBody>
                  <a:tcPr marL="85831" marR="85831" marT="42916" marB="42916" anchor="ctr"/>
                </a:tc>
                <a:extLst>
                  <a:ext uri="{0D108BD9-81ED-4DB2-BD59-A6C34878D82A}">
                    <a16:rowId xmlns:a16="http://schemas.microsoft.com/office/drawing/2014/main" val="706154993"/>
                  </a:ext>
                </a:extLst>
              </a:tr>
              <a:tr h="478313">
                <a:tc>
                  <a:txBody>
                    <a:bodyPr/>
                    <a:lstStyle/>
                    <a:p>
                      <a:pPr algn="just" rtl="0" fontAlgn="ctr">
                        <a:buClr>
                          <a:srgbClr val="000000"/>
                        </a:buClr>
                        <a:buSzPts val="1000"/>
                        <a:buFont typeface="Calibri" panose="020F0502020204030204" pitchFamily="34" charset="0"/>
                        <a:buNone/>
                      </a:pPr>
                      <a:r>
                        <a:rPr lang="es-ES" sz="1000" b="0" i="0" u="none" strike="noStrike">
                          <a:solidFill>
                            <a:srgbClr val="000000"/>
                          </a:solidFill>
                          <a:effectLst/>
                          <a:latin typeface="Calibri" panose="020F0502020204030204" pitchFamily="34" charset="0"/>
                        </a:rPr>
                        <a:t>Actualizar y documentar una arquitectura de referencia y una arquitectura de solución para todas las soluciones tecnológicas de la entidad, con el propósito de mejorar la gestión de sus sistemas de información.</a:t>
                      </a:r>
                      <a:endParaRPr lang="es-CO" sz="1000" b="0" i="0" u="none" strike="noStrike">
                        <a:solidFill>
                          <a:srgbClr val="000000"/>
                        </a:solidFill>
                        <a:effectLst/>
                        <a:latin typeface="Calibri" panose="020F050202020403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1694844225"/>
                  </a:ext>
                </a:extLst>
              </a:tr>
              <a:tr h="478313">
                <a:tc>
                  <a:txBody>
                    <a:bodyPr/>
                    <a:lstStyle/>
                    <a:p>
                      <a:pPr algn="just" rtl="0" fontAlgn="ctr">
                        <a:buClr>
                          <a:srgbClr val="000000"/>
                        </a:buClr>
                        <a:buSzPts val="1000"/>
                        <a:buFont typeface="Calibri" panose="020F0502020204030204" pitchFamily="34" charset="0"/>
                        <a:buNone/>
                      </a:pPr>
                      <a:r>
                        <a:rPr lang="es-ES" sz="1000" b="0" i="0" u="none" strike="noStrike" dirty="0">
                          <a:solidFill>
                            <a:srgbClr val="000000"/>
                          </a:solidFill>
                          <a:effectLst/>
                          <a:latin typeface="Calibri" panose="020F0502020204030204" pitchFamily="34" charset="0"/>
                        </a:rPr>
                        <a:t>Cumplir, en todas las secciones de la página web oficial de la entidad, con el criterio de usabilidad “vínculos visitados" que indica al usuario cuando ha visitado contenidos de la página.</a:t>
                      </a:r>
                      <a:endParaRPr lang="es-CO" sz="1000" b="0" i="0" u="none" strike="noStrike" dirty="0">
                        <a:solidFill>
                          <a:srgbClr val="000000"/>
                        </a:solidFill>
                        <a:effectLst/>
                        <a:latin typeface="Calibri" panose="020F050202020403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95974709"/>
                  </a:ext>
                </a:extLst>
              </a:tr>
              <a:tr h="478313">
                <a:tc>
                  <a:txBody>
                    <a:bodyPr/>
                    <a:lstStyle/>
                    <a:p>
                      <a:pPr algn="just" rtl="0" fontAlgn="ctr">
                        <a:buClr>
                          <a:srgbClr val="000000"/>
                        </a:buClr>
                        <a:buSzPts val="1000"/>
                        <a:buFont typeface="Calibri" panose="020F0502020204030204" pitchFamily="34" charset="0"/>
                        <a:buNone/>
                      </a:pPr>
                      <a:r>
                        <a:rPr lang="es-ES" sz="1000" b="0" i="0" u="none" strike="noStrike" dirty="0">
                          <a:solidFill>
                            <a:srgbClr val="000000"/>
                          </a:solidFill>
                          <a:effectLst/>
                          <a:latin typeface="Calibri" panose="020F0502020204030204" pitchFamily="34" charset="0"/>
                        </a:rPr>
                        <a:t>Definir y aplicar una guía de estilo en el desarrollo de los sistemas de información de la entidad e incorporar los lineamientos de usabilidad definidos por el Ministerio de Tecnologías de la Información y las Comunicaciones.</a:t>
                      </a:r>
                      <a:endParaRPr lang="es-CO" sz="1000" b="0" i="0" u="none" strike="noStrike" dirty="0">
                        <a:solidFill>
                          <a:srgbClr val="000000"/>
                        </a:solidFill>
                        <a:effectLst/>
                        <a:latin typeface="Calibri" panose="020F050202020403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83752520"/>
                  </a:ext>
                </a:extLst>
              </a:tr>
              <a:tr h="478313">
                <a:tc>
                  <a:txBody>
                    <a:bodyPr/>
                    <a:lstStyle/>
                    <a:p>
                      <a:pPr algn="just" rtl="0" fontAlgn="ctr">
                        <a:buClr>
                          <a:srgbClr val="000000"/>
                        </a:buClr>
                        <a:buSzPts val="1000"/>
                        <a:buFont typeface="Calibri" panose="020F0502020204030204" pitchFamily="34" charset="0"/>
                        <a:buNone/>
                      </a:pPr>
                      <a:r>
                        <a:rPr lang="es-ES" sz="1000" b="0" i="0" u="none" strike="noStrike" dirty="0">
                          <a:solidFill>
                            <a:srgbClr val="000000"/>
                          </a:solidFill>
                          <a:effectLst/>
                          <a:latin typeface="Calibri" panose="020F0502020204030204" pitchFamily="34" charset="0"/>
                        </a:rPr>
                        <a:t>Ejecutar acciones de mejora a partir de los resultados de los indicadores de uso y apropiación de tecnologías de la información (TI) en la entidad</a:t>
                      </a:r>
                      <a:r>
                        <a:rPr lang="es-ES" sz="1000" b="0" i="0" u="none" strike="noStrike">
                          <a:solidFill>
                            <a:srgbClr val="000000"/>
                          </a:solidFill>
                          <a:effectLst/>
                          <a:latin typeface="Calibri" panose="020F0502020204030204" pitchFamily="34" charset="0"/>
                        </a:rPr>
                        <a:t>. </a:t>
                      </a:r>
                      <a:endParaRPr lang="es-CO" sz="1000" b="0" i="0" u="none" strike="noStrike" dirty="0">
                        <a:solidFill>
                          <a:srgbClr val="000000"/>
                        </a:solidFill>
                        <a:effectLst/>
                        <a:latin typeface="Calibri" panose="020F050202020403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685722687"/>
                  </a:ext>
                </a:extLst>
              </a:tr>
              <a:tr h="320956">
                <a:tc>
                  <a:txBody>
                    <a:bodyPr/>
                    <a:lstStyle/>
                    <a:p>
                      <a:pPr algn="just" rtl="0" fontAlgn="ctr">
                        <a:buClr>
                          <a:srgbClr val="000000"/>
                        </a:buClr>
                        <a:buSzPts val="1000"/>
                        <a:buFont typeface="Calibri" panose="020F0502020204030204" pitchFamily="34" charset="0"/>
                        <a:buNone/>
                      </a:pPr>
                      <a:r>
                        <a:rPr lang="es-ES" sz="1000" b="0" i="0" u="none" strike="noStrike">
                          <a:solidFill>
                            <a:srgbClr val="000000"/>
                          </a:solidFill>
                          <a:effectLst/>
                          <a:latin typeface="Calibri" panose="020F0502020204030204" pitchFamily="34" charset="0"/>
                        </a:rPr>
                        <a:t>Elaborar y actualizar los documentos de arquitectura de los desarrollos de software de la entidad.</a:t>
                      </a:r>
                      <a:endParaRPr lang="es-CO" sz="1000" b="0" i="0" u="none" strike="noStrike">
                        <a:solidFill>
                          <a:srgbClr val="000000"/>
                        </a:solidFill>
                        <a:effectLst/>
                        <a:latin typeface="Calibri" panose="020F050202020403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7207956"/>
                  </a:ext>
                </a:extLst>
              </a:tr>
              <a:tr h="478313">
                <a:tc>
                  <a:txBody>
                    <a:bodyPr/>
                    <a:lstStyle/>
                    <a:p>
                      <a:pPr algn="just" rtl="0" fontAlgn="ctr">
                        <a:buClr>
                          <a:srgbClr val="000000"/>
                        </a:buClr>
                        <a:buSzPts val="1000"/>
                        <a:buFont typeface="Calibri" panose="020F0502020204030204" pitchFamily="34" charset="0"/>
                        <a:buNone/>
                      </a:pPr>
                      <a:r>
                        <a:rPr lang="es-ES" sz="1000" b="0" i="0" u="none" strike="noStrike" dirty="0">
                          <a:solidFill>
                            <a:srgbClr val="000000"/>
                          </a:solidFill>
                          <a:effectLst/>
                          <a:latin typeface="Calibri" panose="020F0502020204030204" pitchFamily="34" charset="0"/>
                        </a:rPr>
                        <a:t>Hacer seguimiento al uso y apropiación de tecnologías de la información (TI) en la entidad a través de los indicadores definidos para tal fin. </a:t>
                      </a:r>
                      <a:endParaRPr lang="es-CO" sz="1000" b="0" i="0" u="none" strike="noStrike" dirty="0">
                        <a:solidFill>
                          <a:srgbClr val="000000"/>
                        </a:solidFill>
                        <a:effectLst/>
                        <a:latin typeface="Calibri" panose="020F050202020403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1519984317"/>
                  </a:ext>
                </a:extLst>
              </a:tr>
              <a:tr h="320956">
                <a:tc>
                  <a:txBody>
                    <a:bodyPr/>
                    <a:lstStyle/>
                    <a:p>
                      <a:pPr algn="just" rtl="0" fontAlgn="ctr">
                        <a:buClr>
                          <a:srgbClr val="000000"/>
                        </a:buClr>
                        <a:buSzPts val="1000"/>
                        <a:buFont typeface="Calibri" panose="020F0502020204030204" pitchFamily="34" charset="0"/>
                        <a:buNone/>
                      </a:pPr>
                      <a:r>
                        <a:rPr lang="es-ES" sz="1000" b="0" i="0" u="none" strike="noStrike">
                          <a:solidFill>
                            <a:srgbClr val="000000"/>
                          </a:solidFill>
                          <a:effectLst/>
                          <a:latin typeface="Calibri" panose="020F0502020204030204" pitchFamily="34" charset="0"/>
                        </a:rPr>
                        <a:t>Implementar un plan de aseguramiento de la calidad durante el ciclo de vida de los sistemas de información que incluya criterios funcionales y no funcionales.</a:t>
                      </a:r>
                      <a:endParaRPr lang="es-CO" sz="1000" b="0" i="0" u="none" strike="noStrike">
                        <a:solidFill>
                          <a:srgbClr val="000000"/>
                        </a:solidFill>
                        <a:effectLst/>
                        <a:latin typeface="Calibri" panose="020F050202020403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340470948"/>
                  </a:ext>
                </a:extLst>
              </a:tr>
              <a:tr h="478313">
                <a:tc>
                  <a:txBody>
                    <a:bodyPr/>
                    <a:lstStyle/>
                    <a:p>
                      <a:pPr algn="just" rtl="0" fontAlgn="ctr">
                        <a:buClr>
                          <a:srgbClr val="000000"/>
                        </a:buClr>
                        <a:buSzPts val="1000"/>
                        <a:buFont typeface="Calibri" panose="020F0502020204030204" pitchFamily="34" charset="0"/>
                        <a:buNone/>
                      </a:pPr>
                      <a:r>
                        <a:rPr lang="es-ES" sz="1000" b="0" i="0" u="none" strike="noStrike" dirty="0">
                          <a:solidFill>
                            <a:srgbClr val="000000"/>
                          </a:solidFill>
                          <a:effectLst/>
                          <a:latin typeface="Calibri" panose="020F0502020204030204" pitchFamily="34" charset="0"/>
                        </a:rPr>
                        <a:t>Incorporar las funcionalidades de accesibilidad establecidas en la política de Gobierno Digital, en los sistemas de información de acuerdo con la caracterización de usuarios de la entidad.</a:t>
                      </a:r>
                      <a:endParaRPr lang="es-CO" sz="1000" b="0" i="0" u="none" strike="noStrike" dirty="0">
                        <a:solidFill>
                          <a:srgbClr val="000000"/>
                        </a:solidFill>
                        <a:effectLst/>
                        <a:latin typeface="Calibri" panose="020F050202020403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2745885500"/>
                  </a:ext>
                </a:extLst>
              </a:tr>
              <a:tr h="320956">
                <a:tc>
                  <a:txBody>
                    <a:bodyPr/>
                    <a:lstStyle/>
                    <a:p>
                      <a:pPr algn="just" rtl="0" fontAlgn="ctr">
                        <a:buClr>
                          <a:srgbClr val="000000"/>
                        </a:buClr>
                        <a:buSzPts val="1000"/>
                        <a:buFont typeface="Calibri" panose="020F0502020204030204" pitchFamily="34" charset="0"/>
                        <a:buNone/>
                      </a:pPr>
                      <a:r>
                        <a:rPr lang="es-ES" sz="1000" b="0" i="0" u="none" strike="noStrike" dirty="0">
                          <a:solidFill>
                            <a:srgbClr val="000000"/>
                          </a:solidFill>
                          <a:effectLst/>
                          <a:latin typeface="Calibri" panose="020F0502020204030204" pitchFamily="34" charset="0"/>
                        </a:rPr>
                        <a:t>Incorporar, en el esquema de gobierno de tecnologías de la información (TI) de la entidad, la estructura organizacional del área de TI.</a:t>
                      </a:r>
                      <a:endParaRPr lang="es-CO" sz="1000" b="0" i="0" u="none" strike="noStrike" dirty="0">
                        <a:solidFill>
                          <a:srgbClr val="000000"/>
                        </a:solidFill>
                        <a:effectLst/>
                        <a:latin typeface="Calibri" panose="020F050202020403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1897355790"/>
                  </a:ext>
                </a:extLst>
              </a:tr>
              <a:tr h="320956">
                <a:tc>
                  <a:txBody>
                    <a:bodyPr/>
                    <a:lstStyle/>
                    <a:p>
                      <a:pPr algn="just" rtl="0" fontAlgn="ctr">
                        <a:buClr>
                          <a:srgbClr val="000000"/>
                        </a:buClr>
                        <a:buSzPts val="1000"/>
                        <a:buFont typeface="Calibri" panose="020F0502020204030204" pitchFamily="34" charset="0"/>
                        <a:buNone/>
                      </a:pPr>
                      <a:r>
                        <a:rPr lang="es-ES" sz="1000" b="0" i="0" u="none" strike="noStrike" dirty="0">
                          <a:solidFill>
                            <a:srgbClr val="000000"/>
                          </a:solidFill>
                          <a:effectLst/>
                          <a:latin typeface="Calibri" panose="020F0502020204030204" pitchFamily="34" charset="0"/>
                        </a:rPr>
                        <a:t>Mejorar los trámites en línea de la entidad teniendo en cuenta las necesidades de los usuarios, con el propósito de aumentar su nivel de satisfacción.</a:t>
                      </a:r>
                      <a:endParaRPr lang="es-CO" sz="1000" b="0" i="0" u="none" strike="noStrike" dirty="0">
                        <a:solidFill>
                          <a:srgbClr val="000000"/>
                        </a:solidFill>
                        <a:effectLst/>
                        <a:latin typeface="Calibri" panose="020F0502020204030204" pitchFamily="34" charset="0"/>
                      </a:endParaRPr>
                    </a:p>
                  </a:txBody>
                  <a:tcPr marL="6241" marR="6241" marT="6241" marB="0" anchor="ctr"/>
                </a:tc>
                <a:tc>
                  <a:txBody>
                    <a:bodyPr/>
                    <a:lstStyle/>
                    <a:p>
                      <a:pPr algn="ctr" rtl="0" fontAlgn="ctr"/>
                      <a:r>
                        <a:rPr lang="es-CO" sz="1000" u="none" strike="noStrike" dirty="0">
                          <a:effectLst/>
                        </a:rPr>
                        <a:t>TIC´S – OAP</a:t>
                      </a:r>
                      <a:endParaRPr lang="es-CO" sz="1000" b="0" i="0" u="none" strike="noStrike" dirty="0">
                        <a:solidFill>
                          <a:srgbClr val="000000"/>
                        </a:solidFill>
                        <a:effectLst/>
                        <a:latin typeface="Arial" panose="020B0604020202020204" pitchFamily="34" charset="0"/>
                      </a:endParaRPr>
                    </a:p>
                  </a:txBody>
                  <a:tcPr marL="6241" marR="6241" marT="6241" marB="0" anchor="ctr"/>
                </a:tc>
                <a:extLst>
                  <a:ext uri="{0D108BD9-81ED-4DB2-BD59-A6C34878D82A}">
                    <a16:rowId xmlns:a16="http://schemas.microsoft.com/office/drawing/2014/main" val="924715125"/>
                  </a:ext>
                </a:extLst>
              </a:tr>
              <a:tr h="320956">
                <a:tc>
                  <a:txBody>
                    <a:bodyPr/>
                    <a:lstStyle/>
                    <a:p>
                      <a:pPr algn="just" rtl="0" fontAlgn="ctr">
                        <a:buClr>
                          <a:srgbClr val="000000"/>
                        </a:buClr>
                        <a:buSzPts val="1000"/>
                        <a:buFont typeface="Arial" panose="020B0604020202020204" pitchFamily="34" charset="0"/>
                        <a:buNone/>
                      </a:pPr>
                      <a:r>
                        <a:rPr lang="es-ES" sz="1000" u="none" strike="noStrike" dirty="0">
                          <a:effectLst/>
                        </a:rPr>
                        <a:t>Utilizar acuerdos marco de precios para bienes y servicios de TI con el propósito de optimizar las compras de tecnologías de información de la entidad.</a:t>
                      </a:r>
                      <a:endParaRPr lang="es-ES" sz="1000" b="0" i="0" u="none" strike="noStrike" dirty="0">
                        <a:solidFill>
                          <a:srgbClr val="000000"/>
                        </a:solidFill>
                        <a:effectLst/>
                        <a:latin typeface="Arial" panose="020B0604020202020204" pitchFamily="34" charset="0"/>
                      </a:endParaRPr>
                    </a:p>
                  </a:txBody>
                  <a:tcPr marL="6241" marR="6241" marT="6241" marB="0" anchor="ctr"/>
                </a:tc>
                <a:tc rowSpan="2">
                  <a:txBody>
                    <a:bodyPr/>
                    <a:lstStyle/>
                    <a:p>
                      <a:pPr algn="ctr" rtl="0" fontAlgn="ctr"/>
                      <a:r>
                        <a:rPr lang="es-CO" sz="1000" u="none" strike="noStrike" dirty="0">
                          <a:effectLst/>
                        </a:rPr>
                        <a:t>TIC´S</a:t>
                      </a:r>
                      <a:endParaRPr lang="es-CO" sz="1000" b="0" i="0" u="none" strike="noStrike" dirty="0">
                        <a:solidFill>
                          <a:srgbClr val="000000"/>
                        </a:solidFill>
                        <a:effectLst/>
                        <a:latin typeface="Arial" panose="020B0604020202020204" pitchFamily="34" charset="0"/>
                      </a:endParaRPr>
                    </a:p>
                  </a:txBody>
                  <a:tcPr marL="85831" marR="85831" marT="42916" marB="42916" anchor="ctr"/>
                </a:tc>
                <a:extLst>
                  <a:ext uri="{0D108BD9-81ED-4DB2-BD59-A6C34878D82A}">
                    <a16:rowId xmlns:a16="http://schemas.microsoft.com/office/drawing/2014/main" val="1115249483"/>
                  </a:ext>
                </a:extLst>
              </a:tr>
              <a:tr h="320956">
                <a:tc>
                  <a:txBody>
                    <a:bodyPr/>
                    <a:lstStyle/>
                    <a:p>
                      <a:pPr algn="just" rtl="0" fontAlgn="ctr">
                        <a:buClr>
                          <a:srgbClr val="000000"/>
                        </a:buClr>
                        <a:buSzPts val="1000"/>
                        <a:buFont typeface="Arial" panose="020B0604020202020204" pitchFamily="34" charset="0"/>
                        <a:buNone/>
                      </a:pPr>
                      <a:r>
                        <a:rPr lang="es-ES" sz="1000" u="none" strike="noStrike" dirty="0">
                          <a:effectLst/>
                        </a:rPr>
                        <a:t>Utilizar tecnologías emergentes de cuarta revolución industrial para mejorar la prestación de los servicios de la entidad.</a:t>
                      </a:r>
                      <a:endParaRPr lang="es-ES" sz="1000" b="0" i="0" u="none" strike="noStrike" dirty="0">
                        <a:solidFill>
                          <a:srgbClr val="000000"/>
                        </a:solidFill>
                        <a:effectLst/>
                        <a:latin typeface="Arial" panose="020B0604020202020204" pitchFamily="34" charset="0"/>
                      </a:endParaRPr>
                    </a:p>
                  </a:txBody>
                  <a:tcPr marL="6241" marR="6241" marT="6241" marB="0" anchor="ctr"/>
                </a:tc>
                <a:tc vMerge="1">
                  <a:txBody>
                    <a:bodyPr/>
                    <a:lstStyle/>
                    <a:p>
                      <a:endParaRPr lang="es-CO"/>
                    </a:p>
                  </a:txBody>
                  <a:tcPr/>
                </a:tc>
                <a:extLst>
                  <a:ext uri="{0D108BD9-81ED-4DB2-BD59-A6C34878D82A}">
                    <a16:rowId xmlns:a16="http://schemas.microsoft.com/office/drawing/2014/main" val="3040863017"/>
                  </a:ext>
                </a:extLst>
              </a:tr>
            </a:tbl>
          </a:graphicData>
        </a:graphic>
      </p:graphicFrame>
    </p:spTree>
    <p:extLst>
      <p:ext uri="{BB962C8B-B14F-4D97-AF65-F5344CB8AC3E}">
        <p14:creationId xmlns:p14="http://schemas.microsoft.com/office/powerpoint/2010/main" val="1445955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269320"/>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sp>
        <p:nvSpPr>
          <p:cNvPr id="13" name="CuadroTexto 12">
            <a:extLst>
              <a:ext uri="{FF2B5EF4-FFF2-40B4-BE49-F238E27FC236}">
                <a16:creationId xmlns:a16="http://schemas.microsoft.com/office/drawing/2014/main" id="{440848AF-6EFB-4737-8A75-B27751EC4A1A}"/>
              </a:ext>
            </a:extLst>
          </p:cNvPr>
          <p:cNvSpPr txBox="1"/>
          <p:nvPr/>
        </p:nvSpPr>
        <p:spPr>
          <a:xfrm>
            <a:off x="386767" y="1142955"/>
            <a:ext cx="5434913" cy="400110"/>
          </a:xfrm>
          <a:prstGeom prst="rect">
            <a:avLst/>
          </a:prstGeom>
          <a:noFill/>
        </p:spPr>
        <p:txBody>
          <a:bodyPr wrap="square" rtlCol="0">
            <a:spAutoFit/>
          </a:bodyPr>
          <a:lstStyle/>
          <a:p>
            <a:pPr algn="ctr"/>
            <a:r>
              <a:rPr lang="es-ES" sz="2000" b="1" dirty="0">
                <a:solidFill>
                  <a:schemeClr val="accent1"/>
                </a:solidFill>
              </a:rPr>
              <a:t>INTEGRIDAD</a:t>
            </a:r>
            <a:endParaRPr lang="es-CO" sz="2000" b="1" dirty="0">
              <a:solidFill>
                <a:schemeClr val="accent1"/>
              </a:solidFill>
            </a:endParaRPr>
          </a:p>
        </p:txBody>
      </p:sp>
      <p:sp>
        <p:nvSpPr>
          <p:cNvPr id="14" name="CuadroTexto 13">
            <a:extLst>
              <a:ext uri="{FF2B5EF4-FFF2-40B4-BE49-F238E27FC236}">
                <a16:creationId xmlns:a16="http://schemas.microsoft.com/office/drawing/2014/main" id="{E6724B9A-0754-4206-B729-E45F7016F025}"/>
              </a:ext>
            </a:extLst>
          </p:cNvPr>
          <p:cNvSpPr txBox="1"/>
          <p:nvPr/>
        </p:nvSpPr>
        <p:spPr>
          <a:xfrm>
            <a:off x="1135149" y="3887324"/>
            <a:ext cx="364189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sp>
        <p:nvSpPr>
          <p:cNvPr id="17" name="CuadroTexto 16">
            <a:extLst>
              <a:ext uri="{FF2B5EF4-FFF2-40B4-BE49-F238E27FC236}">
                <a16:creationId xmlns:a16="http://schemas.microsoft.com/office/drawing/2014/main" id="{6C19095B-08D8-4CCD-84D2-44FAA1B4BD3C}"/>
              </a:ext>
            </a:extLst>
          </p:cNvPr>
          <p:cNvSpPr txBox="1"/>
          <p:nvPr/>
        </p:nvSpPr>
        <p:spPr>
          <a:xfrm>
            <a:off x="6981824" y="1152465"/>
            <a:ext cx="4933951" cy="400110"/>
          </a:xfrm>
          <a:prstGeom prst="rect">
            <a:avLst/>
          </a:prstGeom>
          <a:noFill/>
        </p:spPr>
        <p:txBody>
          <a:bodyPr wrap="square" rtlCol="0">
            <a:spAutoFit/>
          </a:bodyPr>
          <a:lstStyle/>
          <a:p>
            <a:pPr algn="ctr"/>
            <a:r>
              <a:rPr lang="es-ES" sz="2000" b="1" dirty="0">
                <a:solidFill>
                  <a:schemeClr val="accent1"/>
                </a:solidFill>
              </a:rPr>
              <a:t>RACIONALIZACIÓN DE TRAMITES</a:t>
            </a:r>
            <a:endParaRPr lang="es-CO" sz="2000" b="1" dirty="0">
              <a:solidFill>
                <a:schemeClr val="accent1"/>
              </a:solidFill>
            </a:endParaRPr>
          </a:p>
        </p:txBody>
      </p:sp>
      <p:sp>
        <p:nvSpPr>
          <p:cNvPr id="18" name="CuadroTexto 17">
            <a:extLst>
              <a:ext uri="{FF2B5EF4-FFF2-40B4-BE49-F238E27FC236}">
                <a16:creationId xmlns:a16="http://schemas.microsoft.com/office/drawing/2014/main" id="{2B554538-6321-4F5A-8214-6DC735BA6C2F}"/>
              </a:ext>
            </a:extLst>
          </p:cNvPr>
          <p:cNvSpPr txBox="1"/>
          <p:nvPr/>
        </p:nvSpPr>
        <p:spPr>
          <a:xfrm>
            <a:off x="6932685" y="3673596"/>
            <a:ext cx="508196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graphicFrame>
        <p:nvGraphicFramePr>
          <p:cNvPr id="16" name="Gráfico 15">
            <a:extLst>
              <a:ext uri="{FF2B5EF4-FFF2-40B4-BE49-F238E27FC236}">
                <a16:creationId xmlns:a16="http://schemas.microsoft.com/office/drawing/2014/main" id="{E42C8CCA-58D0-444C-AD7F-2DFB0E28C9DA}"/>
              </a:ext>
            </a:extLst>
          </p:cNvPr>
          <p:cNvGraphicFramePr>
            <a:graphicFrameLocks/>
          </p:cNvGraphicFramePr>
          <p:nvPr>
            <p:extLst>
              <p:ext uri="{D42A27DB-BD31-4B8C-83A1-F6EECF244321}">
                <p14:modId xmlns:p14="http://schemas.microsoft.com/office/powerpoint/2010/main" val="3719316036"/>
              </p:ext>
            </p:extLst>
          </p:nvPr>
        </p:nvGraphicFramePr>
        <p:xfrm>
          <a:off x="1135149" y="1602177"/>
          <a:ext cx="3524250" cy="211455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 name="Tabla 3">
            <a:extLst>
              <a:ext uri="{FF2B5EF4-FFF2-40B4-BE49-F238E27FC236}">
                <a16:creationId xmlns:a16="http://schemas.microsoft.com/office/drawing/2014/main" id="{3B4A32D8-7503-466E-9C51-19E882485F4B}"/>
              </a:ext>
            </a:extLst>
          </p:cNvPr>
          <p:cNvGraphicFramePr>
            <a:graphicFrameLocks noGrp="1"/>
          </p:cNvGraphicFramePr>
          <p:nvPr>
            <p:extLst>
              <p:ext uri="{D42A27DB-BD31-4B8C-83A1-F6EECF244321}">
                <p14:modId xmlns:p14="http://schemas.microsoft.com/office/powerpoint/2010/main" val="1584536838"/>
              </p:ext>
            </p:extLst>
          </p:nvPr>
        </p:nvGraphicFramePr>
        <p:xfrm>
          <a:off x="753634" y="4169523"/>
          <a:ext cx="5012958" cy="2419158"/>
        </p:xfrm>
        <a:graphic>
          <a:graphicData uri="http://schemas.openxmlformats.org/drawingml/2006/table">
            <a:tbl>
              <a:tblPr>
                <a:tableStyleId>{5C22544A-7EE6-4342-B048-85BDC9FD1C3A}</a:tableStyleId>
              </a:tblPr>
              <a:tblGrid>
                <a:gridCol w="4149032">
                  <a:extLst>
                    <a:ext uri="{9D8B030D-6E8A-4147-A177-3AD203B41FA5}">
                      <a16:colId xmlns:a16="http://schemas.microsoft.com/office/drawing/2014/main" val="1184029762"/>
                    </a:ext>
                  </a:extLst>
                </a:gridCol>
                <a:gridCol w="863926">
                  <a:extLst>
                    <a:ext uri="{9D8B030D-6E8A-4147-A177-3AD203B41FA5}">
                      <a16:colId xmlns:a16="http://schemas.microsoft.com/office/drawing/2014/main" val="456245808"/>
                    </a:ext>
                  </a:extLst>
                </a:gridCol>
              </a:tblGrid>
              <a:tr h="188091">
                <a:tc>
                  <a:txBody>
                    <a:bodyPr/>
                    <a:lstStyle/>
                    <a:p>
                      <a:pPr algn="ctr" fontAlgn="ctr"/>
                      <a:r>
                        <a:rPr lang="es-CO" sz="700" b="1" u="none" strike="noStrike" dirty="0">
                          <a:effectLst/>
                        </a:rPr>
                        <a:t>ACCIÓN</a:t>
                      </a:r>
                      <a:endParaRPr lang="es-CO" sz="700" b="1" i="0" u="none" strike="noStrike" dirty="0">
                        <a:solidFill>
                          <a:srgbClr val="000000"/>
                        </a:solidFill>
                        <a:effectLst/>
                        <a:latin typeface="Calibri" panose="020F0502020204030204" pitchFamily="34" charset="0"/>
                      </a:endParaRPr>
                    </a:p>
                  </a:txBody>
                  <a:tcPr marL="4678" marR="4678" marT="4678" marB="0" anchor="ctr">
                    <a:solidFill>
                      <a:srgbClr val="00B0F0"/>
                    </a:solidFill>
                  </a:tcPr>
                </a:tc>
                <a:tc>
                  <a:txBody>
                    <a:bodyPr/>
                    <a:lstStyle/>
                    <a:p>
                      <a:pPr algn="ctr" fontAlgn="ctr"/>
                      <a:r>
                        <a:rPr lang="es-CO" sz="700" b="1" u="none" strike="noStrike" dirty="0">
                          <a:effectLst/>
                        </a:rPr>
                        <a:t>ÁREAS RESPONSABLES</a:t>
                      </a:r>
                      <a:endParaRPr lang="es-CO" sz="700" b="1" i="0" u="none" strike="noStrike" dirty="0">
                        <a:solidFill>
                          <a:srgbClr val="000000"/>
                        </a:solidFill>
                        <a:effectLst/>
                        <a:latin typeface="Calibri" panose="020F0502020204030204" pitchFamily="34" charset="0"/>
                      </a:endParaRPr>
                    </a:p>
                  </a:txBody>
                  <a:tcPr marL="4678" marR="4678" marT="4678" marB="0" anchor="ctr">
                    <a:solidFill>
                      <a:srgbClr val="00B0F0"/>
                    </a:solidFill>
                  </a:tcPr>
                </a:tc>
                <a:extLst>
                  <a:ext uri="{0D108BD9-81ED-4DB2-BD59-A6C34878D82A}">
                    <a16:rowId xmlns:a16="http://schemas.microsoft.com/office/drawing/2014/main" val="1234264201"/>
                  </a:ext>
                </a:extLst>
              </a:tr>
              <a:tr h="467822">
                <a:tc>
                  <a:txBody>
                    <a:bodyPr/>
                    <a:lstStyle/>
                    <a:p>
                      <a:pPr algn="just" fontAlgn="ctr"/>
                      <a:r>
                        <a:rPr lang="es-ES" sz="700" u="none" strike="noStrike" dirty="0">
                          <a:effectLst/>
                        </a:rPr>
                        <a:t>Implementar estrategias para la identificación y declaración de conflictos de interés que contemplen: Cronograma de actividades, definición de un área responsable o grupo de trabajo para coordinar las acciones institucionales de prevención de conflictos de interés, procedimientos para la declaración de impedimentos y recusaciones y registro de conflicto de intereses tramitados - </a:t>
                      </a:r>
                      <a:r>
                        <a:rPr lang="es-ES" sz="700" b="1" u="none" strike="noStrike" dirty="0">
                          <a:solidFill>
                            <a:srgbClr val="FF0000"/>
                          </a:solidFill>
                          <a:effectLst/>
                        </a:rPr>
                        <a:t>acción cumplida</a:t>
                      </a:r>
                      <a:endParaRPr lang="es-ES" sz="700" b="1" i="0" u="none" strike="noStrike" dirty="0">
                        <a:solidFill>
                          <a:srgbClr val="FF0000"/>
                        </a:solidFill>
                        <a:effectLst/>
                        <a:latin typeface="Calibri" panose="020F0502020204030204" pitchFamily="34" charset="0"/>
                      </a:endParaRPr>
                    </a:p>
                  </a:txBody>
                  <a:tcPr marL="4678" marR="4678" marT="4678" marB="0" anchor="ctr"/>
                </a:tc>
                <a:tc rowSpan="5">
                  <a:txBody>
                    <a:bodyPr/>
                    <a:lstStyle/>
                    <a:p>
                      <a:pPr algn="ctr" fontAlgn="ctr"/>
                      <a:r>
                        <a:rPr lang="es-ES" sz="700" u="none" strike="noStrike">
                          <a:effectLst/>
                        </a:rPr>
                        <a:t>EQUIPO PARA LA GESTIÓN DE CONFLICTO DE INTERESES</a:t>
                      </a:r>
                      <a:endParaRPr lang="es-ES" sz="700" b="0" i="0" u="none" strike="noStrike">
                        <a:solidFill>
                          <a:srgbClr val="000000"/>
                        </a:solidFill>
                        <a:effectLst/>
                        <a:latin typeface="Calibri" panose="020F0502020204030204" pitchFamily="34" charset="0"/>
                      </a:endParaRPr>
                    </a:p>
                  </a:txBody>
                  <a:tcPr marL="80633" marR="80633" marT="40316" marB="40316" anchor="ctr"/>
                </a:tc>
                <a:extLst>
                  <a:ext uri="{0D108BD9-81ED-4DB2-BD59-A6C34878D82A}">
                    <a16:rowId xmlns:a16="http://schemas.microsoft.com/office/drawing/2014/main" val="2853805414"/>
                  </a:ext>
                </a:extLst>
              </a:tr>
              <a:tr h="374257">
                <a:tc>
                  <a:txBody>
                    <a:bodyPr/>
                    <a:lstStyle/>
                    <a:p>
                      <a:pPr algn="just" fontAlgn="ctr">
                        <a:buClr>
                          <a:srgbClr val="000000"/>
                        </a:buClr>
                        <a:buSzPts val="1100"/>
                        <a:buFont typeface="Calibri" panose="020F0502020204030204" pitchFamily="34" charset="0"/>
                        <a:buNone/>
                      </a:pPr>
                      <a:r>
                        <a:rPr lang="es-ES" sz="700" u="none" strike="noStrike" dirty="0">
                          <a:effectLst/>
                        </a:rPr>
                        <a:t>Designar un líder, área o grupo responsable de la formulación, implementación y seguimiento de gestión de la política de integridad que incluya la gestión preventiva de conflictos de interés a través del Comité de Gestión y Desempeño Institucional - </a:t>
                      </a:r>
                      <a:r>
                        <a:rPr lang="es-ES" sz="700" b="1" u="none" strike="noStrike" dirty="0">
                          <a:solidFill>
                            <a:srgbClr val="FF0000"/>
                          </a:solidFill>
                          <a:effectLst/>
                        </a:rPr>
                        <a:t>acción cumplida</a:t>
                      </a:r>
                      <a:endParaRPr lang="es-CO" sz="700" b="1" i="0" u="none" strike="noStrike" dirty="0">
                        <a:solidFill>
                          <a:srgbClr val="FF0000"/>
                        </a:solidFill>
                        <a:effectLst/>
                        <a:latin typeface="Calibri" panose="020F0502020204030204" pitchFamily="34" charset="0"/>
                      </a:endParaRPr>
                    </a:p>
                  </a:txBody>
                  <a:tcPr marL="4678" marR="4678" marT="4678" marB="0" anchor="ctr"/>
                </a:tc>
                <a:tc vMerge="1">
                  <a:txBody>
                    <a:bodyPr/>
                    <a:lstStyle/>
                    <a:p>
                      <a:endParaRPr lang="es-CO"/>
                    </a:p>
                  </a:txBody>
                  <a:tcPr/>
                </a:tc>
                <a:extLst>
                  <a:ext uri="{0D108BD9-81ED-4DB2-BD59-A6C34878D82A}">
                    <a16:rowId xmlns:a16="http://schemas.microsoft.com/office/drawing/2014/main" val="4210282610"/>
                  </a:ext>
                </a:extLst>
              </a:tr>
              <a:tr h="280693">
                <a:tc>
                  <a:txBody>
                    <a:bodyPr/>
                    <a:lstStyle/>
                    <a:p>
                      <a:pPr algn="just" fontAlgn="ctr">
                        <a:buClr>
                          <a:srgbClr val="000000"/>
                        </a:buClr>
                        <a:buSzPts val="1100"/>
                        <a:buFont typeface="Calibri" panose="020F0502020204030204" pitchFamily="34" charset="0"/>
                        <a:buNone/>
                      </a:pPr>
                      <a:r>
                        <a:rPr lang="es-ES" sz="700" b="0" i="0" u="none" strike="noStrike" dirty="0">
                          <a:solidFill>
                            <a:srgbClr val="000000"/>
                          </a:solidFill>
                          <a:effectLst/>
                          <a:latin typeface="Calibri" panose="020F0502020204030204" pitchFamily="34" charset="0"/>
                        </a:rPr>
                        <a:t>Establecer al interior de su entidad un proceso para la gestión de los conflictos de interés, donde el servidor público pueda tener claridad de cómo se reporta un posible caso y cuál es el conducto regular a seguir.</a:t>
                      </a:r>
                      <a:endParaRPr lang="es-CO" sz="700" b="0" i="0" u="none" strike="noStrike" dirty="0">
                        <a:solidFill>
                          <a:srgbClr val="000000"/>
                        </a:solidFill>
                        <a:effectLst/>
                        <a:latin typeface="Calibri" panose="020F0502020204030204" pitchFamily="34" charset="0"/>
                      </a:endParaRPr>
                    </a:p>
                  </a:txBody>
                  <a:tcPr marL="4678" marR="4678" marT="4678" marB="0" anchor="ctr"/>
                </a:tc>
                <a:tc vMerge="1">
                  <a:txBody>
                    <a:bodyPr/>
                    <a:lstStyle/>
                    <a:p>
                      <a:endParaRPr lang="es-CO"/>
                    </a:p>
                  </a:txBody>
                  <a:tcPr/>
                </a:tc>
                <a:extLst>
                  <a:ext uri="{0D108BD9-81ED-4DB2-BD59-A6C34878D82A}">
                    <a16:rowId xmlns:a16="http://schemas.microsoft.com/office/drawing/2014/main" val="4080415662"/>
                  </a:ext>
                </a:extLst>
              </a:tr>
              <a:tr h="219699">
                <a:tc>
                  <a:txBody>
                    <a:bodyPr/>
                    <a:lstStyle/>
                    <a:p>
                      <a:pPr algn="just" fontAlgn="ctr"/>
                      <a:r>
                        <a:rPr lang="es-ES" sz="700" u="none" strike="noStrike" dirty="0">
                          <a:effectLst/>
                        </a:rPr>
                        <a:t>Formular la estrategia anual para la gestión preventiva de conflictos de interés dentro del marco de la planeación institucional.</a:t>
                      </a:r>
                      <a:endParaRPr lang="es-ES" sz="700" b="0" i="0" u="none" strike="noStrike" dirty="0">
                        <a:solidFill>
                          <a:srgbClr val="000000"/>
                        </a:solidFill>
                        <a:effectLst/>
                        <a:latin typeface="Calibri" panose="020F0502020204030204" pitchFamily="34" charset="0"/>
                      </a:endParaRPr>
                    </a:p>
                  </a:txBody>
                  <a:tcPr marL="4678" marR="4678" marT="4678" marB="0" anchor="ctr"/>
                </a:tc>
                <a:tc vMerge="1">
                  <a:txBody>
                    <a:bodyPr/>
                    <a:lstStyle/>
                    <a:p>
                      <a:endParaRPr lang="es-CO"/>
                    </a:p>
                  </a:txBody>
                  <a:tcPr/>
                </a:tc>
                <a:extLst>
                  <a:ext uri="{0D108BD9-81ED-4DB2-BD59-A6C34878D82A}">
                    <a16:rowId xmlns:a16="http://schemas.microsoft.com/office/drawing/2014/main" val="3367041044"/>
                  </a:ext>
                </a:extLst>
              </a:tr>
              <a:tr h="280693">
                <a:tc>
                  <a:txBody>
                    <a:bodyPr/>
                    <a:lstStyle/>
                    <a:p>
                      <a:pPr algn="just" fontAlgn="ctr"/>
                      <a:r>
                        <a:rPr lang="es-ES" sz="700" u="none" strike="noStrike" dirty="0">
                          <a:effectLst/>
                        </a:rPr>
                        <a:t>Formular y desarrollar un mecanismo para el registro, seguimiento y monitoreo a las declaraciones de conflictos de interés por parte de los servidores públicos que laboran dentro de la entidad</a:t>
                      </a:r>
                      <a:endParaRPr lang="es-ES" sz="700" b="0" i="0" u="none" strike="noStrike" dirty="0">
                        <a:solidFill>
                          <a:srgbClr val="000000"/>
                        </a:solidFill>
                        <a:effectLst/>
                        <a:latin typeface="Calibri" panose="020F0502020204030204" pitchFamily="34" charset="0"/>
                      </a:endParaRPr>
                    </a:p>
                  </a:txBody>
                  <a:tcPr marL="4678" marR="4678" marT="4678" marB="0" anchor="ctr"/>
                </a:tc>
                <a:tc vMerge="1">
                  <a:txBody>
                    <a:bodyPr/>
                    <a:lstStyle/>
                    <a:p>
                      <a:endParaRPr lang="es-CO"/>
                    </a:p>
                  </a:txBody>
                  <a:tcPr/>
                </a:tc>
                <a:extLst>
                  <a:ext uri="{0D108BD9-81ED-4DB2-BD59-A6C34878D82A}">
                    <a16:rowId xmlns:a16="http://schemas.microsoft.com/office/drawing/2014/main" val="1919713023"/>
                  </a:ext>
                </a:extLst>
              </a:tr>
              <a:tr h="280693">
                <a:tc>
                  <a:txBody>
                    <a:bodyPr/>
                    <a:lstStyle/>
                    <a:p>
                      <a:pPr algn="just" fontAlgn="ctr">
                        <a:buClr>
                          <a:srgbClr val="000000"/>
                        </a:buClr>
                        <a:buSzPts val="1100"/>
                        <a:buFont typeface="Calibri" panose="020F0502020204030204" pitchFamily="34" charset="0"/>
                        <a:buNone/>
                      </a:pPr>
                      <a:r>
                        <a:rPr lang="es-ES" sz="700" b="0" i="0" u="none" strike="noStrike" dirty="0">
                          <a:solidFill>
                            <a:srgbClr val="000000"/>
                          </a:solidFill>
                          <a:effectLst/>
                          <a:latin typeface="Calibri" panose="020F0502020204030204" pitchFamily="34" charset="0"/>
                        </a:rPr>
                        <a:t>Implementar mecanismos para facilitar al ciudadano el reporte de posibles conflictos de interés respecto a las peticiones, quejas, reclamos, solicitudes y denuncias (PQRSD) de la entidad.</a:t>
                      </a:r>
                      <a:endParaRPr lang="es-CO" sz="700" b="0" i="0" u="none" strike="noStrike" dirty="0">
                        <a:solidFill>
                          <a:srgbClr val="000000"/>
                        </a:solidFill>
                        <a:effectLst/>
                        <a:latin typeface="Calibri" panose="020F0502020204030204" pitchFamily="34" charset="0"/>
                      </a:endParaRPr>
                    </a:p>
                  </a:txBody>
                  <a:tcPr marL="4678" marR="4678" marT="4678" marB="0" anchor="ctr"/>
                </a:tc>
                <a:tc>
                  <a:txBody>
                    <a:bodyPr/>
                    <a:lstStyle/>
                    <a:p>
                      <a:pPr algn="ctr" fontAlgn="ctr"/>
                      <a:r>
                        <a:rPr lang="es-CO" sz="700" u="none" strike="noStrike">
                          <a:effectLst/>
                        </a:rPr>
                        <a:t>OPU</a:t>
                      </a:r>
                      <a:endParaRPr lang="es-CO" sz="700" b="0" i="0" u="none" strike="noStrike">
                        <a:solidFill>
                          <a:srgbClr val="000000"/>
                        </a:solidFill>
                        <a:effectLst/>
                        <a:latin typeface="Calibri" panose="020F0502020204030204" pitchFamily="34" charset="0"/>
                      </a:endParaRPr>
                    </a:p>
                  </a:txBody>
                  <a:tcPr marL="4678" marR="4678" marT="4678" marB="0" anchor="ctr"/>
                </a:tc>
                <a:extLst>
                  <a:ext uri="{0D108BD9-81ED-4DB2-BD59-A6C34878D82A}">
                    <a16:rowId xmlns:a16="http://schemas.microsoft.com/office/drawing/2014/main" val="854613005"/>
                  </a:ext>
                </a:extLst>
              </a:tr>
              <a:tr h="327210">
                <a:tc>
                  <a:txBody>
                    <a:bodyPr/>
                    <a:lstStyle/>
                    <a:p>
                      <a:pPr algn="just" fontAlgn="ctr">
                        <a:buClr>
                          <a:srgbClr val="000000"/>
                        </a:buClr>
                        <a:buSzPts val="1100"/>
                        <a:buFont typeface="Calibri" panose="020F0502020204030204" pitchFamily="34" charset="0"/>
                        <a:buNone/>
                      </a:pPr>
                      <a:r>
                        <a:rPr lang="es-ES" sz="700" b="0" i="0" u="none" strike="noStrike">
                          <a:solidFill>
                            <a:srgbClr val="000000"/>
                          </a:solidFill>
                          <a:effectLst/>
                          <a:latin typeface="Calibri" panose="020F0502020204030204" pitchFamily="34" charset="0"/>
                        </a:rPr>
                        <a:t>Recopilar y clasificar la información contenida en las declaraciones de bienes y rentas de los servidores públicos preservando la privacidad y anonimización de la información personal.</a:t>
                      </a:r>
                      <a:endParaRPr lang="es-CO" sz="700" b="0" i="0" u="none" strike="noStrike">
                        <a:solidFill>
                          <a:srgbClr val="000000"/>
                        </a:solidFill>
                        <a:effectLst/>
                        <a:latin typeface="Calibri" panose="020F0502020204030204" pitchFamily="34" charset="0"/>
                      </a:endParaRPr>
                    </a:p>
                  </a:txBody>
                  <a:tcPr marL="4678" marR="4678" marT="4678" marB="0" anchor="ctr"/>
                </a:tc>
                <a:tc>
                  <a:txBody>
                    <a:bodyPr/>
                    <a:lstStyle/>
                    <a:p>
                      <a:pPr algn="ctr" fontAlgn="ctr"/>
                      <a:r>
                        <a:rPr lang="es-ES" sz="700" u="none" strike="noStrike" dirty="0">
                          <a:effectLst/>
                        </a:rPr>
                        <a:t>GESTIÓN DEL TALENTO HUMANO - GESTIÓN CONTRACTUAL</a:t>
                      </a:r>
                      <a:endParaRPr lang="es-ES" sz="700" b="0" i="0" u="none" strike="noStrike" dirty="0">
                        <a:solidFill>
                          <a:srgbClr val="000000"/>
                        </a:solidFill>
                        <a:effectLst/>
                        <a:latin typeface="Calibri" panose="020F0502020204030204" pitchFamily="34" charset="0"/>
                      </a:endParaRPr>
                    </a:p>
                  </a:txBody>
                  <a:tcPr marL="4678" marR="4678" marT="4678" marB="0" anchor="ctr"/>
                </a:tc>
                <a:extLst>
                  <a:ext uri="{0D108BD9-81ED-4DB2-BD59-A6C34878D82A}">
                    <a16:rowId xmlns:a16="http://schemas.microsoft.com/office/drawing/2014/main" val="4140398840"/>
                  </a:ext>
                </a:extLst>
              </a:tr>
            </a:tbl>
          </a:graphicData>
        </a:graphic>
      </p:graphicFrame>
      <p:graphicFrame>
        <p:nvGraphicFramePr>
          <p:cNvPr id="7" name="Tabla 6">
            <a:extLst>
              <a:ext uri="{FF2B5EF4-FFF2-40B4-BE49-F238E27FC236}">
                <a16:creationId xmlns:a16="http://schemas.microsoft.com/office/drawing/2014/main" id="{DBC56599-B15A-43A2-B342-0E28E047889E}"/>
              </a:ext>
            </a:extLst>
          </p:cNvPr>
          <p:cNvGraphicFramePr>
            <a:graphicFrameLocks noGrp="1"/>
          </p:cNvGraphicFramePr>
          <p:nvPr>
            <p:extLst>
              <p:ext uri="{D42A27DB-BD31-4B8C-83A1-F6EECF244321}">
                <p14:modId xmlns:p14="http://schemas.microsoft.com/office/powerpoint/2010/main" val="895050007"/>
              </p:ext>
            </p:extLst>
          </p:nvPr>
        </p:nvGraphicFramePr>
        <p:xfrm>
          <a:off x="6907815" y="4016738"/>
          <a:ext cx="5081968" cy="2565082"/>
        </p:xfrm>
        <a:graphic>
          <a:graphicData uri="http://schemas.openxmlformats.org/drawingml/2006/table">
            <a:tbl>
              <a:tblPr>
                <a:tableStyleId>{5C22544A-7EE6-4342-B048-85BDC9FD1C3A}</a:tableStyleId>
              </a:tblPr>
              <a:tblGrid>
                <a:gridCol w="3607075">
                  <a:extLst>
                    <a:ext uri="{9D8B030D-6E8A-4147-A177-3AD203B41FA5}">
                      <a16:colId xmlns:a16="http://schemas.microsoft.com/office/drawing/2014/main" val="2967184428"/>
                    </a:ext>
                  </a:extLst>
                </a:gridCol>
                <a:gridCol w="1474893">
                  <a:extLst>
                    <a:ext uri="{9D8B030D-6E8A-4147-A177-3AD203B41FA5}">
                      <a16:colId xmlns:a16="http://schemas.microsoft.com/office/drawing/2014/main" val="4024291028"/>
                    </a:ext>
                  </a:extLst>
                </a:gridCol>
              </a:tblGrid>
              <a:tr h="169968">
                <a:tc>
                  <a:txBody>
                    <a:bodyPr/>
                    <a:lstStyle/>
                    <a:p>
                      <a:pPr algn="ctr" fontAlgn="ctr"/>
                      <a:r>
                        <a:rPr lang="es-CO" sz="1100" b="1" u="none" strike="noStrike" dirty="0">
                          <a:effectLst/>
                        </a:rPr>
                        <a:t>ACCIÓN</a:t>
                      </a:r>
                      <a:endParaRPr lang="es-CO" sz="1100" b="1" i="0" u="none" strike="noStrike" dirty="0">
                        <a:solidFill>
                          <a:srgbClr val="000000"/>
                        </a:solidFill>
                        <a:effectLst/>
                        <a:latin typeface="Calibri" panose="020F0502020204030204" pitchFamily="34" charset="0"/>
                      </a:endParaRPr>
                    </a:p>
                  </a:txBody>
                  <a:tcPr marL="8398" marR="8398" marT="8398" marB="0" anchor="ctr">
                    <a:solidFill>
                      <a:srgbClr val="00B0F0"/>
                    </a:solidFill>
                  </a:tcPr>
                </a:tc>
                <a:tc>
                  <a:txBody>
                    <a:bodyPr/>
                    <a:lstStyle/>
                    <a:p>
                      <a:pPr algn="ctr" fontAlgn="ctr"/>
                      <a:r>
                        <a:rPr lang="es-CO" sz="1100" b="1" u="none" strike="noStrike" dirty="0">
                          <a:effectLst/>
                        </a:rPr>
                        <a:t>Á</a:t>
                      </a:r>
                      <a:r>
                        <a:rPr lang="es-CO" sz="1100" b="1" u="none" strike="noStrike">
                          <a:effectLst/>
                        </a:rPr>
                        <a:t>REAS </a:t>
                      </a:r>
                      <a:r>
                        <a:rPr lang="es-CO" sz="1100" b="1" u="none" strike="noStrike" dirty="0">
                          <a:effectLst/>
                        </a:rPr>
                        <a:t>RESPONSABLES</a:t>
                      </a:r>
                      <a:endParaRPr lang="es-CO" sz="1100" b="1" i="0" u="none" strike="noStrike" dirty="0">
                        <a:solidFill>
                          <a:srgbClr val="000000"/>
                        </a:solidFill>
                        <a:effectLst/>
                        <a:latin typeface="Calibri" panose="020F0502020204030204" pitchFamily="34" charset="0"/>
                      </a:endParaRPr>
                    </a:p>
                  </a:txBody>
                  <a:tcPr marL="8398" marR="8398" marT="8398" marB="0" anchor="ctr">
                    <a:solidFill>
                      <a:srgbClr val="00B0F0"/>
                    </a:solidFill>
                  </a:tcPr>
                </a:tc>
                <a:extLst>
                  <a:ext uri="{0D108BD9-81ED-4DB2-BD59-A6C34878D82A}">
                    <a16:rowId xmlns:a16="http://schemas.microsoft.com/office/drawing/2014/main" val="3785824624"/>
                  </a:ext>
                </a:extLst>
              </a:tr>
              <a:tr h="335940">
                <a:tc>
                  <a:txBody>
                    <a:bodyPr/>
                    <a:lstStyle/>
                    <a:p>
                      <a:pPr algn="just" fontAlgn="ctr"/>
                      <a:r>
                        <a:rPr lang="es-ES" sz="1000" u="none" strike="noStrike" dirty="0">
                          <a:effectLst/>
                        </a:rPr>
                        <a:t>Ejecutar actividades para cumplir las obligaciones establecidas en la implementación del acuerdo de paz.</a:t>
                      </a:r>
                      <a:endParaRPr lang="es-ES" sz="1000" b="0" i="0" u="none" strike="noStrike" dirty="0">
                        <a:solidFill>
                          <a:srgbClr val="000000"/>
                        </a:solidFill>
                        <a:effectLst/>
                        <a:latin typeface="Calibri" panose="020F0502020204030204" pitchFamily="34" charset="0"/>
                      </a:endParaRPr>
                    </a:p>
                  </a:txBody>
                  <a:tcPr marL="8398" marR="8398" marT="8398" marB="0" anchor="ctr"/>
                </a:tc>
                <a:tc>
                  <a:txBody>
                    <a:bodyPr/>
                    <a:lstStyle/>
                    <a:p>
                      <a:pPr algn="ctr" fontAlgn="ctr"/>
                      <a:r>
                        <a:rPr lang="es-CO" sz="1000" u="none" strike="noStrike" dirty="0">
                          <a:effectLst/>
                        </a:rPr>
                        <a:t>OAP - OPU</a:t>
                      </a:r>
                      <a:endParaRPr lang="es-CO" sz="1000" b="0" i="0" u="none" strike="noStrike" dirty="0">
                        <a:solidFill>
                          <a:srgbClr val="000000"/>
                        </a:solidFill>
                        <a:effectLst/>
                        <a:latin typeface="Calibri" panose="020F0502020204030204" pitchFamily="34" charset="0"/>
                      </a:endParaRPr>
                    </a:p>
                  </a:txBody>
                  <a:tcPr marL="8398" marR="8398" marT="8398" marB="0" anchor="ctr"/>
                </a:tc>
                <a:extLst>
                  <a:ext uri="{0D108BD9-81ED-4DB2-BD59-A6C34878D82A}">
                    <a16:rowId xmlns:a16="http://schemas.microsoft.com/office/drawing/2014/main" val="4272689914"/>
                  </a:ext>
                </a:extLst>
              </a:tr>
              <a:tr h="304609">
                <a:tc>
                  <a:txBody>
                    <a:bodyPr/>
                    <a:lstStyle/>
                    <a:p>
                      <a:pPr algn="l" fontAlgn="ctr"/>
                      <a:r>
                        <a:rPr lang="es-ES" sz="1000" u="none" strike="noStrike" dirty="0">
                          <a:effectLst/>
                        </a:rPr>
                        <a:t>Número total de usuarios satisfechos con el uso de los trámites en línea durante 2020.</a:t>
                      </a:r>
                      <a:endParaRPr lang="es-ES" sz="1000" b="0" i="0" u="none" strike="noStrike" dirty="0">
                        <a:solidFill>
                          <a:srgbClr val="000000"/>
                        </a:solidFill>
                        <a:effectLst/>
                        <a:latin typeface="Calibri" panose="020F0502020204030204" pitchFamily="34" charset="0"/>
                      </a:endParaRPr>
                    </a:p>
                  </a:txBody>
                  <a:tcPr marL="8398" marR="8398" marT="8398" marB="0" anchor="ctr"/>
                </a:tc>
                <a:tc>
                  <a:txBody>
                    <a:bodyPr/>
                    <a:lstStyle/>
                    <a:p>
                      <a:pPr algn="ctr" fontAlgn="b"/>
                      <a:r>
                        <a:rPr lang="es-CO" sz="1000" u="none" strike="noStrike">
                          <a:effectLst/>
                        </a:rPr>
                        <a:t>TIC´S</a:t>
                      </a:r>
                      <a:endParaRPr lang="es-CO" sz="1000" b="0" i="0" u="none" strike="noStrike">
                        <a:solidFill>
                          <a:srgbClr val="000000"/>
                        </a:solidFill>
                        <a:effectLst/>
                        <a:latin typeface="Calibri" panose="020F0502020204030204" pitchFamily="34" charset="0"/>
                      </a:endParaRPr>
                    </a:p>
                  </a:txBody>
                  <a:tcPr marL="8398" marR="8398" marT="8398" marB="0" anchor="b"/>
                </a:tc>
                <a:extLst>
                  <a:ext uri="{0D108BD9-81ED-4DB2-BD59-A6C34878D82A}">
                    <a16:rowId xmlns:a16="http://schemas.microsoft.com/office/drawing/2014/main" val="1278920873"/>
                  </a:ext>
                </a:extLst>
              </a:tr>
              <a:tr h="503910">
                <a:tc>
                  <a:txBody>
                    <a:bodyPr/>
                    <a:lstStyle/>
                    <a:p>
                      <a:pPr algn="l" fontAlgn="ctr"/>
                      <a:r>
                        <a:rPr lang="es-ES" sz="1000" u="none" strike="noStrike" dirty="0">
                          <a:effectLst/>
                        </a:rPr>
                        <a:t>Aumentar los mecanismos y controles para evitar posibles riesgos de corrupción, mediante las acciones de racionalización de trámites /otros procedimientos administrativos implementados por la entidad.</a:t>
                      </a:r>
                      <a:endParaRPr lang="es-ES" sz="1000" b="0" i="0" u="none" strike="noStrike" dirty="0">
                        <a:solidFill>
                          <a:srgbClr val="000000"/>
                        </a:solidFill>
                        <a:effectLst/>
                        <a:latin typeface="Calibri" panose="020F0502020204030204" pitchFamily="34" charset="0"/>
                      </a:endParaRPr>
                    </a:p>
                  </a:txBody>
                  <a:tcPr marL="8398" marR="8398" marT="8398" marB="0" anchor="ctr"/>
                </a:tc>
                <a:tc rowSpan="3">
                  <a:txBody>
                    <a:bodyPr/>
                    <a:lstStyle/>
                    <a:p>
                      <a:pPr algn="ctr" fontAlgn="ctr"/>
                      <a:r>
                        <a:rPr lang="es-CO" sz="1000" u="none" strike="noStrike">
                          <a:effectLst/>
                        </a:rPr>
                        <a:t>OAP</a:t>
                      </a:r>
                      <a:endParaRPr lang="es-CO" sz="1000" b="0" i="0" u="none" strike="noStrike">
                        <a:solidFill>
                          <a:srgbClr val="000000"/>
                        </a:solidFill>
                        <a:effectLst/>
                        <a:latin typeface="Calibri" panose="020F0502020204030204" pitchFamily="34" charset="0"/>
                      </a:endParaRPr>
                    </a:p>
                  </a:txBody>
                  <a:tcPr marL="80785" marR="80785" marT="40392" marB="40392" anchor="ctr"/>
                </a:tc>
                <a:extLst>
                  <a:ext uri="{0D108BD9-81ED-4DB2-BD59-A6C34878D82A}">
                    <a16:rowId xmlns:a16="http://schemas.microsoft.com/office/drawing/2014/main" val="3176779705"/>
                  </a:ext>
                </a:extLst>
              </a:tr>
              <a:tr h="600821">
                <a:tc>
                  <a:txBody>
                    <a:bodyPr/>
                    <a:lstStyle/>
                    <a:p>
                      <a:pPr algn="l" fontAlgn="ctr"/>
                      <a:r>
                        <a:rPr lang="es-ES" sz="1000" u="none" strike="noStrike">
                          <a:effectLst/>
                        </a:rPr>
                        <a:t>Dar a conocer a los grupos de valor los beneficios que obtuvieron por efecto de la racionalización, mediante las acciones de racionalización de trámites /otros procedimientos administrativos implementados por la entidad.</a:t>
                      </a:r>
                      <a:endParaRPr lang="es-ES" sz="1000" b="0" i="0" u="none" strike="noStrike">
                        <a:solidFill>
                          <a:srgbClr val="000000"/>
                        </a:solidFill>
                        <a:effectLst/>
                        <a:latin typeface="Calibri" panose="020F0502020204030204" pitchFamily="34" charset="0"/>
                      </a:endParaRPr>
                    </a:p>
                  </a:txBody>
                  <a:tcPr marL="8398" marR="8398" marT="8398" marB="0" anchor="ctr"/>
                </a:tc>
                <a:tc vMerge="1">
                  <a:txBody>
                    <a:bodyPr/>
                    <a:lstStyle/>
                    <a:p>
                      <a:endParaRPr lang="es-CO"/>
                    </a:p>
                  </a:txBody>
                  <a:tcPr/>
                </a:tc>
                <a:extLst>
                  <a:ext uri="{0D108BD9-81ED-4DB2-BD59-A6C34878D82A}">
                    <a16:rowId xmlns:a16="http://schemas.microsoft.com/office/drawing/2014/main" val="1138663064"/>
                  </a:ext>
                </a:extLst>
              </a:tr>
              <a:tr h="503910">
                <a:tc>
                  <a:txBody>
                    <a:bodyPr/>
                    <a:lstStyle/>
                    <a:p>
                      <a:pPr algn="l" fontAlgn="ctr"/>
                      <a:r>
                        <a:rPr lang="es-ES" sz="1000" u="none" strike="noStrike" dirty="0">
                          <a:effectLst/>
                        </a:rPr>
                        <a:t>Reducir los costos, pasos  y requisitos de los trámites, mediante las acciones de racionalización de trámites /otros procedimientos administrativos implementados por la entidad.</a:t>
                      </a:r>
                      <a:endParaRPr lang="es-ES" sz="1000" b="0" i="0" u="none" strike="noStrike" dirty="0">
                        <a:solidFill>
                          <a:srgbClr val="000000"/>
                        </a:solidFill>
                        <a:effectLst/>
                        <a:latin typeface="Calibri" panose="020F0502020204030204" pitchFamily="34" charset="0"/>
                      </a:endParaRPr>
                    </a:p>
                  </a:txBody>
                  <a:tcPr marL="8398" marR="8398" marT="8398" marB="0" anchor="ctr"/>
                </a:tc>
                <a:tc vMerge="1">
                  <a:txBody>
                    <a:bodyPr/>
                    <a:lstStyle/>
                    <a:p>
                      <a:endParaRPr lang="es-CO"/>
                    </a:p>
                  </a:txBody>
                  <a:tcPr/>
                </a:tc>
                <a:extLst>
                  <a:ext uri="{0D108BD9-81ED-4DB2-BD59-A6C34878D82A}">
                    <a16:rowId xmlns:a16="http://schemas.microsoft.com/office/drawing/2014/main" val="2501922941"/>
                  </a:ext>
                </a:extLst>
              </a:tr>
            </a:tbl>
          </a:graphicData>
        </a:graphic>
      </p:graphicFrame>
      <p:graphicFrame>
        <p:nvGraphicFramePr>
          <p:cNvPr id="19" name="Gráfico 18">
            <a:extLst>
              <a:ext uri="{FF2B5EF4-FFF2-40B4-BE49-F238E27FC236}">
                <a16:creationId xmlns:a16="http://schemas.microsoft.com/office/drawing/2014/main" id="{77B9EEDC-9861-4F5A-A9D2-1CE06584FD95}"/>
              </a:ext>
            </a:extLst>
          </p:cNvPr>
          <p:cNvGraphicFramePr>
            <a:graphicFrameLocks/>
          </p:cNvGraphicFramePr>
          <p:nvPr>
            <p:extLst>
              <p:ext uri="{D42A27DB-BD31-4B8C-83A1-F6EECF244321}">
                <p14:modId xmlns:p14="http://schemas.microsoft.com/office/powerpoint/2010/main" val="3554417369"/>
              </p:ext>
            </p:extLst>
          </p:nvPr>
        </p:nvGraphicFramePr>
        <p:xfrm>
          <a:off x="7881865" y="1625345"/>
          <a:ext cx="3183608" cy="191016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785151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269320"/>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sp>
        <p:nvSpPr>
          <p:cNvPr id="13" name="CuadroTexto 12">
            <a:extLst>
              <a:ext uri="{FF2B5EF4-FFF2-40B4-BE49-F238E27FC236}">
                <a16:creationId xmlns:a16="http://schemas.microsoft.com/office/drawing/2014/main" id="{440848AF-6EFB-4737-8A75-B27751EC4A1A}"/>
              </a:ext>
            </a:extLst>
          </p:cNvPr>
          <p:cNvSpPr txBox="1"/>
          <p:nvPr/>
        </p:nvSpPr>
        <p:spPr>
          <a:xfrm>
            <a:off x="386768" y="1245961"/>
            <a:ext cx="4495030" cy="1015663"/>
          </a:xfrm>
          <a:prstGeom prst="rect">
            <a:avLst/>
          </a:prstGeom>
          <a:noFill/>
        </p:spPr>
        <p:txBody>
          <a:bodyPr wrap="square" rtlCol="0">
            <a:spAutoFit/>
          </a:bodyPr>
          <a:lstStyle/>
          <a:p>
            <a:pPr algn="ctr"/>
            <a:r>
              <a:rPr lang="es-ES" sz="2000" b="1" dirty="0">
                <a:solidFill>
                  <a:schemeClr val="accent1"/>
                </a:solidFill>
              </a:rPr>
              <a:t>TRANSPARENCIA, ACCESO A LA INFORMACIÓN Y LUCHA CONTRA LA CORRUPCIÓN</a:t>
            </a:r>
            <a:endParaRPr lang="es-CO" sz="2000" b="1" dirty="0">
              <a:solidFill>
                <a:schemeClr val="accent1"/>
              </a:solidFill>
            </a:endParaRPr>
          </a:p>
        </p:txBody>
      </p:sp>
      <p:sp>
        <p:nvSpPr>
          <p:cNvPr id="14" name="CuadroTexto 13">
            <a:extLst>
              <a:ext uri="{FF2B5EF4-FFF2-40B4-BE49-F238E27FC236}">
                <a16:creationId xmlns:a16="http://schemas.microsoft.com/office/drawing/2014/main" id="{E6724B9A-0754-4206-B729-E45F7016F025}"/>
              </a:ext>
            </a:extLst>
          </p:cNvPr>
          <p:cNvSpPr txBox="1"/>
          <p:nvPr/>
        </p:nvSpPr>
        <p:spPr>
          <a:xfrm rot="16200000">
            <a:off x="2742610" y="3700740"/>
            <a:ext cx="5298824" cy="477054"/>
          </a:xfrm>
          <a:prstGeom prst="rect">
            <a:avLst/>
          </a:prstGeom>
          <a:noFill/>
        </p:spPr>
        <p:txBody>
          <a:bodyPr wrap="square" rtlCol="0">
            <a:spAutoFit/>
          </a:bodyPr>
          <a:lstStyle/>
          <a:p>
            <a:pPr algn="ctr"/>
            <a:r>
              <a:rPr lang="es-ES" sz="2500" b="1" dirty="0">
                <a:solidFill>
                  <a:schemeClr val="accent1"/>
                </a:solidFill>
              </a:rPr>
              <a:t>RECOMENDACIONES</a:t>
            </a:r>
            <a:endParaRPr lang="es-CO" sz="2500" b="1" dirty="0">
              <a:solidFill>
                <a:schemeClr val="accent1"/>
              </a:solidFill>
            </a:endParaRPr>
          </a:p>
        </p:txBody>
      </p:sp>
      <p:graphicFrame>
        <p:nvGraphicFramePr>
          <p:cNvPr id="7" name="Tabla 6">
            <a:extLst>
              <a:ext uri="{FF2B5EF4-FFF2-40B4-BE49-F238E27FC236}">
                <a16:creationId xmlns:a16="http://schemas.microsoft.com/office/drawing/2014/main" id="{68E5CBCB-20DD-49FA-8FF7-B1D66E0C651D}"/>
              </a:ext>
            </a:extLst>
          </p:cNvPr>
          <p:cNvGraphicFramePr>
            <a:graphicFrameLocks noGrp="1"/>
          </p:cNvGraphicFramePr>
          <p:nvPr>
            <p:extLst>
              <p:ext uri="{D42A27DB-BD31-4B8C-83A1-F6EECF244321}">
                <p14:modId xmlns:p14="http://schemas.microsoft.com/office/powerpoint/2010/main" val="2075869868"/>
              </p:ext>
            </p:extLst>
          </p:nvPr>
        </p:nvGraphicFramePr>
        <p:xfrm>
          <a:off x="5630549" y="1142178"/>
          <a:ext cx="6370106" cy="5582221"/>
        </p:xfrm>
        <a:graphic>
          <a:graphicData uri="http://schemas.openxmlformats.org/drawingml/2006/table">
            <a:tbl>
              <a:tblPr>
                <a:tableStyleId>{5C22544A-7EE6-4342-B048-85BDC9FD1C3A}</a:tableStyleId>
              </a:tblPr>
              <a:tblGrid>
                <a:gridCol w="5215792">
                  <a:extLst>
                    <a:ext uri="{9D8B030D-6E8A-4147-A177-3AD203B41FA5}">
                      <a16:colId xmlns:a16="http://schemas.microsoft.com/office/drawing/2014/main" val="4024117944"/>
                    </a:ext>
                  </a:extLst>
                </a:gridCol>
                <a:gridCol w="1154314">
                  <a:extLst>
                    <a:ext uri="{9D8B030D-6E8A-4147-A177-3AD203B41FA5}">
                      <a16:colId xmlns:a16="http://schemas.microsoft.com/office/drawing/2014/main" val="2565687584"/>
                    </a:ext>
                  </a:extLst>
                </a:gridCol>
              </a:tblGrid>
              <a:tr h="364151">
                <a:tc>
                  <a:txBody>
                    <a:bodyPr/>
                    <a:lstStyle/>
                    <a:p>
                      <a:pPr algn="ctr" fontAlgn="ctr"/>
                      <a:r>
                        <a:rPr lang="es-CO" sz="1200" b="1" u="none" strike="noStrike">
                          <a:effectLst/>
                        </a:rPr>
                        <a:t>ACCIÓN</a:t>
                      </a:r>
                      <a:endParaRPr lang="es-CO" sz="1200" b="1" i="0" u="none" strike="noStrike">
                        <a:solidFill>
                          <a:srgbClr val="000000"/>
                        </a:solidFill>
                        <a:effectLst/>
                        <a:latin typeface="Calibri" panose="020F0502020204030204" pitchFamily="34" charset="0"/>
                      </a:endParaRPr>
                    </a:p>
                  </a:txBody>
                  <a:tcPr marL="4808" marR="4808" marT="4808" marB="0" anchor="ctr">
                    <a:solidFill>
                      <a:srgbClr val="0070C0"/>
                    </a:solidFill>
                  </a:tcPr>
                </a:tc>
                <a:tc>
                  <a:txBody>
                    <a:bodyPr/>
                    <a:lstStyle/>
                    <a:p>
                      <a:pPr algn="ctr" fontAlgn="ctr"/>
                      <a:r>
                        <a:rPr lang="es-CO" sz="1200" b="1" u="none" strike="noStrike" dirty="0">
                          <a:effectLst/>
                        </a:rPr>
                        <a:t>ÁREAS RESPONSABLES</a:t>
                      </a:r>
                      <a:endParaRPr lang="es-CO" sz="1200" b="1" i="0" u="none" strike="noStrike" dirty="0">
                        <a:solidFill>
                          <a:srgbClr val="000000"/>
                        </a:solidFill>
                        <a:effectLst/>
                        <a:latin typeface="Calibri" panose="020F0502020204030204" pitchFamily="34" charset="0"/>
                      </a:endParaRPr>
                    </a:p>
                  </a:txBody>
                  <a:tcPr marL="4808" marR="4808" marT="4808" marB="0" anchor="ctr">
                    <a:solidFill>
                      <a:srgbClr val="0070C0"/>
                    </a:solidFill>
                  </a:tcPr>
                </a:tc>
                <a:extLst>
                  <a:ext uri="{0D108BD9-81ED-4DB2-BD59-A6C34878D82A}">
                    <a16:rowId xmlns:a16="http://schemas.microsoft.com/office/drawing/2014/main" val="3822774687"/>
                  </a:ext>
                </a:extLst>
              </a:tr>
              <a:tr h="454007">
                <a:tc>
                  <a:txBody>
                    <a:bodyPr/>
                    <a:lstStyle/>
                    <a:p>
                      <a:pPr algn="just" fontAlgn="ctr"/>
                      <a:r>
                        <a:rPr lang="es-ES" sz="1000" u="none" strike="noStrike">
                          <a:effectLst/>
                        </a:rPr>
                        <a:t>Adecuar el canal telefónico de la entidad, para garantizar la atención de personas con discapacidad, adultos mayores, niños, etnias y otros grupos de valor.</a:t>
                      </a:r>
                      <a:endParaRPr lang="es-ES" sz="1000" b="0" i="0" u="none" strike="noStrike">
                        <a:solidFill>
                          <a:srgbClr val="000000"/>
                        </a:solidFill>
                        <a:effectLst/>
                        <a:latin typeface="Calibri" panose="020F0502020204030204" pitchFamily="34" charset="0"/>
                      </a:endParaRPr>
                    </a:p>
                  </a:txBody>
                  <a:tcPr marL="4808" marR="4808" marT="4808" marB="0" anchor="ctr"/>
                </a:tc>
                <a:tc>
                  <a:txBody>
                    <a:bodyPr/>
                    <a:lstStyle/>
                    <a:p>
                      <a:pPr algn="ctr" fontAlgn="ctr"/>
                      <a:r>
                        <a:rPr lang="es-ES" sz="1000" u="none" strike="noStrike">
                          <a:effectLst/>
                        </a:rPr>
                        <a:t>GRUPO DE GESTIÓN ADMINISTRATIVA - OPU</a:t>
                      </a:r>
                      <a:endParaRPr lang="es-ES" sz="1000" b="0" i="0" u="none" strike="noStrike">
                        <a:solidFill>
                          <a:srgbClr val="000000"/>
                        </a:solidFill>
                        <a:effectLst/>
                        <a:latin typeface="Calibri" panose="020F0502020204030204" pitchFamily="34" charset="0"/>
                      </a:endParaRPr>
                    </a:p>
                  </a:txBody>
                  <a:tcPr marL="4808" marR="4808" marT="4808" marB="0" anchor="ctr"/>
                </a:tc>
                <a:extLst>
                  <a:ext uri="{0D108BD9-81ED-4DB2-BD59-A6C34878D82A}">
                    <a16:rowId xmlns:a16="http://schemas.microsoft.com/office/drawing/2014/main" val="509415953"/>
                  </a:ext>
                </a:extLst>
              </a:tr>
              <a:tr h="304246">
                <a:tc>
                  <a:txBody>
                    <a:bodyPr/>
                    <a:lstStyle/>
                    <a:p>
                      <a:pPr algn="just" fontAlgn="ctr"/>
                      <a:r>
                        <a:rPr lang="es-ES" sz="1000" u="none" strike="noStrike" dirty="0">
                          <a:effectLst/>
                        </a:rPr>
                        <a:t>Apropiar normas técnicas nacionales o internaciones que mejoran la accesibilidad de sus archivos electrónicos.</a:t>
                      </a:r>
                      <a:endParaRPr lang="es-ES" sz="1000" b="0" i="0" u="none" strike="noStrike" dirty="0">
                        <a:solidFill>
                          <a:srgbClr val="000000"/>
                        </a:solidFill>
                        <a:effectLst/>
                        <a:latin typeface="Calibri" panose="020F0502020204030204" pitchFamily="34" charset="0"/>
                      </a:endParaRPr>
                    </a:p>
                  </a:txBody>
                  <a:tcPr marL="4808" marR="4808" marT="4808" marB="0" anchor="ctr"/>
                </a:tc>
                <a:tc>
                  <a:txBody>
                    <a:bodyPr/>
                    <a:lstStyle/>
                    <a:p>
                      <a:pPr algn="ctr" fontAlgn="ctr"/>
                      <a:r>
                        <a:rPr lang="es-CO" sz="1000" u="none" strike="noStrike">
                          <a:effectLst/>
                        </a:rPr>
                        <a:t>GRUPO DE GESTIÓN DOCUMENTAL</a:t>
                      </a:r>
                      <a:endParaRPr lang="es-CO" sz="1000" b="0" i="0" u="none" strike="noStrike">
                        <a:solidFill>
                          <a:srgbClr val="000000"/>
                        </a:solidFill>
                        <a:effectLst/>
                        <a:latin typeface="Calibri" panose="020F0502020204030204" pitchFamily="34" charset="0"/>
                      </a:endParaRPr>
                    </a:p>
                  </a:txBody>
                  <a:tcPr marL="4808" marR="4808" marT="4808" marB="0" anchor="ctr"/>
                </a:tc>
                <a:extLst>
                  <a:ext uri="{0D108BD9-81ED-4DB2-BD59-A6C34878D82A}">
                    <a16:rowId xmlns:a16="http://schemas.microsoft.com/office/drawing/2014/main" val="418705369"/>
                  </a:ext>
                </a:extLst>
              </a:tr>
              <a:tr h="304246">
                <a:tc>
                  <a:txBody>
                    <a:bodyPr/>
                    <a:lstStyle/>
                    <a:p>
                      <a:pPr algn="just" fontAlgn="ctr"/>
                      <a:r>
                        <a:rPr lang="es-ES" sz="1000" u="none" strike="noStrike" dirty="0">
                          <a:effectLst/>
                        </a:rPr>
                        <a:t>Consultar a la veeduría y a las organizaciones no gubernamentales la elaboración del Plan Anticorrupción y de Atención al Ciudadano.</a:t>
                      </a:r>
                      <a:endParaRPr lang="es-ES" sz="1000" b="0" i="0" u="none" strike="noStrike" dirty="0">
                        <a:solidFill>
                          <a:srgbClr val="000000"/>
                        </a:solidFill>
                        <a:effectLst/>
                        <a:latin typeface="Calibri" panose="020F0502020204030204" pitchFamily="34" charset="0"/>
                      </a:endParaRPr>
                    </a:p>
                  </a:txBody>
                  <a:tcPr marL="4808" marR="4808" marT="4808" marB="0" anchor="ctr"/>
                </a:tc>
                <a:tc rowSpan="4">
                  <a:txBody>
                    <a:bodyPr/>
                    <a:lstStyle/>
                    <a:p>
                      <a:pPr algn="ctr" fontAlgn="ctr"/>
                      <a:r>
                        <a:rPr lang="es-CO" sz="1000" u="none" strike="noStrike">
                          <a:effectLst/>
                        </a:rPr>
                        <a:t>OAP</a:t>
                      </a:r>
                      <a:endParaRPr lang="es-CO" sz="1000" b="0" i="0" u="none" strike="noStrike">
                        <a:solidFill>
                          <a:srgbClr val="000000"/>
                        </a:solidFill>
                        <a:effectLst/>
                        <a:latin typeface="Calibri" panose="020F0502020204030204" pitchFamily="34" charset="0"/>
                      </a:endParaRPr>
                    </a:p>
                  </a:txBody>
                  <a:tcPr marL="87554" marR="87554" marT="43777" marB="43777" anchor="ctr"/>
                </a:tc>
                <a:extLst>
                  <a:ext uri="{0D108BD9-81ED-4DB2-BD59-A6C34878D82A}">
                    <a16:rowId xmlns:a16="http://schemas.microsoft.com/office/drawing/2014/main" val="3378660182"/>
                  </a:ext>
                </a:extLst>
              </a:tr>
              <a:tr h="368479">
                <a:tc>
                  <a:txBody>
                    <a:bodyPr/>
                    <a:lstStyle/>
                    <a:p>
                      <a:pPr algn="just" fontAlgn="ctr"/>
                      <a:r>
                        <a:rPr lang="es-ES" sz="1000" u="none" strike="noStrike">
                          <a:effectLst/>
                        </a:rPr>
                        <a:t>Dar un manejo oportuno y adecuado a los riesgos de corrupción materializados, poniéndolos en conocimiento de, al menos, una de las autoridades mencionadas.</a:t>
                      </a:r>
                      <a:endParaRPr lang="es-ES" sz="1000" b="0" i="0" u="none" strike="noStrike">
                        <a:solidFill>
                          <a:srgbClr val="000000"/>
                        </a:solidFill>
                        <a:effectLst/>
                        <a:latin typeface="Calibri" panose="020F0502020204030204" pitchFamily="34" charset="0"/>
                      </a:endParaRPr>
                    </a:p>
                  </a:txBody>
                  <a:tcPr marL="4808" marR="4808" marT="4808" marB="0" anchor="ctr"/>
                </a:tc>
                <a:tc vMerge="1">
                  <a:txBody>
                    <a:bodyPr/>
                    <a:lstStyle/>
                    <a:p>
                      <a:endParaRPr lang="es-CO"/>
                    </a:p>
                  </a:txBody>
                  <a:tcPr/>
                </a:tc>
                <a:extLst>
                  <a:ext uri="{0D108BD9-81ED-4DB2-BD59-A6C34878D82A}">
                    <a16:rowId xmlns:a16="http://schemas.microsoft.com/office/drawing/2014/main" val="467438063"/>
                  </a:ext>
                </a:extLst>
              </a:tr>
              <a:tr h="368479">
                <a:tc>
                  <a:txBody>
                    <a:bodyPr/>
                    <a:lstStyle/>
                    <a:p>
                      <a:pPr algn="just" fontAlgn="ctr"/>
                      <a:r>
                        <a:rPr lang="es-ES" sz="1000" u="none" strike="noStrike" dirty="0">
                          <a:effectLst/>
                        </a:rPr>
                        <a:t>Identificar factores asociados a posibles actos de corrupción en la entidad que pueden afectar negativamente el cumplimiento de los objetivos institucionales.</a:t>
                      </a:r>
                      <a:endParaRPr lang="es-ES" sz="1000" b="0" i="0" u="none" strike="noStrike" dirty="0">
                        <a:solidFill>
                          <a:srgbClr val="000000"/>
                        </a:solidFill>
                        <a:effectLst/>
                        <a:latin typeface="Calibri" panose="020F0502020204030204" pitchFamily="34" charset="0"/>
                      </a:endParaRPr>
                    </a:p>
                  </a:txBody>
                  <a:tcPr marL="4808" marR="4808" marT="4808" marB="0" anchor="ctr"/>
                </a:tc>
                <a:tc vMerge="1">
                  <a:txBody>
                    <a:bodyPr/>
                    <a:lstStyle/>
                    <a:p>
                      <a:endParaRPr lang="es-CO"/>
                    </a:p>
                  </a:txBody>
                  <a:tcPr/>
                </a:tc>
                <a:extLst>
                  <a:ext uri="{0D108BD9-81ED-4DB2-BD59-A6C34878D82A}">
                    <a16:rowId xmlns:a16="http://schemas.microsoft.com/office/drawing/2014/main" val="3863477541"/>
                  </a:ext>
                </a:extLst>
              </a:tr>
              <a:tr h="454007">
                <a:tc>
                  <a:txBody>
                    <a:bodyPr/>
                    <a:lstStyle/>
                    <a:p>
                      <a:pPr algn="just" fontAlgn="ctr"/>
                      <a:r>
                        <a:rPr lang="es-ES" sz="1000" u="none" strike="noStrike">
                          <a:effectLst/>
                        </a:rPr>
                        <a:t>Incluir en los informes y acciones de difusión para la rendición de cuentas la información sobre el avance en la garantía de derechos a partir de las metas y resultados de la planeación institucional.</a:t>
                      </a:r>
                      <a:endParaRPr lang="es-ES" sz="1000" b="0" i="0" u="none" strike="noStrike">
                        <a:solidFill>
                          <a:srgbClr val="000000"/>
                        </a:solidFill>
                        <a:effectLst/>
                        <a:latin typeface="Calibri" panose="020F0502020204030204" pitchFamily="34" charset="0"/>
                      </a:endParaRPr>
                    </a:p>
                  </a:txBody>
                  <a:tcPr marL="4808" marR="4808" marT="4808" marB="0" anchor="ctr"/>
                </a:tc>
                <a:tc vMerge="1">
                  <a:txBody>
                    <a:bodyPr/>
                    <a:lstStyle/>
                    <a:p>
                      <a:endParaRPr lang="es-CO"/>
                    </a:p>
                  </a:txBody>
                  <a:tcPr/>
                </a:tc>
                <a:extLst>
                  <a:ext uri="{0D108BD9-81ED-4DB2-BD59-A6C34878D82A}">
                    <a16:rowId xmlns:a16="http://schemas.microsoft.com/office/drawing/2014/main" val="4249647743"/>
                  </a:ext>
                </a:extLst>
              </a:tr>
              <a:tr h="489732">
                <a:tc>
                  <a:txBody>
                    <a:bodyPr/>
                    <a:lstStyle/>
                    <a:p>
                      <a:pPr algn="just" fontAlgn="ctr"/>
                      <a:r>
                        <a:rPr lang="es-ES" sz="1000" u="none" strike="noStrike" dirty="0">
                          <a:effectLst/>
                        </a:rPr>
                        <a:t>Publicar en la sección "transparencia y acceso a la información pública“ de la entidad información sobre los grupos étnicos en el territorio e informes sobre la implementación de acciones en el marco de los Acuerdos de Paz.</a:t>
                      </a:r>
                      <a:endParaRPr lang="es-ES" sz="1000" b="0" i="0" u="none" strike="noStrike" dirty="0">
                        <a:solidFill>
                          <a:srgbClr val="000000"/>
                        </a:solidFill>
                        <a:effectLst/>
                        <a:latin typeface="Calibri" panose="020F0502020204030204" pitchFamily="34" charset="0"/>
                      </a:endParaRPr>
                    </a:p>
                  </a:txBody>
                  <a:tcPr marL="4808" marR="4808" marT="4808" marB="0" anchor="ctr"/>
                </a:tc>
                <a:tc>
                  <a:txBody>
                    <a:bodyPr/>
                    <a:lstStyle/>
                    <a:p>
                      <a:pPr algn="ctr" fontAlgn="ctr"/>
                      <a:r>
                        <a:rPr lang="es-CO" sz="1000" u="none" strike="noStrike">
                          <a:effectLst/>
                        </a:rPr>
                        <a:t>OAP Y COMUNICACIONES</a:t>
                      </a:r>
                      <a:endParaRPr lang="es-CO" sz="1000" b="0" i="0" u="none" strike="noStrike">
                        <a:solidFill>
                          <a:srgbClr val="000000"/>
                        </a:solidFill>
                        <a:effectLst/>
                        <a:latin typeface="Calibri" panose="020F0502020204030204" pitchFamily="34" charset="0"/>
                      </a:endParaRPr>
                    </a:p>
                  </a:txBody>
                  <a:tcPr marL="4808" marR="4808" marT="4808" marB="0" anchor="ctr"/>
                </a:tc>
                <a:extLst>
                  <a:ext uri="{0D108BD9-81ED-4DB2-BD59-A6C34878D82A}">
                    <a16:rowId xmlns:a16="http://schemas.microsoft.com/office/drawing/2014/main" val="3165870401"/>
                  </a:ext>
                </a:extLst>
              </a:tr>
              <a:tr h="154486">
                <a:tc>
                  <a:txBody>
                    <a:bodyPr/>
                    <a:lstStyle/>
                    <a:p>
                      <a:pPr algn="just" fontAlgn="ctr"/>
                      <a:r>
                        <a:rPr lang="es-ES" sz="1000" u="none" strike="noStrike" dirty="0">
                          <a:effectLst/>
                        </a:rPr>
                        <a:t>Analizar la viabilidad de identificar riesgos en el proceso de evaluación.</a:t>
                      </a:r>
                      <a:endParaRPr lang="es-ES" sz="1000" b="0" i="0" u="none" strike="noStrike" dirty="0">
                        <a:solidFill>
                          <a:srgbClr val="000000"/>
                        </a:solidFill>
                        <a:effectLst/>
                        <a:latin typeface="Calibri" panose="020F0502020204030204" pitchFamily="34" charset="0"/>
                      </a:endParaRPr>
                    </a:p>
                  </a:txBody>
                  <a:tcPr marL="4808" marR="4808" marT="4808" marB="0" anchor="ctr"/>
                </a:tc>
                <a:tc>
                  <a:txBody>
                    <a:bodyPr/>
                    <a:lstStyle/>
                    <a:p>
                      <a:pPr algn="ctr" fontAlgn="ctr"/>
                      <a:r>
                        <a:rPr lang="es-CO" sz="1000" u="none" strike="noStrike">
                          <a:effectLst/>
                        </a:rPr>
                        <a:t>OAP Y OCI</a:t>
                      </a:r>
                      <a:endParaRPr lang="es-CO" sz="1000" b="0" i="0" u="none" strike="noStrike">
                        <a:solidFill>
                          <a:srgbClr val="000000"/>
                        </a:solidFill>
                        <a:effectLst/>
                        <a:latin typeface="Calibri" panose="020F0502020204030204" pitchFamily="34" charset="0"/>
                      </a:endParaRPr>
                    </a:p>
                  </a:txBody>
                  <a:tcPr marL="4808" marR="4808" marT="4808" marB="0" anchor="ctr"/>
                </a:tc>
                <a:extLst>
                  <a:ext uri="{0D108BD9-81ED-4DB2-BD59-A6C34878D82A}">
                    <a16:rowId xmlns:a16="http://schemas.microsoft.com/office/drawing/2014/main" val="2667704570"/>
                  </a:ext>
                </a:extLst>
              </a:tr>
              <a:tr h="304246">
                <a:tc>
                  <a:txBody>
                    <a:bodyPr/>
                    <a:lstStyle/>
                    <a:p>
                      <a:pPr algn="just" fontAlgn="ctr"/>
                      <a:r>
                        <a:rPr lang="es-ES" sz="1000" u="none" strike="noStrike" dirty="0">
                          <a:effectLst/>
                        </a:rPr>
                        <a:t>Contar con un procedimiento para traducir la información pública que solicita un grupo étnico a su respectiva lengua.</a:t>
                      </a:r>
                      <a:endParaRPr lang="es-ES" sz="1000" b="0" i="0" u="none" strike="noStrike" dirty="0">
                        <a:solidFill>
                          <a:srgbClr val="000000"/>
                        </a:solidFill>
                        <a:effectLst/>
                        <a:latin typeface="Calibri" panose="020F0502020204030204" pitchFamily="34" charset="0"/>
                      </a:endParaRPr>
                    </a:p>
                  </a:txBody>
                  <a:tcPr marL="4808" marR="4808" marT="4808" marB="0" anchor="ctr"/>
                </a:tc>
                <a:tc>
                  <a:txBody>
                    <a:bodyPr/>
                    <a:lstStyle/>
                    <a:p>
                      <a:pPr algn="ctr" fontAlgn="ctr"/>
                      <a:r>
                        <a:rPr lang="es-CO" sz="1000" u="none" strike="noStrike">
                          <a:effectLst/>
                        </a:rPr>
                        <a:t>OAP Y OPU</a:t>
                      </a:r>
                      <a:endParaRPr lang="es-CO" sz="1000" b="0" i="0" u="none" strike="noStrike">
                        <a:solidFill>
                          <a:srgbClr val="000000"/>
                        </a:solidFill>
                        <a:effectLst/>
                        <a:latin typeface="Calibri" panose="020F0502020204030204" pitchFamily="34" charset="0"/>
                      </a:endParaRPr>
                    </a:p>
                  </a:txBody>
                  <a:tcPr marL="4808" marR="4808" marT="4808" marB="0" anchor="ctr"/>
                </a:tc>
                <a:extLst>
                  <a:ext uri="{0D108BD9-81ED-4DB2-BD59-A6C34878D82A}">
                    <a16:rowId xmlns:a16="http://schemas.microsoft.com/office/drawing/2014/main" val="1604508780"/>
                  </a:ext>
                </a:extLst>
              </a:tr>
              <a:tr h="610983">
                <a:tc>
                  <a:txBody>
                    <a:bodyPr/>
                    <a:lstStyle/>
                    <a:p>
                      <a:pPr algn="just" fontAlgn="ctr"/>
                      <a:r>
                        <a:rPr lang="es-ES" sz="1000" u="none" strike="noStrike" dirty="0">
                          <a:effectLst/>
                        </a:rPr>
                        <a:t>Garantizar que la información que publica la entidad cumpla con los lineamientos de la guía de lenguaje claro del PNSC-DNP, se encuentre disponible en formato accesible para personas en condición de discapacidad visual y que este  disponible en formato accesible para personas en condición de discapacidad auditiva.</a:t>
                      </a:r>
                      <a:endParaRPr lang="es-ES" sz="1000" b="0" i="0" u="none" strike="noStrike" dirty="0">
                        <a:solidFill>
                          <a:srgbClr val="000000"/>
                        </a:solidFill>
                        <a:effectLst/>
                        <a:latin typeface="Calibri" panose="020F0502020204030204" pitchFamily="34" charset="0"/>
                      </a:endParaRPr>
                    </a:p>
                  </a:txBody>
                  <a:tcPr marL="4808" marR="4808" marT="4808" marB="0" anchor="ctr"/>
                </a:tc>
                <a:tc rowSpan="5">
                  <a:txBody>
                    <a:bodyPr/>
                    <a:lstStyle/>
                    <a:p>
                      <a:pPr algn="ctr" fontAlgn="ctr"/>
                      <a:r>
                        <a:rPr lang="es-CO" sz="1000" u="none" strike="noStrike" dirty="0">
                          <a:effectLst/>
                        </a:rPr>
                        <a:t>OPU</a:t>
                      </a:r>
                      <a:endParaRPr lang="es-CO" sz="1000" b="0" i="0" u="none" strike="noStrike" dirty="0">
                        <a:solidFill>
                          <a:srgbClr val="000000"/>
                        </a:solidFill>
                        <a:effectLst/>
                        <a:latin typeface="Calibri" panose="020F0502020204030204" pitchFamily="34" charset="0"/>
                      </a:endParaRPr>
                    </a:p>
                  </a:txBody>
                  <a:tcPr marL="87554" marR="87554" marT="43777" marB="43777" anchor="ctr"/>
                </a:tc>
                <a:extLst>
                  <a:ext uri="{0D108BD9-81ED-4DB2-BD59-A6C34878D82A}">
                    <a16:rowId xmlns:a16="http://schemas.microsoft.com/office/drawing/2014/main" val="220835525"/>
                  </a:ext>
                </a:extLst>
              </a:tr>
              <a:tr h="304246">
                <a:tc>
                  <a:txBody>
                    <a:bodyPr/>
                    <a:lstStyle/>
                    <a:p>
                      <a:pPr algn="just" fontAlgn="ctr"/>
                      <a:r>
                        <a:rPr lang="es-ES" sz="1000" u="none" strike="noStrike">
                          <a:effectLst/>
                        </a:rPr>
                        <a:t>Cumplir con los lineamientos de la guía de lenguaje claro del PNSC-DNP en cuanto a la información que publica la entidad.</a:t>
                      </a:r>
                      <a:endParaRPr lang="es-ES" sz="1000" b="0" i="0" u="none" strike="noStrike">
                        <a:solidFill>
                          <a:srgbClr val="000000"/>
                        </a:solidFill>
                        <a:effectLst/>
                        <a:latin typeface="Calibri" panose="020F0502020204030204" pitchFamily="34" charset="0"/>
                      </a:endParaRPr>
                    </a:p>
                  </a:txBody>
                  <a:tcPr marL="4808" marR="4808" marT="4808" marB="0" anchor="ctr"/>
                </a:tc>
                <a:tc vMerge="1">
                  <a:txBody>
                    <a:bodyPr/>
                    <a:lstStyle/>
                    <a:p>
                      <a:endParaRPr lang="es-CO"/>
                    </a:p>
                  </a:txBody>
                  <a:tcPr/>
                </a:tc>
                <a:extLst>
                  <a:ext uri="{0D108BD9-81ED-4DB2-BD59-A6C34878D82A}">
                    <a16:rowId xmlns:a16="http://schemas.microsoft.com/office/drawing/2014/main" val="3072322786"/>
                  </a:ext>
                </a:extLst>
              </a:tr>
              <a:tr h="304246">
                <a:tc>
                  <a:txBody>
                    <a:bodyPr/>
                    <a:lstStyle/>
                    <a:p>
                      <a:pPr algn="just" fontAlgn="ctr"/>
                      <a:r>
                        <a:rPr lang="es-ES" sz="1000" u="none" strike="noStrike" dirty="0">
                          <a:effectLst/>
                        </a:rPr>
                        <a:t>Disponer en formato accesible para personas en condición de discapacidad auditiva la información que publica la entidad.</a:t>
                      </a:r>
                      <a:endParaRPr lang="es-ES" sz="1000" b="0" i="0" u="none" strike="noStrike" dirty="0">
                        <a:solidFill>
                          <a:srgbClr val="000000"/>
                        </a:solidFill>
                        <a:effectLst/>
                        <a:latin typeface="Calibri" panose="020F0502020204030204" pitchFamily="34" charset="0"/>
                      </a:endParaRPr>
                    </a:p>
                  </a:txBody>
                  <a:tcPr marL="4808" marR="4808" marT="4808" marB="0" anchor="ctr"/>
                </a:tc>
                <a:tc vMerge="1">
                  <a:txBody>
                    <a:bodyPr/>
                    <a:lstStyle/>
                    <a:p>
                      <a:endParaRPr lang="es-CO"/>
                    </a:p>
                  </a:txBody>
                  <a:tcPr/>
                </a:tc>
                <a:extLst>
                  <a:ext uri="{0D108BD9-81ED-4DB2-BD59-A6C34878D82A}">
                    <a16:rowId xmlns:a16="http://schemas.microsoft.com/office/drawing/2014/main" val="3477044832"/>
                  </a:ext>
                </a:extLst>
              </a:tr>
              <a:tr h="295285">
                <a:tc>
                  <a:txBody>
                    <a:bodyPr/>
                    <a:lstStyle/>
                    <a:p>
                      <a:pPr algn="just" fontAlgn="ctr"/>
                      <a:r>
                        <a:rPr lang="es-ES" sz="1000" u="none" strike="noStrike">
                          <a:effectLst/>
                        </a:rPr>
                        <a:t>Implementar en la entidad programas de cualificación en atención preferente e incluyente.</a:t>
                      </a:r>
                      <a:endParaRPr lang="es-ES" sz="1000" b="0" i="0" u="none" strike="noStrike">
                        <a:solidFill>
                          <a:srgbClr val="000000"/>
                        </a:solidFill>
                        <a:effectLst/>
                        <a:latin typeface="Calibri" panose="020F0502020204030204" pitchFamily="34" charset="0"/>
                      </a:endParaRPr>
                    </a:p>
                  </a:txBody>
                  <a:tcPr marL="4808" marR="4808" marT="4808" marB="0" anchor="ctr"/>
                </a:tc>
                <a:tc vMerge="1">
                  <a:txBody>
                    <a:bodyPr/>
                    <a:lstStyle/>
                    <a:p>
                      <a:endParaRPr lang="es-CO"/>
                    </a:p>
                  </a:txBody>
                  <a:tcPr/>
                </a:tc>
                <a:extLst>
                  <a:ext uri="{0D108BD9-81ED-4DB2-BD59-A6C34878D82A}">
                    <a16:rowId xmlns:a16="http://schemas.microsoft.com/office/drawing/2014/main" val="1439223863"/>
                  </a:ext>
                </a:extLst>
              </a:tr>
              <a:tr h="454007">
                <a:tc>
                  <a:txBody>
                    <a:bodyPr/>
                    <a:lstStyle/>
                    <a:p>
                      <a:pPr algn="just" fontAlgn="ctr"/>
                      <a:r>
                        <a:rPr lang="es-ES" sz="1000" u="none" strike="noStrike" dirty="0">
                          <a:effectLst/>
                        </a:rPr>
                        <a:t>Publicar, en la sección "transparencia y acceso a la información pública" de la página web oficial de la entidad, información actualizada sobre la información sobre los grupos étnicos en el territorio.</a:t>
                      </a:r>
                      <a:endParaRPr lang="es-ES" sz="1000" b="0" i="0" u="none" strike="noStrike" dirty="0">
                        <a:solidFill>
                          <a:srgbClr val="000000"/>
                        </a:solidFill>
                        <a:effectLst/>
                        <a:latin typeface="Calibri" panose="020F0502020204030204" pitchFamily="34" charset="0"/>
                      </a:endParaRPr>
                    </a:p>
                  </a:txBody>
                  <a:tcPr marL="4808" marR="4808" marT="4808" marB="0" anchor="ctr"/>
                </a:tc>
                <a:tc vMerge="1">
                  <a:txBody>
                    <a:bodyPr/>
                    <a:lstStyle/>
                    <a:p>
                      <a:endParaRPr lang="es-CO"/>
                    </a:p>
                  </a:txBody>
                  <a:tcPr/>
                </a:tc>
                <a:extLst>
                  <a:ext uri="{0D108BD9-81ED-4DB2-BD59-A6C34878D82A}">
                    <a16:rowId xmlns:a16="http://schemas.microsoft.com/office/drawing/2014/main" val="1149223115"/>
                  </a:ext>
                </a:extLst>
              </a:tr>
            </a:tbl>
          </a:graphicData>
        </a:graphic>
      </p:graphicFrame>
      <p:graphicFrame>
        <p:nvGraphicFramePr>
          <p:cNvPr id="24" name="Gráfico 23">
            <a:extLst>
              <a:ext uri="{FF2B5EF4-FFF2-40B4-BE49-F238E27FC236}">
                <a16:creationId xmlns:a16="http://schemas.microsoft.com/office/drawing/2014/main" id="{D52ED5F0-5431-474B-A94F-7FAA164A38DC}"/>
              </a:ext>
            </a:extLst>
          </p:cNvPr>
          <p:cNvGraphicFramePr>
            <a:graphicFrameLocks/>
          </p:cNvGraphicFramePr>
          <p:nvPr>
            <p:extLst>
              <p:ext uri="{D42A27DB-BD31-4B8C-83A1-F6EECF244321}">
                <p14:modId xmlns:p14="http://schemas.microsoft.com/office/powerpoint/2010/main" val="516176952"/>
              </p:ext>
            </p:extLst>
          </p:nvPr>
        </p:nvGraphicFramePr>
        <p:xfrm>
          <a:off x="711970" y="2688317"/>
          <a:ext cx="4169828" cy="2501897"/>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918504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269320"/>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sp>
        <p:nvSpPr>
          <p:cNvPr id="13" name="CuadroTexto 12">
            <a:extLst>
              <a:ext uri="{FF2B5EF4-FFF2-40B4-BE49-F238E27FC236}">
                <a16:creationId xmlns:a16="http://schemas.microsoft.com/office/drawing/2014/main" id="{440848AF-6EFB-4737-8A75-B27751EC4A1A}"/>
              </a:ext>
            </a:extLst>
          </p:cNvPr>
          <p:cNvSpPr txBox="1"/>
          <p:nvPr/>
        </p:nvSpPr>
        <p:spPr>
          <a:xfrm>
            <a:off x="386768" y="1296535"/>
            <a:ext cx="4084675" cy="477054"/>
          </a:xfrm>
          <a:prstGeom prst="rect">
            <a:avLst/>
          </a:prstGeom>
          <a:noFill/>
        </p:spPr>
        <p:txBody>
          <a:bodyPr wrap="square" rtlCol="0">
            <a:spAutoFit/>
          </a:bodyPr>
          <a:lstStyle/>
          <a:p>
            <a:pPr algn="ctr"/>
            <a:r>
              <a:rPr lang="es-ES" sz="2500" b="1" dirty="0">
                <a:solidFill>
                  <a:schemeClr val="accent1"/>
                </a:solidFill>
              </a:rPr>
              <a:t>SERVICIO AL CIUDADANO</a:t>
            </a:r>
            <a:endParaRPr lang="es-CO" sz="2500" b="1" dirty="0">
              <a:solidFill>
                <a:schemeClr val="accent1"/>
              </a:solidFill>
            </a:endParaRPr>
          </a:p>
        </p:txBody>
      </p:sp>
      <p:sp>
        <p:nvSpPr>
          <p:cNvPr id="14" name="CuadroTexto 13">
            <a:extLst>
              <a:ext uri="{FF2B5EF4-FFF2-40B4-BE49-F238E27FC236}">
                <a16:creationId xmlns:a16="http://schemas.microsoft.com/office/drawing/2014/main" id="{E6724B9A-0754-4206-B729-E45F7016F025}"/>
              </a:ext>
            </a:extLst>
          </p:cNvPr>
          <p:cNvSpPr txBox="1"/>
          <p:nvPr/>
        </p:nvSpPr>
        <p:spPr>
          <a:xfrm rot="16200000">
            <a:off x="2351760" y="3740560"/>
            <a:ext cx="5670172" cy="430887"/>
          </a:xfrm>
          <a:prstGeom prst="rect">
            <a:avLst/>
          </a:prstGeom>
          <a:noFill/>
        </p:spPr>
        <p:txBody>
          <a:bodyPr wrap="square" rtlCol="0">
            <a:spAutoFit/>
          </a:bodyPr>
          <a:lstStyle/>
          <a:p>
            <a:pPr algn="ctr"/>
            <a:r>
              <a:rPr lang="es-ES" sz="2200" b="1" dirty="0">
                <a:solidFill>
                  <a:schemeClr val="accent1"/>
                </a:solidFill>
              </a:rPr>
              <a:t>RECOMENDACIONES</a:t>
            </a:r>
            <a:endParaRPr lang="es-CO" sz="2200" b="1" dirty="0">
              <a:solidFill>
                <a:schemeClr val="accent1"/>
              </a:solidFill>
            </a:endParaRPr>
          </a:p>
        </p:txBody>
      </p:sp>
      <p:graphicFrame>
        <p:nvGraphicFramePr>
          <p:cNvPr id="12" name="Gráfico 11">
            <a:extLst>
              <a:ext uri="{FF2B5EF4-FFF2-40B4-BE49-F238E27FC236}">
                <a16:creationId xmlns:a16="http://schemas.microsoft.com/office/drawing/2014/main" id="{CCE3403B-A39E-4BB5-B831-32B0891A9CCD}"/>
              </a:ext>
            </a:extLst>
          </p:cNvPr>
          <p:cNvGraphicFramePr>
            <a:graphicFrameLocks/>
          </p:cNvGraphicFramePr>
          <p:nvPr>
            <p:extLst>
              <p:ext uri="{D42A27DB-BD31-4B8C-83A1-F6EECF244321}">
                <p14:modId xmlns:p14="http://schemas.microsoft.com/office/powerpoint/2010/main" val="1207661238"/>
              </p:ext>
            </p:extLst>
          </p:nvPr>
        </p:nvGraphicFramePr>
        <p:xfrm>
          <a:off x="263352" y="2203597"/>
          <a:ext cx="4084675" cy="245080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 name="Tabla 1">
            <a:extLst>
              <a:ext uri="{FF2B5EF4-FFF2-40B4-BE49-F238E27FC236}">
                <a16:creationId xmlns:a16="http://schemas.microsoft.com/office/drawing/2014/main" id="{F470F70F-4F6C-49A8-B367-A645565B0297}"/>
              </a:ext>
            </a:extLst>
          </p:cNvPr>
          <p:cNvGraphicFramePr>
            <a:graphicFrameLocks noGrp="1"/>
          </p:cNvGraphicFramePr>
          <p:nvPr>
            <p:extLst>
              <p:ext uri="{D42A27DB-BD31-4B8C-83A1-F6EECF244321}">
                <p14:modId xmlns:p14="http://schemas.microsoft.com/office/powerpoint/2010/main" val="1830376947"/>
              </p:ext>
            </p:extLst>
          </p:nvPr>
        </p:nvGraphicFramePr>
        <p:xfrm>
          <a:off x="5550195" y="1120918"/>
          <a:ext cx="6450460" cy="5670173"/>
        </p:xfrm>
        <a:graphic>
          <a:graphicData uri="http://schemas.openxmlformats.org/drawingml/2006/table">
            <a:tbl>
              <a:tblPr>
                <a:tableStyleId>{5C22544A-7EE6-4342-B048-85BDC9FD1C3A}</a:tableStyleId>
              </a:tblPr>
              <a:tblGrid>
                <a:gridCol w="4869181">
                  <a:extLst>
                    <a:ext uri="{9D8B030D-6E8A-4147-A177-3AD203B41FA5}">
                      <a16:colId xmlns:a16="http://schemas.microsoft.com/office/drawing/2014/main" val="3348620320"/>
                    </a:ext>
                  </a:extLst>
                </a:gridCol>
                <a:gridCol w="1581279">
                  <a:extLst>
                    <a:ext uri="{9D8B030D-6E8A-4147-A177-3AD203B41FA5}">
                      <a16:colId xmlns:a16="http://schemas.microsoft.com/office/drawing/2014/main" val="561214650"/>
                    </a:ext>
                  </a:extLst>
                </a:gridCol>
              </a:tblGrid>
              <a:tr h="103760">
                <a:tc>
                  <a:txBody>
                    <a:bodyPr/>
                    <a:lstStyle/>
                    <a:p>
                      <a:pPr algn="ctr" fontAlgn="ctr"/>
                      <a:r>
                        <a:rPr lang="es-CO" sz="700" u="none" strike="noStrike" dirty="0">
                          <a:effectLst/>
                        </a:rPr>
                        <a:t>ACCIÓN</a:t>
                      </a:r>
                      <a:endParaRPr lang="es-CO" sz="700" b="1" i="0" u="none" strike="noStrike" dirty="0">
                        <a:solidFill>
                          <a:srgbClr val="000000"/>
                        </a:solidFill>
                        <a:effectLst/>
                        <a:latin typeface="Calibri" panose="020F0502020204030204" pitchFamily="34" charset="0"/>
                      </a:endParaRPr>
                    </a:p>
                  </a:txBody>
                  <a:tcPr marL="2529" marR="2529" marT="2529" marB="0" anchor="ctr">
                    <a:solidFill>
                      <a:srgbClr val="00B0F0"/>
                    </a:solidFill>
                  </a:tcPr>
                </a:tc>
                <a:tc>
                  <a:txBody>
                    <a:bodyPr/>
                    <a:lstStyle/>
                    <a:p>
                      <a:pPr algn="ctr" fontAlgn="ctr"/>
                      <a:r>
                        <a:rPr lang="es-CO" sz="700" u="none" strike="noStrike" dirty="0">
                          <a:effectLst/>
                        </a:rPr>
                        <a:t>AREAS RESPONSABLES</a:t>
                      </a:r>
                      <a:endParaRPr lang="es-CO" sz="700" b="1" i="0" u="none" strike="noStrike" dirty="0">
                        <a:solidFill>
                          <a:srgbClr val="000000"/>
                        </a:solidFill>
                        <a:effectLst/>
                        <a:latin typeface="Calibri" panose="020F0502020204030204" pitchFamily="34" charset="0"/>
                      </a:endParaRPr>
                    </a:p>
                  </a:txBody>
                  <a:tcPr marL="2529" marR="2529" marT="2529" marB="0" anchor="ctr">
                    <a:solidFill>
                      <a:srgbClr val="00B0F0"/>
                    </a:solidFill>
                  </a:tcPr>
                </a:tc>
                <a:extLst>
                  <a:ext uri="{0D108BD9-81ED-4DB2-BD59-A6C34878D82A}">
                    <a16:rowId xmlns:a16="http://schemas.microsoft.com/office/drawing/2014/main" val="1026996269"/>
                  </a:ext>
                </a:extLst>
              </a:tr>
              <a:tr h="204829">
                <a:tc>
                  <a:txBody>
                    <a:bodyPr/>
                    <a:lstStyle/>
                    <a:p>
                      <a:pPr algn="just" fontAlgn="ctr"/>
                      <a:r>
                        <a:rPr lang="es-ES" sz="700" u="none" strike="noStrike">
                          <a:effectLst/>
                        </a:rPr>
                        <a:t>Contar con programas de cualificación en atención diferencial e incluyente a: Población indígena, comunidades negras, afrocolombianas, palanqueras y raizales, gitanos room y grupos LGBTI</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4175232452"/>
                  </a:ext>
                </a:extLst>
              </a:tr>
              <a:tr h="204829">
                <a:tc>
                  <a:txBody>
                    <a:bodyPr/>
                    <a:lstStyle/>
                    <a:p>
                      <a:pPr algn="just" fontAlgn="ctr"/>
                      <a:r>
                        <a:rPr lang="es-ES" sz="700" u="none" strike="noStrike" dirty="0">
                          <a:effectLst/>
                        </a:rPr>
                        <a:t>Disponer de canales telefónicos y virtuales para garantizar la atención de personas con discapacidad, adultos mayores, niños, etnias y otros grupos de valor.</a:t>
                      </a:r>
                      <a:endParaRPr lang="es-ES" sz="700" b="0" i="0" u="none" strike="noStrike" dirty="0">
                        <a:solidFill>
                          <a:srgbClr val="000000"/>
                        </a:solidFill>
                        <a:effectLst/>
                        <a:latin typeface="Calibri" panose="020F0502020204030204" pitchFamily="34" charset="0"/>
                      </a:endParaRPr>
                    </a:p>
                  </a:txBody>
                  <a:tcPr marL="2529" marR="2529" marT="2529" marB="0" anchor="ctr"/>
                </a:tc>
                <a:tc>
                  <a:txBody>
                    <a:bodyPr/>
                    <a:lstStyle/>
                    <a:p>
                      <a:pPr algn="ctr" fontAlgn="ctr"/>
                      <a:r>
                        <a:rPr lang="es-ES" sz="700" u="none" strike="noStrike">
                          <a:effectLst/>
                        </a:rPr>
                        <a:t>OPU, GRUPO DE GESTIÓN ADMINISTATIVA Y OFICINA TIC´S</a:t>
                      </a:r>
                      <a:endParaRPr lang="es-ES"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3505524668"/>
                  </a:ext>
                </a:extLst>
              </a:tr>
              <a:tr h="204829">
                <a:tc>
                  <a:txBody>
                    <a:bodyPr/>
                    <a:lstStyle/>
                    <a:p>
                      <a:pPr algn="just" fontAlgn="ctr"/>
                      <a:r>
                        <a:rPr lang="es-ES" sz="700" u="none" strike="noStrike">
                          <a:effectLst/>
                        </a:rPr>
                        <a:t>Implementar mecanismos para que los ciudadanos gestionen sus trámites y servicio en el territorio, tales como: Modelos itinerantes como las ferias y unidades móviles, enlaces territoriales sin punto de atención y Atención a través de otra entidad</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2833582194"/>
                  </a:ext>
                </a:extLst>
              </a:tr>
              <a:tr h="103760">
                <a:tc>
                  <a:txBody>
                    <a:bodyPr/>
                    <a:lstStyle/>
                    <a:p>
                      <a:pPr algn="just" fontAlgn="ctr"/>
                      <a:r>
                        <a:rPr lang="es-ES" sz="700" u="none" strike="noStrike">
                          <a:effectLst/>
                        </a:rPr>
                        <a:t>Diseñar indicadores que midan el tiempo de atención</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OPU Y OAP</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904202777"/>
                  </a:ext>
                </a:extLst>
              </a:tr>
              <a:tr h="204829">
                <a:tc>
                  <a:txBody>
                    <a:bodyPr/>
                    <a:lstStyle/>
                    <a:p>
                      <a:pPr algn="just" fontAlgn="ctr"/>
                      <a:r>
                        <a:rPr lang="es-ES" sz="700" u="none" strike="noStrike">
                          <a:effectLst/>
                        </a:rPr>
                        <a:t>Crear incentivos especiales para el personal de servicio al ciudadano, de acuerdo con lo previsto en el marco normativo vigente</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ES" sz="700" u="none" strike="noStrike">
                          <a:effectLst/>
                        </a:rPr>
                        <a:t>OPU Y GRUPO DE GESTIÓN DEL TALENTO HUMANO</a:t>
                      </a:r>
                      <a:endParaRPr lang="es-ES"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1856197608"/>
                  </a:ext>
                </a:extLst>
              </a:tr>
              <a:tr h="107676">
                <a:tc>
                  <a:txBody>
                    <a:bodyPr/>
                    <a:lstStyle/>
                    <a:p>
                      <a:pPr algn="just" fontAlgn="ctr"/>
                      <a:r>
                        <a:rPr lang="es-ES" sz="700" u="none" strike="noStrike">
                          <a:effectLst/>
                        </a:rPr>
                        <a:t>Contar con consulta y radicación de PQRSD está diseñada y habilitada para dispositivos móviles (ubicuidad o responsive)</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ES" sz="700" u="none" strike="noStrike">
                          <a:effectLst/>
                        </a:rPr>
                        <a:t>OPU Y OFICINA TIC´S</a:t>
                      </a:r>
                      <a:endParaRPr lang="es-ES"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501215188"/>
                  </a:ext>
                </a:extLst>
              </a:tr>
              <a:tr h="204829">
                <a:tc>
                  <a:txBody>
                    <a:bodyPr/>
                    <a:lstStyle/>
                    <a:p>
                      <a:pPr algn="just" fontAlgn="ctr"/>
                      <a:r>
                        <a:rPr lang="es-ES" sz="700" u="none" strike="noStrike">
                          <a:effectLst/>
                        </a:rPr>
                        <a:t>Implementar mecanismos para facilitar al ciudadano el reporte de posibles conflictos de interés</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ES" sz="700" u="none" strike="noStrike">
                          <a:effectLst/>
                        </a:rPr>
                        <a:t>EQUIPO PARA LA GESTIÓN DE CONFLICTO DE INTERESES </a:t>
                      </a:r>
                      <a:endParaRPr lang="es-ES"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768853249"/>
                  </a:ext>
                </a:extLst>
              </a:tr>
              <a:tr h="305899">
                <a:tc>
                  <a:txBody>
                    <a:bodyPr/>
                    <a:lstStyle/>
                    <a:p>
                      <a:pPr algn="just" fontAlgn="ctr"/>
                      <a:r>
                        <a:rPr lang="es-ES" sz="700" u="none" strike="noStrike">
                          <a:effectLst/>
                        </a:rPr>
                        <a:t>Disponer de una herramienta de software que actúe como asistente automatizado para la atención y asesoría a grupos de valor a través de canales virtuales y permita el escalamiento de peticiones a personal especializado, de acuerdo con sus niveles de complejidad Eje. Chatbot</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ES" sz="700" u="none" strike="noStrike">
                          <a:effectLst/>
                        </a:rPr>
                        <a:t>OPU Y OFICINA TIC´S</a:t>
                      </a:r>
                      <a:endParaRPr lang="es-ES"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3265066502"/>
                  </a:ext>
                </a:extLst>
              </a:tr>
              <a:tr h="305899">
                <a:tc>
                  <a:txBody>
                    <a:bodyPr/>
                    <a:lstStyle/>
                    <a:p>
                      <a:pPr algn="just" fontAlgn="ctr"/>
                      <a:r>
                        <a:rPr lang="es-ES" sz="700" u="none" strike="noStrike">
                          <a:effectLst/>
                        </a:rPr>
                        <a:t>Contar con programas para la atención de personas en condición de discapacidad visual, auditiva, múltiple (ej. Sordo ceguera), física o con movilidad reducida, psicosocial, intelectual, menores de edad y niños, adultos mayores, mujeres en estado de embarazo o de niños en brazos y personas desplazadas o en situación de extrema vulnerabilidad</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2481228535"/>
                  </a:ext>
                </a:extLst>
              </a:tr>
              <a:tr h="204829">
                <a:tc>
                  <a:txBody>
                    <a:bodyPr/>
                    <a:lstStyle/>
                    <a:p>
                      <a:pPr algn="just" fontAlgn="ctr"/>
                      <a:r>
                        <a:rPr lang="es-ES" sz="700" u="none" strike="noStrike">
                          <a:effectLst/>
                        </a:rPr>
                        <a:t>Adecuar los siguientes canales de atención, para garantizar la atención de personas con discapacidad, adultos mayores, niños, etnias y otros grupos de valor: Telefónico y virtual</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ES" sz="700" u="none" strike="noStrike">
                          <a:effectLst/>
                        </a:rPr>
                        <a:t>OPU, GRUPO DE GESTIÓN ADMINISTATIVA Y OFICINA TIC´S</a:t>
                      </a:r>
                      <a:endParaRPr lang="es-ES"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372271433"/>
                  </a:ext>
                </a:extLst>
              </a:tr>
              <a:tr h="305899">
                <a:tc>
                  <a:txBody>
                    <a:bodyPr/>
                    <a:lstStyle/>
                    <a:p>
                      <a:pPr algn="just" fontAlgn="ctr"/>
                      <a:r>
                        <a:rPr lang="es-ES" sz="700" u="none" strike="noStrike">
                          <a:effectLst/>
                        </a:rPr>
                        <a:t>Contar con los siguientes tipos de señalización inclusiva al interior de la entidad: Señalización en alto relieve, señalización con imágenes en lengua de señas, pictogramas, señalización en otras lenguas o idiomas y sistemas de orientación espacial (Wayfinding).</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GRUPO DE GESTIÓN ADMINISTATIVA</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272668989"/>
                  </a:ext>
                </a:extLst>
              </a:tr>
              <a:tr h="508036">
                <a:tc>
                  <a:txBody>
                    <a:bodyPr/>
                    <a:lstStyle/>
                    <a:p>
                      <a:pPr algn="just" fontAlgn="ctr"/>
                      <a:r>
                        <a:rPr lang="es-ES" sz="700" u="none" strike="noStrike" dirty="0">
                          <a:effectLst/>
                        </a:rPr>
                        <a:t>La línea de atención a la entidad, el PBX o conmutador de la entidad debe contar con: Capacidad de grabar llamadas de etnias y otros grupos de valor que hablen en otras lenguas o idiomas diferentes al castellano para su posterior traducción, operadores que pueden brindar atención a personas que hablen otras lenguas o idiomas (Ej.: etnias), contar con un menú interactivo con opciones para la atención de personas con discapacidad, disponer de operadores que conocen y hacen uso de herramientas como el Centro de Relevo o Sistema de Interpretación-SIEL en línea para la atención de personas con discapacidad auditiva</a:t>
                      </a:r>
                      <a:endParaRPr lang="es-ES" sz="700" b="0" i="0" u="none" strike="noStrike" dirty="0">
                        <a:solidFill>
                          <a:srgbClr val="000000"/>
                        </a:solidFill>
                        <a:effectLst/>
                        <a:latin typeface="Calibri" panose="020F0502020204030204" pitchFamily="34" charset="0"/>
                      </a:endParaRPr>
                    </a:p>
                  </a:txBody>
                  <a:tcPr marL="2529" marR="2529" marT="2529" marB="0" anchor="ctr"/>
                </a:tc>
                <a:tc>
                  <a:txBody>
                    <a:bodyPr/>
                    <a:lstStyle/>
                    <a:p>
                      <a:pPr algn="ctr" fontAlgn="ctr"/>
                      <a:r>
                        <a:rPr lang="es-ES" sz="700" u="none" strike="noStrike">
                          <a:effectLst/>
                        </a:rPr>
                        <a:t>OPU Y GRUPO DE GESTIÓN ADMINISTATIVA </a:t>
                      </a:r>
                      <a:endParaRPr lang="es-ES"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3865508225"/>
                  </a:ext>
                </a:extLst>
              </a:tr>
              <a:tr h="107676">
                <a:tc>
                  <a:txBody>
                    <a:bodyPr/>
                    <a:lstStyle/>
                    <a:p>
                      <a:pPr algn="just" fontAlgn="ctr"/>
                      <a:r>
                        <a:rPr lang="es-ES" sz="700" u="none" strike="noStrike">
                          <a:effectLst/>
                        </a:rPr>
                        <a:t>Asesorar a los grupos étnicos, para mejorar la accesibilidad de los usuarios a los tramites y servicios.</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686839412"/>
                  </a:ext>
                </a:extLst>
              </a:tr>
              <a:tr h="406967">
                <a:tc>
                  <a:txBody>
                    <a:bodyPr/>
                    <a:lstStyle/>
                    <a:p>
                      <a:pPr algn="just" fontAlgn="ctr"/>
                      <a:r>
                        <a:rPr lang="es-ES" sz="700" u="none" strike="noStrike">
                          <a:effectLst/>
                        </a:rPr>
                        <a:t>Generar políticas, lineamientos, planes, programas y/o proyectos que garanticen el ejercicio total y efectivo de los derechos de las personas en condición de discapacidad física, discapacidad intelectual (cognitiva), discapacidad psicosocial (mental), adultos mayores, niños, mujeres embarazadas y personas que hablen otras lenguas o dialectos en Colombia (indígena, afro y ROM y personas con discapacidad auditiva).</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1711624784"/>
                  </a:ext>
                </a:extLst>
              </a:tr>
              <a:tr h="204829">
                <a:tc>
                  <a:txBody>
                    <a:bodyPr/>
                    <a:lstStyle/>
                    <a:p>
                      <a:pPr algn="just" fontAlgn="ctr"/>
                      <a:r>
                        <a:rPr lang="es-ES" sz="700" u="none" strike="noStrike">
                          <a:effectLst/>
                        </a:rPr>
                        <a:t>Caracterizar los documentos para evaluar la complejidad de los documentos utilizados para comunicarse con sus grupos de valor (formularios, guías, respuestas a derechos de petición, etc).</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OAP Y 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2511344812"/>
                  </a:ext>
                </a:extLst>
              </a:tr>
              <a:tr h="204829">
                <a:tc>
                  <a:txBody>
                    <a:bodyPr/>
                    <a:lstStyle/>
                    <a:p>
                      <a:pPr algn="just" fontAlgn="ctr"/>
                      <a:r>
                        <a:rPr lang="es-ES" sz="700" u="none" strike="noStrike">
                          <a:effectLst/>
                        </a:rPr>
                        <a:t>Implementar herramientas para mejorar el lenguaje con el que se comunica con sus grupos de valor, tales como: Guía de Lenguaje Claro para servidores públicos del DNP y Curso virtual de Lenguaje Claro del DNP.</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3943821266"/>
                  </a:ext>
                </a:extLst>
              </a:tr>
              <a:tr h="204829">
                <a:tc>
                  <a:txBody>
                    <a:bodyPr/>
                    <a:lstStyle/>
                    <a:p>
                      <a:pPr algn="just" fontAlgn="ctr"/>
                      <a:r>
                        <a:rPr lang="es-ES" sz="700" u="none" strike="noStrike">
                          <a:effectLst/>
                        </a:rPr>
                        <a:t>Tomar el Curso virtual de Lenguaje Claro del DNP u otros cursos de capacitación relacionados con esta temática en la vigencia evaluada</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ES" sz="700" u="none" strike="noStrike">
                          <a:effectLst/>
                        </a:rPr>
                        <a:t>OPU Y GRUPO DE GESTIÓN DEL TALENTO HUMANO</a:t>
                      </a:r>
                      <a:endParaRPr lang="es-ES"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2700382095"/>
                  </a:ext>
                </a:extLst>
              </a:tr>
              <a:tr h="103760">
                <a:tc>
                  <a:txBody>
                    <a:bodyPr/>
                    <a:lstStyle/>
                    <a:p>
                      <a:pPr algn="just" fontAlgn="ctr"/>
                      <a:r>
                        <a:rPr lang="es-ES" sz="700" u="none" strike="noStrike">
                          <a:effectLst/>
                        </a:rPr>
                        <a:t>Traducir a lenguaje claro los manuales, normas, respuestas a PQRSD, entre otros.</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OAP Y 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1054483188"/>
                  </a:ext>
                </a:extLst>
              </a:tr>
              <a:tr h="103760">
                <a:tc>
                  <a:txBody>
                    <a:bodyPr/>
                    <a:lstStyle/>
                    <a:p>
                      <a:pPr algn="just" fontAlgn="ctr"/>
                      <a:r>
                        <a:rPr lang="es-ES" sz="700" u="none" strike="noStrike">
                          <a:effectLst/>
                        </a:rPr>
                        <a:t>Evaluar los resultados del uso de los documentos traducidos a lenguaje claro</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OAP Y 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904592291"/>
                  </a:ext>
                </a:extLst>
              </a:tr>
              <a:tr h="204829">
                <a:tc>
                  <a:txBody>
                    <a:bodyPr/>
                    <a:lstStyle/>
                    <a:p>
                      <a:pPr algn="just" fontAlgn="ctr"/>
                      <a:r>
                        <a:rPr lang="es-ES" sz="700" u="none" strike="noStrike">
                          <a:effectLst/>
                        </a:rPr>
                        <a:t>Implementar estrategias para recibir sugerencias, quejas y/o reclamos en relación con deficiencias en la atención preferencial e incluyente.</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1695319303"/>
                  </a:ext>
                </a:extLst>
              </a:tr>
              <a:tr h="305899">
                <a:tc>
                  <a:txBody>
                    <a:bodyPr/>
                    <a:lstStyle/>
                    <a:p>
                      <a:pPr algn="just" fontAlgn="ctr"/>
                      <a:r>
                        <a:rPr lang="es-ES" sz="700" u="none" strike="noStrike">
                          <a:effectLst/>
                        </a:rPr>
                        <a:t>Contar con un enfoque territorial para aplicar la política de servicio al ciudadano (lineamientos territoriales diferenciales, acompañamiento en la implementación de estrategias enfocadas al territorio, identificación de características de los diferentes territorios, etc.)</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CO" sz="700" u="none" strike="noStrike">
                          <a:effectLst/>
                        </a:rPr>
                        <a:t>OPU</a:t>
                      </a:r>
                      <a:endParaRPr lang="es-CO"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531917501"/>
                  </a:ext>
                </a:extLst>
              </a:tr>
              <a:tr h="508036">
                <a:tc>
                  <a:txBody>
                    <a:bodyPr/>
                    <a:lstStyle/>
                    <a:p>
                      <a:pPr algn="just" fontAlgn="ctr"/>
                      <a:r>
                        <a:rPr lang="es-ES" sz="700" u="none" strike="noStrike">
                          <a:effectLst/>
                        </a:rPr>
                        <a:t>Generar políticas para la vinculación laboral de las Personas con Discapacidad (PcD), adaptación de la infraestructura física para mejorar las condiciones de acceso y uso de sus instalaciones por parte de las PcD, adecuación del lugar de trabajo para el desarrollo de las labores de sus servidores con discapacidad, mecanismos para la participación y la cocreación de las PcD en el desarrollo de su oferta institucional, acciones afirmativas encaminadas a garantizar el acceso y uso de la oferta institucional por parte de las PcD</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ctr"/>
                      <a:r>
                        <a:rPr lang="es-ES" sz="700" u="none" strike="noStrike">
                          <a:effectLst/>
                        </a:rPr>
                        <a:t>GRUPO DE GESTIÓN DEL TALENTO HUMANO</a:t>
                      </a:r>
                      <a:endParaRPr lang="es-ES" sz="700" b="0" i="0" u="none" strike="noStrike">
                        <a:solidFill>
                          <a:srgbClr val="000000"/>
                        </a:solidFill>
                        <a:effectLst/>
                        <a:latin typeface="Calibri" panose="020F0502020204030204" pitchFamily="34" charset="0"/>
                      </a:endParaRPr>
                    </a:p>
                  </a:txBody>
                  <a:tcPr marL="2529" marR="2529" marT="2529" marB="0" anchor="ctr"/>
                </a:tc>
                <a:extLst>
                  <a:ext uri="{0D108BD9-81ED-4DB2-BD59-A6C34878D82A}">
                    <a16:rowId xmlns:a16="http://schemas.microsoft.com/office/drawing/2014/main" val="819778133"/>
                  </a:ext>
                </a:extLst>
              </a:tr>
              <a:tr h="107676">
                <a:tc>
                  <a:txBody>
                    <a:bodyPr/>
                    <a:lstStyle/>
                    <a:p>
                      <a:pPr algn="l" fontAlgn="ctr"/>
                      <a:r>
                        <a:rPr lang="es-ES" sz="700" u="none" strike="noStrike">
                          <a:effectLst/>
                        </a:rPr>
                        <a:t>La consulta y radicación de PQRSD está diseñada y habilitada para dispositivos móviles (ubicuidad o responsive)</a:t>
                      </a:r>
                      <a:endParaRPr lang="es-ES" sz="700" b="0" i="0" u="none" strike="noStrike">
                        <a:solidFill>
                          <a:srgbClr val="000000"/>
                        </a:solidFill>
                        <a:effectLst/>
                        <a:latin typeface="Calibri" panose="020F0502020204030204" pitchFamily="34" charset="0"/>
                      </a:endParaRPr>
                    </a:p>
                  </a:txBody>
                  <a:tcPr marL="2529" marR="2529" marT="2529" marB="0" anchor="ctr"/>
                </a:tc>
                <a:tc>
                  <a:txBody>
                    <a:bodyPr/>
                    <a:lstStyle/>
                    <a:p>
                      <a:pPr algn="ctr" fontAlgn="b"/>
                      <a:r>
                        <a:rPr lang="es-CO" sz="700" u="none" strike="noStrike" dirty="0">
                          <a:effectLst/>
                        </a:rPr>
                        <a:t>TIC´S</a:t>
                      </a:r>
                      <a:endParaRPr lang="es-CO" sz="700" b="0" i="0" u="none" strike="noStrike" dirty="0">
                        <a:solidFill>
                          <a:srgbClr val="000000"/>
                        </a:solidFill>
                        <a:effectLst/>
                        <a:latin typeface="Calibri" panose="020F0502020204030204" pitchFamily="34" charset="0"/>
                      </a:endParaRPr>
                    </a:p>
                  </a:txBody>
                  <a:tcPr marL="2529" marR="2529" marT="2529" marB="0" anchor="b"/>
                </a:tc>
                <a:extLst>
                  <a:ext uri="{0D108BD9-81ED-4DB2-BD59-A6C34878D82A}">
                    <a16:rowId xmlns:a16="http://schemas.microsoft.com/office/drawing/2014/main" val="820958812"/>
                  </a:ext>
                </a:extLst>
              </a:tr>
            </a:tbl>
          </a:graphicData>
        </a:graphic>
      </p:graphicFrame>
    </p:spTree>
    <p:extLst>
      <p:ext uri="{BB962C8B-B14F-4D97-AF65-F5344CB8AC3E}">
        <p14:creationId xmlns:p14="http://schemas.microsoft.com/office/powerpoint/2010/main" val="3061003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269320"/>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sp>
        <p:nvSpPr>
          <p:cNvPr id="13" name="CuadroTexto 12">
            <a:extLst>
              <a:ext uri="{FF2B5EF4-FFF2-40B4-BE49-F238E27FC236}">
                <a16:creationId xmlns:a16="http://schemas.microsoft.com/office/drawing/2014/main" id="{440848AF-6EFB-4737-8A75-B27751EC4A1A}"/>
              </a:ext>
            </a:extLst>
          </p:cNvPr>
          <p:cNvSpPr txBox="1"/>
          <p:nvPr/>
        </p:nvSpPr>
        <p:spPr>
          <a:xfrm>
            <a:off x="6558844" y="1121981"/>
            <a:ext cx="5434913" cy="400110"/>
          </a:xfrm>
          <a:prstGeom prst="rect">
            <a:avLst/>
          </a:prstGeom>
          <a:noFill/>
        </p:spPr>
        <p:txBody>
          <a:bodyPr wrap="square" rtlCol="0">
            <a:spAutoFit/>
          </a:bodyPr>
          <a:lstStyle/>
          <a:p>
            <a:pPr algn="ctr"/>
            <a:r>
              <a:rPr lang="es-ES" sz="2000" b="1" dirty="0">
                <a:solidFill>
                  <a:schemeClr val="accent1"/>
                </a:solidFill>
              </a:rPr>
              <a:t>SEGURIDAD DIGITAL</a:t>
            </a:r>
            <a:endParaRPr lang="es-CO" sz="2000" b="1" dirty="0">
              <a:solidFill>
                <a:schemeClr val="accent1"/>
              </a:solidFill>
            </a:endParaRPr>
          </a:p>
        </p:txBody>
      </p:sp>
      <p:sp>
        <p:nvSpPr>
          <p:cNvPr id="14" name="CuadroTexto 13">
            <a:extLst>
              <a:ext uri="{FF2B5EF4-FFF2-40B4-BE49-F238E27FC236}">
                <a16:creationId xmlns:a16="http://schemas.microsoft.com/office/drawing/2014/main" id="{E6724B9A-0754-4206-B729-E45F7016F025}"/>
              </a:ext>
            </a:extLst>
          </p:cNvPr>
          <p:cNvSpPr txBox="1"/>
          <p:nvPr/>
        </p:nvSpPr>
        <p:spPr>
          <a:xfrm>
            <a:off x="1135149" y="4161650"/>
            <a:ext cx="364189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sp>
        <p:nvSpPr>
          <p:cNvPr id="17" name="CuadroTexto 16">
            <a:extLst>
              <a:ext uri="{FF2B5EF4-FFF2-40B4-BE49-F238E27FC236}">
                <a16:creationId xmlns:a16="http://schemas.microsoft.com/office/drawing/2014/main" id="{6C19095B-08D8-4CCD-84D2-44FAA1B4BD3C}"/>
              </a:ext>
            </a:extLst>
          </p:cNvPr>
          <p:cNvSpPr txBox="1"/>
          <p:nvPr/>
        </p:nvSpPr>
        <p:spPr>
          <a:xfrm>
            <a:off x="570908" y="1165915"/>
            <a:ext cx="4933951" cy="707886"/>
          </a:xfrm>
          <a:prstGeom prst="rect">
            <a:avLst/>
          </a:prstGeom>
          <a:noFill/>
        </p:spPr>
        <p:txBody>
          <a:bodyPr wrap="square" rtlCol="0">
            <a:spAutoFit/>
          </a:bodyPr>
          <a:lstStyle/>
          <a:p>
            <a:pPr algn="ctr"/>
            <a:r>
              <a:rPr lang="es-ES" sz="2000" b="1" dirty="0">
                <a:solidFill>
                  <a:schemeClr val="accent1"/>
                </a:solidFill>
              </a:rPr>
              <a:t>GESTIÓN PRESUPUESTAL Y EFICIENCIA DEL GASTO PÚBLICO</a:t>
            </a:r>
            <a:endParaRPr lang="es-CO" sz="2000" b="1" dirty="0">
              <a:solidFill>
                <a:schemeClr val="accent1"/>
              </a:solidFill>
            </a:endParaRPr>
          </a:p>
        </p:txBody>
      </p:sp>
      <p:sp>
        <p:nvSpPr>
          <p:cNvPr id="18" name="CuadroTexto 17">
            <a:extLst>
              <a:ext uri="{FF2B5EF4-FFF2-40B4-BE49-F238E27FC236}">
                <a16:creationId xmlns:a16="http://schemas.microsoft.com/office/drawing/2014/main" id="{2B554538-6321-4F5A-8214-6DC735BA6C2F}"/>
              </a:ext>
            </a:extLst>
          </p:cNvPr>
          <p:cNvSpPr txBox="1"/>
          <p:nvPr/>
        </p:nvSpPr>
        <p:spPr>
          <a:xfrm>
            <a:off x="6932685" y="3673596"/>
            <a:ext cx="508196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graphicFrame>
        <p:nvGraphicFramePr>
          <p:cNvPr id="2" name="Tabla 1">
            <a:extLst>
              <a:ext uri="{FF2B5EF4-FFF2-40B4-BE49-F238E27FC236}">
                <a16:creationId xmlns:a16="http://schemas.microsoft.com/office/drawing/2014/main" id="{040F2408-6F12-49B3-BC6B-CA89D08510EA}"/>
              </a:ext>
            </a:extLst>
          </p:cNvPr>
          <p:cNvGraphicFramePr>
            <a:graphicFrameLocks noGrp="1"/>
          </p:cNvGraphicFramePr>
          <p:nvPr>
            <p:extLst>
              <p:ext uri="{D42A27DB-BD31-4B8C-83A1-F6EECF244321}">
                <p14:modId xmlns:p14="http://schemas.microsoft.com/office/powerpoint/2010/main" val="3304799853"/>
              </p:ext>
            </p:extLst>
          </p:nvPr>
        </p:nvGraphicFramePr>
        <p:xfrm>
          <a:off x="570908" y="4624907"/>
          <a:ext cx="5434913" cy="1963773"/>
        </p:xfrm>
        <a:graphic>
          <a:graphicData uri="http://schemas.openxmlformats.org/drawingml/2006/table">
            <a:tbl>
              <a:tblPr>
                <a:tableStyleId>{5C22544A-7EE6-4342-B048-85BDC9FD1C3A}</a:tableStyleId>
              </a:tblPr>
              <a:tblGrid>
                <a:gridCol w="3857588">
                  <a:extLst>
                    <a:ext uri="{9D8B030D-6E8A-4147-A177-3AD203B41FA5}">
                      <a16:colId xmlns:a16="http://schemas.microsoft.com/office/drawing/2014/main" val="234748313"/>
                    </a:ext>
                  </a:extLst>
                </a:gridCol>
                <a:gridCol w="1577325">
                  <a:extLst>
                    <a:ext uri="{9D8B030D-6E8A-4147-A177-3AD203B41FA5}">
                      <a16:colId xmlns:a16="http://schemas.microsoft.com/office/drawing/2014/main" val="4126657561"/>
                    </a:ext>
                  </a:extLst>
                </a:gridCol>
              </a:tblGrid>
              <a:tr h="284452">
                <a:tc>
                  <a:txBody>
                    <a:bodyPr/>
                    <a:lstStyle/>
                    <a:p>
                      <a:pPr algn="ctr" fontAlgn="ctr"/>
                      <a:r>
                        <a:rPr lang="es-CO" sz="1100" u="none" strike="noStrike">
                          <a:effectLst/>
                        </a:rPr>
                        <a:t>ACCIÓN</a:t>
                      </a:r>
                      <a:endParaRPr lang="es-CO" sz="1100" b="1" i="0" u="none" strike="noStrike">
                        <a:solidFill>
                          <a:srgbClr val="000000"/>
                        </a:solidFill>
                        <a:effectLst/>
                        <a:latin typeface="Calibri" panose="020F0502020204030204" pitchFamily="34" charset="0"/>
                      </a:endParaRPr>
                    </a:p>
                  </a:txBody>
                  <a:tcPr marL="9525" marR="9525" marT="9525" marB="0" anchor="ctr">
                    <a:solidFill>
                      <a:srgbClr val="00B0F0"/>
                    </a:solidFill>
                  </a:tcPr>
                </a:tc>
                <a:tc>
                  <a:txBody>
                    <a:bodyPr/>
                    <a:lstStyle/>
                    <a:p>
                      <a:pPr algn="ctr" fontAlgn="ctr"/>
                      <a:r>
                        <a:rPr lang="es-CO" sz="1100" u="none" strike="noStrike" dirty="0">
                          <a:effectLst/>
                        </a:rPr>
                        <a:t>ÁREAS RESPONSABLES</a:t>
                      </a:r>
                      <a:endParaRPr lang="es-CO" sz="11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extLst>
                  <a:ext uri="{0D108BD9-81ED-4DB2-BD59-A6C34878D82A}">
                    <a16:rowId xmlns:a16="http://schemas.microsoft.com/office/drawing/2014/main" val="3386991067"/>
                  </a:ext>
                </a:extLst>
              </a:tr>
              <a:tr h="514858">
                <a:tc>
                  <a:txBody>
                    <a:bodyPr/>
                    <a:lstStyle/>
                    <a:p>
                      <a:pPr algn="just" fontAlgn="ctr"/>
                      <a:r>
                        <a:rPr lang="es-ES" sz="1400" u="none" strike="noStrike">
                          <a:effectLst/>
                        </a:rPr>
                        <a:t>Propender por incrementar el porcentaje de ejecución presupuestal.</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CO" sz="1400" u="none" strike="noStrike">
                          <a:effectLst/>
                        </a:rPr>
                        <a:t>TODOS LOS PROCESOS</a:t>
                      </a:r>
                      <a:endParaRPr lang="es-CO"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0741825"/>
                  </a:ext>
                </a:extLst>
              </a:tr>
              <a:tr h="568904">
                <a:tc>
                  <a:txBody>
                    <a:bodyPr/>
                    <a:lstStyle/>
                    <a:p>
                      <a:pPr algn="just" fontAlgn="ctr"/>
                      <a:r>
                        <a:rPr lang="es-ES" sz="1400" u="none" strike="noStrike">
                          <a:effectLst/>
                        </a:rPr>
                        <a:t>Generar estrategias para reducir el porcentaje de reservas constituido frente a las apropiaciones de la vigencia</a:t>
                      </a:r>
                      <a:endParaRPr lang="es-ES" sz="1400" b="0" i="0" u="none" strike="noStrike">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CO" sz="1400" u="none" strike="noStrike" dirty="0">
                          <a:effectLst/>
                        </a:rPr>
                        <a:t>GRUPO GESTIÓN FINANCIERA</a:t>
                      </a:r>
                      <a:endParaRPr lang="es-CO"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0357817"/>
                  </a:ext>
                </a:extLst>
              </a:tr>
              <a:tr h="514858">
                <a:tc>
                  <a:txBody>
                    <a:bodyPr/>
                    <a:lstStyle/>
                    <a:p>
                      <a:pPr algn="just" fontAlgn="ctr"/>
                      <a:r>
                        <a:rPr lang="es-ES" sz="1400" u="none" strike="noStrike" dirty="0">
                          <a:effectLst/>
                        </a:rPr>
                        <a:t>Implementar estrategias para incrementar el porcentaje de austeridad</a:t>
                      </a:r>
                      <a:endParaRPr lang="es-ES" sz="14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pPr algn="ctr" fontAlgn="ctr"/>
                      <a:endParaRPr lang="es-CO"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40776570"/>
                  </a:ext>
                </a:extLst>
              </a:tr>
            </a:tbl>
          </a:graphicData>
        </a:graphic>
      </p:graphicFrame>
      <p:graphicFrame>
        <p:nvGraphicFramePr>
          <p:cNvPr id="3" name="Tabla 2">
            <a:extLst>
              <a:ext uri="{FF2B5EF4-FFF2-40B4-BE49-F238E27FC236}">
                <a16:creationId xmlns:a16="http://schemas.microsoft.com/office/drawing/2014/main" id="{573FECC1-8703-44EE-B7C9-9D0CB2D858AC}"/>
              </a:ext>
            </a:extLst>
          </p:cNvPr>
          <p:cNvGraphicFramePr>
            <a:graphicFrameLocks noGrp="1"/>
          </p:cNvGraphicFramePr>
          <p:nvPr>
            <p:extLst>
              <p:ext uri="{D42A27DB-BD31-4B8C-83A1-F6EECF244321}">
                <p14:modId xmlns:p14="http://schemas.microsoft.com/office/powerpoint/2010/main" val="3346875688"/>
              </p:ext>
            </p:extLst>
          </p:nvPr>
        </p:nvGraphicFramePr>
        <p:xfrm>
          <a:off x="6338049" y="4041212"/>
          <a:ext cx="5712933" cy="2777078"/>
        </p:xfrm>
        <a:graphic>
          <a:graphicData uri="http://schemas.openxmlformats.org/drawingml/2006/table">
            <a:tbl>
              <a:tblPr>
                <a:tableStyleId>{5C22544A-7EE6-4342-B048-85BDC9FD1C3A}</a:tableStyleId>
              </a:tblPr>
              <a:tblGrid>
                <a:gridCol w="4794239">
                  <a:extLst>
                    <a:ext uri="{9D8B030D-6E8A-4147-A177-3AD203B41FA5}">
                      <a16:colId xmlns:a16="http://schemas.microsoft.com/office/drawing/2014/main" val="2927966461"/>
                    </a:ext>
                  </a:extLst>
                </a:gridCol>
                <a:gridCol w="918694">
                  <a:extLst>
                    <a:ext uri="{9D8B030D-6E8A-4147-A177-3AD203B41FA5}">
                      <a16:colId xmlns:a16="http://schemas.microsoft.com/office/drawing/2014/main" val="2124926478"/>
                    </a:ext>
                  </a:extLst>
                </a:gridCol>
              </a:tblGrid>
              <a:tr h="135164">
                <a:tc>
                  <a:txBody>
                    <a:bodyPr/>
                    <a:lstStyle/>
                    <a:p>
                      <a:pPr algn="ctr" fontAlgn="ctr"/>
                      <a:r>
                        <a:rPr lang="es-CO" sz="800" b="1" u="none" strike="noStrike">
                          <a:effectLst/>
                        </a:rPr>
                        <a:t>ACCIÓN</a:t>
                      </a:r>
                      <a:endParaRPr lang="es-CO" sz="800" b="1" i="0" u="none" strike="noStrike">
                        <a:solidFill>
                          <a:srgbClr val="000000"/>
                        </a:solidFill>
                        <a:effectLst/>
                        <a:latin typeface="Calibri" panose="020F0502020204030204" pitchFamily="34" charset="0"/>
                      </a:endParaRPr>
                    </a:p>
                  </a:txBody>
                  <a:tcPr marL="6758" marR="6758" marT="6758" marB="0" anchor="ctr">
                    <a:solidFill>
                      <a:srgbClr val="00B0F0"/>
                    </a:solidFill>
                  </a:tcPr>
                </a:tc>
                <a:tc>
                  <a:txBody>
                    <a:bodyPr/>
                    <a:lstStyle/>
                    <a:p>
                      <a:pPr algn="ctr" fontAlgn="ctr"/>
                      <a:r>
                        <a:rPr lang="es-CO" sz="800" b="1" u="none" strike="noStrike" dirty="0">
                          <a:effectLst/>
                        </a:rPr>
                        <a:t>ÁREAS RESPONSABLES</a:t>
                      </a:r>
                      <a:endParaRPr lang="es-CO" sz="800" b="1" i="0" u="none" strike="noStrike" dirty="0">
                        <a:solidFill>
                          <a:srgbClr val="000000"/>
                        </a:solidFill>
                        <a:effectLst/>
                        <a:latin typeface="Calibri" panose="020F0502020204030204" pitchFamily="34" charset="0"/>
                      </a:endParaRPr>
                    </a:p>
                  </a:txBody>
                  <a:tcPr marL="6758" marR="6758" marT="6758" marB="0" anchor="ctr">
                    <a:solidFill>
                      <a:srgbClr val="00B0F0"/>
                    </a:solidFill>
                  </a:tcPr>
                </a:tc>
                <a:extLst>
                  <a:ext uri="{0D108BD9-81ED-4DB2-BD59-A6C34878D82A}">
                    <a16:rowId xmlns:a16="http://schemas.microsoft.com/office/drawing/2014/main" val="3758377563"/>
                  </a:ext>
                </a:extLst>
              </a:tr>
              <a:tr h="135164">
                <a:tc>
                  <a:txBody>
                    <a:bodyPr/>
                    <a:lstStyle/>
                    <a:p>
                      <a:pPr algn="l" fontAlgn="ctr"/>
                      <a:r>
                        <a:rPr lang="es-ES" sz="900" u="none" strike="noStrike">
                          <a:effectLst/>
                        </a:rPr>
                        <a:t>Informe de identificación de infraestructura critica en la SSF</a:t>
                      </a:r>
                      <a:endParaRPr lang="es-ES" sz="900" b="0" i="0" u="none" strike="noStrike">
                        <a:solidFill>
                          <a:srgbClr val="000000"/>
                        </a:solidFill>
                        <a:effectLst/>
                        <a:latin typeface="Calibri" panose="020F0502020204030204" pitchFamily="34" charset="0"/>
                      </a:endParaRPr>
                    </a:p>
                  </a:txBody>
                  <a:tcPr marL="6758" marR="6758" marT="6758" marB="0" anchor="ctr"/>
                </a:tc>
                <a:tc rowSpan="12">
                  <a:txBody>
                    <a:bodyPr/>
                    <a:lstStyle/>
                    <a:p>
                      <a:pPr algn="ctr" fontAlgn="ctr"/>
                      <a:r>
                        <a:rPr lang="es-CO" sz="900" u="none" strike="noStrike" dirty="0">
                          <a:effectLst/>
                        </a:rPr>
                        <a:t>TIC´S</a:t>
                      </a:r>
                      <a:endParaRPr lang="es-CO" sz="900" b="0" i="0" u="none" strike="noStrike" dirty="0">
                        <a:solidFill>
                          <a:srgbClr val="000000"/>
                        </a:solidFill>
                        <a:effectLst/>
                        <a:latin typeface="Calibri" panose="020F0502020204030204" pitchFamily="34" charset="0"/>
                      </a:endParaRPr>
                    </a:p>
                  </a:txBody>
                  <a:tcPr marL="64879" marR="64879" marT="32439" marB="32439" anchor="ctr"/>
                </a:tc>
                <a:extLst>
                  <a:ext uri="{0D108BD9-81ED-4DB2-BD59-A6C34878D82A}">
                    <a16:rowId xmlns:a16="http://schemas.microsoft.com/office/drawing/2014/main" val="1855660529"/>
                  </a:ext>
                </a:extLst>
              </a:tr>
              <a:tr h="135164">
                <a:tc>
                  <a:txBody>
                    <a:bodyPr/>
                    <a:lstStyle/>
                    <a:p>
                      <a:pPr algn="l" fontAlgn="ctr"/>
                      <a:r>
                        <a:rPr lang="es-ES" sz="900" u="none" strike="noStrike">
                          <a:effectLst/>
                        </a:rPr>
                        <a:t>Identificación del contexto de Seguridad Digital en la SSF</a:t>
                      </a:r>
                      <a:endParaRPr lang="es-ES" sz="900" b="0" i="0" u="none" strike="noStrike">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1780159630"/>
                  </a:ext>
                </a:extLst>
              </a:tr>
              <a:tr h="270328">
                <a:tc>
                  <a:txBody>
                    <a:bodyPr/>
                    <a:lstStyle/>
                    <a:p>
                      <a:pPr algn="l" fontAlgn="ctr"/>
                      <a:r>
                        <a:rPr lang="es-ES" sz="900" u="none" strike="noStrike">
                          <a:effectLst/>
                        </a:rPr>
                        <a:t>SGSI implementado formalmente, cumpliendo con las necesidades de seguridad de la información</a:t>
                      </a:r>
                      <a:endParaRPr lang="es-ES" sz="900" b="0" i="0" u="none" strike="noStrike">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3919852635"/>
                  </a:ext>
                </a:extLst>
              </a:tr>
              <a:tr h="135164">
                <a:tc>
                  <a:txBody>
                    <a:bodyPr/>
                    <a:lstStyle/>
                    <a:p>
                      <a:pPr algn="l" fontAlgn="ctr"/>
                      <a:r>
                        <a:rPr lang="es-ES" sz="900" u="none" strike="noStrike">
                          <a:effectLst/>
                        </a:rPr>
                        <a:t>Alcance de SGSI aprobado por comité y actualizado</a:t>
                      </a:r>
                      <a:endParaRPr lang="es-ES" sz="900" b="0" i="0" u="none" strike="noStrike">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2552531152"/>
                  </a:ext>
                </a:extLst>
              </a:tr>
              <a:tr h="135164">
                <a:tc>
                  <a:txBody>
                    <a:bodyPr/>
                    <a:lstStyle/>
                    <a:p>
                      <a:pPr algn="l" fontAlgn="ctr"/>
                      <a:r>
                        <a:rPr lang="es-CO" sz="900" u="none" strike="noStrike">
                          <a:effectLst/>
                        </a:rPr>
                        <a:t>Objetivos específicos de SGSI aprobado por comité y actualizado</a:t>
                      </a:r>
                      <a:endParaRPr lang="es-CO" sz="900" b="0" i="0" u="none" strike="noStrike">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3453080949"/>
                  </a:ext>
                </a:extLst>
              </a:tr>
              <a:tr h="135164">
                <a:tc>
                  <a:txBody>
                    <a:bodyPr/>
                    <a:lstStyle/>
                    <a:p>
                      <a:pPr algn="l" fontAlgn="ctr"/>
                      <a:r>
                        <a:rPr lang="es-ES" sz="900" u="none" strike="noStrike" dirty="0">
                          <a:effectLst/>
                        </a:rPr>
                        <a:t>Roles y responsabilidades de SGSI aprobado por comité y actualizado</a:t>
                      </a:r>
                      <a:endParaRPr lang="es-ES" sz="900" b="0" i="0" u="none" strike="noStrike" dirty="0">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2302952392"/>
                  </a:ext>
                </a:extLst>
              </a:tr>
              <a:tr h="135164">
                <a:tc>
                  <a:txBody>
                    <a:bodyPr/>
                    <a:lstStyle/>
                    <a:p>
                      <a:pPr algn="l" fontAlgn="ctr"/>
                      <a:r>
                        <a:rPr lang="es-ES" sz="900" u="none" strike="noStrike">
                          <a:effectLst/>
                        </a:rPr>
                        <a:t>Plan de concienciación y capacitación de seguridad de la información.</a:t>
                      </a:r>
                      <a:endParaRPr lang="es-ES" sz="900" b="0" i="0" u="none" strike="noStrike">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3881795908"/>
                  </a:ext>
                </a:extLst>
              </a:tr>
              <a:tr h="135164">
                <a:tc>
                  <a:txBody>
                    <a:bodyPr/>
                    <a:lstStyle/>
                    <a:p>
                      <a:pPr algn="l" fontAlgn="ctr"/>
                      <a:r>
                        <a:rPr lang="es-ES" sz="900" u="none" strike="noStrike">
                          <a:effectLst/>
                        </a:rPr>
                        <a:t>Procedimientos de gestión de incidentes aprobados en comité</a:t>
                      </a:r>
                      <a:endParaRPr lang="es-ES" sz="900" b="0" i="0" u="none" strike="noStrike">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2729070239"/>
                  </a:ext>
                </a:extLst>
              </a:tr>
              <a:tr h="270328">
                <a:tc>
                  <a:txBody>
                    <a:bodyPr/>
                    <a:lstStyle/>
                    <a:p>
                      <a:pPr algn="l" fontAlgn="ctr"/>
                      <a:r>
                        <a:rPr lang="es-ES" sz="900" u="none" strike="noStrike" dirty="0">
                          <a:effectLst/>
                        </a:rPr>
                        <a:t>Registro de activos de información e índice de información clasificada y reservada, actualizado y aprobado por comité.</a:t>
                      </a:r>
                      <a:endParaRPr lang="es-ES" sz="900" b="0" i="0" u="none" strike="noStrike" dirty="0">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1190129205"/>
                  </a:ext>
                </a:extLst>
              </a:tr>
              <a:tr h="135164">
                <a:tc>
                  <a:txBody>
                    <a:bodyPr/>
                    <a:lstStyle/>
                    <a:p>
                      <a:pPr algn="l" fontAlgn="ctr"/>
                      <a:r>
                        <a:rPr lang="es-ES" sz="900" u="none" strike="noStrike">
                          <a:effectLst/>
                        </a:rPr>
                        <a:t>Informe del analisis de vulnerabilidades 2021</a:t>
                      </a:r>
                      <a:endParaRPr lang="es-ES" sz="900" b="0" i="0" u="none" strike="noStrike">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1071003655"/>
                  </a:ext>
                </a:extLst>
              </a:tr>
              <a:tr h="405492">
                <a:tc>
                  <a:txBody>
                    <a:bodyPr/>
                    <a:lstStyle/>
                    <a:p>
                      <a:pPr algn="l" fontAlgn="ctr">
                        <a:buClr>
                          <a:srgbClr val="000000"/>
                        </a:buClr>
                        <a:buSzPts val="1100"/>
                        <a:buFont typeface="Calibri" panose="020F0502020204030204" pitchFamily="34" charset="0"/>
                        <a:buNone/>
                      </a:pPr>
                      <a:r>
                        <a:rPr lang="es-ES" sz="900" b="0" i="0" u="none" strike="noStrike" dirty="0">
                          <a:solidFill>
                            <a:srgbClr val="000000"/>
                          </a:solidFill>
                          <a:effectLst/>
                          <a:latin typeface="Calibri" panose="020F0502020204030204" pitchFamily="34" charset="0"/>
                        </a:rPr>
                        <a:t>Adelantar acciones para la gestión sistemática y cíclica del riesgo de seguridad digital en la entidad tales como adoptar e implementar la guía para la identificación de infraestructura crítica cibernética y participar en la construcción de los planes sectoriales de protección.</a:t>
                      </a:r>
                      <a:endParaRPr lang="es-CO" sz="900" b="0" i="0" u="none" strike="noStrike" dirty="0">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3965199061"/>
                  </a:ext>
                </a:extLst>
              </a:tr>
              <a:tr h="405492">
                <a:tc>
                  <a:txBody>
                    <a:bodyPr/>
                    <a:lstStyle/>
                    <a:p>
                      <a:pPr algn="l" fontAlgn="ctr">
                        <a:buClr>
                          <a:srgbClr val="000000"/>
                        </a:buClr>
                        <a:buSzPts val="1100"/>
                        <a:buFont typeface="Calibri" panose="020F0502020204030204" pitchFamily="34" charset="0"/>
                        <a:buNone/>
                      </a:pPr>
                      <a:r>
                        <a:rPr lang="es-ES" sz="900" b="0" i="0" u="none" strike="noStrike" dirty="0">
                          <a:solidFill>
                            <a:srgbClr val="000000"/>
                          </a:solidFill>
                          <a:effectLst/>
                          <a:latin typeface="Calibri" panose="020F0502020204030204" pitchFamily="34" charset="0"/>
                        </a:rPr>
                        <a:t>Adelantar acciones para la gestión sistemática y cíclica del riesgo de seguridad digital en la entidad tales como realizar la identificación anual de la infraestructura crítica cibernética e informar al CCOC.</a:t>
                      </a:r>
                      <a:endParaRPr lang="es-CO" sz="900" b="0" i="0" u="none" strike="noStrike" dirty="0">
                        <a:solidFill>
                          <a:srgbClr val="000000"/>
                        </a:solidFill>
                        <a:effectLst/>
                        <a:latin typeface="Calibri" panose="020F0502020204030204" pitchFamily="34" charset="0"/>
                      </a:endParaRPr>
                    </a:p>
                  </a:txBody>
                  <a:tcPr marL="6758" marR="6758" marT="6758" marB="0" anchor="ctr"/>
                </a:tc>
                <a:tc vMerge="1">
                  <a:txBody>
                    <a:bodyPr/>
                    <a:lstStyle/>
                    <a:p>
                      <a:endParaRPr lang="es-CO"/>
                    </a:p>
                  </a:txBody>
                  <a:tcPr/>
                </a:tc>
                <a:extLst>
                  <a:ext uri="{0D108BD9-81ED-4DB2-BD59-A6C34878D82A}">
                    <a16:rowId xmlns:a16="http://schemas.microsoft.com/office/drawing/2014/main" val="2381435672"/>
                  </a:ext>
                </a:extLst>
              </a:tr>
            </a:tbl>
          </a:graphicData>
        </a:graphic>
      </p:graphicFrame>
      <p:graphicFrame>
        <p:nvGraphicFramePr>
          <p:cNvPr id="16" name="Gráfico 15">
            <a:extLst>
              <a:ext uri="{FF2B5EF4-FFF2-40B4-BE49-F238E27FC236}">
                <a16:creationId xmlns:a16="http://schemas.microsoft.com/office/drawing/2014/main" id="{5B0774F9-64C3-4558-975D-16CCC6584A70}"/>
              </a:ext>
            </a:extLst>
          </p:cNvPr>
          <p:cNvGraphicFramePr>
            <a:graphicFrameLocks/>
          </p:cNvGraphicFramePr>
          <p:nvPr>
            <p:extLst>
              <p:ext uri="{D42A27DB-BD31-4B8C-83A1-F6EECF244321}">
                <p14:modId xmlns:p14="http://schemas.microsoft.com/office/powerpoint/2010/main" val="1899166662"/>
              </p:ext>
            </p:extLst>
          </p:nvPr>
        </p:nvGraphicFramePr>
        <p:xfrm>
          <a:off x="7737900" y="1534271"/>
          <a:ext cx="3471537" cy="208292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9" name="Gráfico 18">
            <a:extLst>
              <a:ext uri="{FF2B5EF4-FFF2-40B4-BE49-F238E27FC236}">
                <a16:creationId xmlns:a16="http://schemas.microsoft.com/office/drawing/2014/main" id="{95D98339-503B-498A-9FC3-85D18DAB5AF2}"/>
              </a:ext>
            </a:extLst>
          </p:cNvPr>
          <p:cNvGraphicFramePr>
            <a:graphicFrameLocks/>
          </p:cNvGraphicFramePr>
          <p:nvPr>
            <p:extLst>
              <p:ext uri="{D42A27DB-BD31-4B8C-83A1-F6EECF244321}">
                <p14:modId xmlns:p14="http://schemas.microsoft.com/office/powerpoint/2010/main" val="2816270513"/>
              </p:ext>
            </p:extLst>
          </p:nvPr>
        </p:nvGraphicFramePr>
        <p:xfrm>
          <a:off x="1184908" y="1901488"/>
          <a:ext cx="3924367" cy="235462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12752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9" name="Gráfico 8">
            <a:extLst>
              <a:ext uri="{FF2B5EF4-FFF2-40B4-BE49-F238E27FC236}">
                <a16:creationId xmlns:a16="http://schemas.microsoft.com/office/drawing/2014/main" id="{98D78AFD-DAB7-41E4-840E-FD4E3AF814AA}"/>
              </a:ext>
            </a:extLst>
          </p:cNvPr>
          <p:cNvGraphicFramePr>
            <a:graphicFrameLocks/>
          </p:cNvGraphicFramePr>
          <p:nvPr>
            <p:extLst>
              <p:ext uri="{D42A27DB-BD31-4B8C-83A1-F6EECF244321}">
                <p14:modId xmlns:p14="http://schemas.microsoft.com/office/powerpoint/2010/main" val="2926092574"/>
              </p:ext>
            </p:extLst>
          </p:nvPr>
        </p:nvGraphicFramePr>
        <p:xfrm>
          <a:off x="655739" y="2468459"/>
          <a:ext cx="5295552" cy="3177331"/>
        </p:xfrm>
        <a:graphic>
          <a:graphicData uri="http://schemas.openxmlformats.org/drawingml/2006/chart">
            <c:chart xmlns:c="http://schemas.openxmlformats.org/drawingml/2006/chart" xmlns:r="http://schemas.openxmlformats.org/officeDocument/2006/relationships" r:id="rId6"/>
          </a:graphicData>
        </a:graphic>
      </p:graphicFrame>
      <p:sp>
        <p:nvSpPr>
          <p:cNvPr id="14" name="CuadroTexto 13">
            <a:extLst>
              <a:ext uri="{FF2B5EF4-FFF2-40B4-BE49-F238E27FC236}">
                <a16:creationId xmlns:a16="http://schemas.microsoft.com/office/drawing/2014/main" id="{3CC2D2C6-ADBF-4FE6-ADB4-4A5D74D31710}"/>
              </a:ext>
            </a:extLst>
          </p:cNvPr>
          <p:cNvSpPr txBox="1"/>
          <p:nvPr/>
        </p:nvSpPr>
        <p:spPr>
          <a:xfrm>
            <a:off x="263352" y="868128"/>
            <a:ext cx="11017224" cy="646331"/>
          </a:xfrm>
          <a:prstGeom prst="rect">
            <a:avLst/>
          </a:prstGeom>
          <a:noFill/>
        </p:spPr>
        <p:txBody>
          <a:bodyPr wrap="square" rtlCol="0">
            <a:spAutoFit/>
          </a:bodyPr>
          <a:lstStyle/>
          <a:p>
            <a:pPr algn="ctr"/>
            <a:r>
              <a:rPr lang="es-ES" sz="3600" b="1" dirty="0">
                <a:solidFill>
                  <a:schemeClr val="accent1"/>
                </a:solidFill>
              </a:rPr>
              <a:t>RESULTADO ÍNDICE DESEMPEÑO INSTITUCIONAL</a:t>
            </a:r>
            <a:endParaRPr lang="es-CO" sz="3600" b="1" dirty="0">
              <a:solidFill>
                <a:schemeClr val="accent1"/>
              </a:solidFill>
            </a:endParaRPr>
          </a:p>
        </p:txBody>
      </p:sp>
      <p:sp>
        <p:nvSpPr>
          <p:cNvPr id="2" name="CuadroTexto 1">
            <a:extLst>
              <a:ext uri="{FF2B5EF4-FFF2-40B4-BE49-F238E27FC236}">
                <a16:creationId xmlns:a16="http://schemas.microsoft.com/office/drawing/2014/main" id="{EE3F4848-2591-4F8A-84A8-5C50CD902A33}"/>
              </a:ext>
            </a:extLst>
          </p:cNvPr>
          <p:cNvSpPr txBox="1"/>
          <p:nvPr/>
        </p:nvSpPr>
        <p:spPr>
          <a:xfrm>
            <a:off x="721727" y="1713852"/>
            <a:ext cx="5295552" cy="553998"/>
          </a:xfrm>
          <a:prstGeom prst="rect">
            <a:avLst/>
          </a:prstGeom>
          <a:noFill/>
        </p:spPr>
        <p:txBody>
          <a:bodyPr wrap="square" rtlCol="0">
            <a:spAutoFit/>
          </a:bodyPr>
          <a:lstStyle/>
          <a:p>
            <a:pPr algn="ctr"/>
            <a:r>
              <a:rPr lang="es-ES" sz="1500" b="1" dirty="0"/>
              <a:t>RESULTADOS COMPARATIVOS</a:t>
            </a:r>
          </a:p>
          <a:p>
            <a:pPr algn="ctr"/>
            <a:r>
              <a:rPr lang="es-ES" sz="1500" b="1" dirty="0"/>
              <a:t> SSF  ÚLTIMOS CINCO AÑOS</a:t>
            </a:r>
            <a:endParaRPr lang="es-CO" sz="1500" b="1" dirty="0"/>
          </a:p>
        </p:txBody>
      </p:sp>
      <p:cxnSp>
        <p:nvCxnSpPr>
          <p:cNvPr id="4" name="Conector recto 3">
            <a:extLst>
              <a:ext uri="{FF2B5EF4-FFF2-40B4-BE49-F238E27FC236}">
                <a16:creationId xmlns:a16="http://schemas.microsoft.com/office/drawing/2014/main" id="{6574AA3A-38FD-45B0-A5BC-D20D52EF35E5}"/>
              </a:ext>
            </a:extLst>
          </p:cNvPr>
          <p:cNvCxnSpPr/>
          <p:nvPr/>
        </p:nvCxnSpPr>
        <p:spPr>
          <a:xfrm flipV="1">
            <a:off x="999241" y="2630078"/>
            <a:ext cx="4458879" cy="1715679"/>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18" name="Gráfico 17">
            <a:extLst>
              <a:ext uri="{FF2B5EF4-FFF2-40B4-BE49-F238E27FC236}">
                <a16:creationId xmlns:a16="http://schemas.microsoft.com/office/drawing/2014/main" id="{4D86B8D4-4211-463A-82D4-863A7FD4C9E1}"/>
              </a:ext>
            </a:extLst>
          </p:cNvPr>
          <p:cNvGraphicFramePr>
            <a:graphicFrameLocks/>
          </p:cNvGraphicFramePr>
          <p:nvPr>
            <p:extLst>
              <p:ext uri="{D42A27DB-BD31-4B8C-83A1-F6EECF244321}">
                <p14:modId xmlns:p14="http://schemas.microsoft.com/office/powerpoint/2010/main" val="3489893551"/>
              </p:ext>
            </p:extLst>
          </p:nvPr>
        </p:nvGraphicFramePr>
        <p:xfrm>
          <a:off x="6964261" y="2814636"/>
          <a:ext cx="4572000" cy="2743200"/>
        </p:xfrm>
        <a:graphic>
          <a:graphicData uri="http://schemas.openxmlformats.org/drawingml/2006/chart">
            <c:chart xmlns:c="http://schemas.openxmlformats.org/drawingml/2006/chart" xmlns:r="http://schemas.openxmlformats.org/officeDocument/2006/relationships" r:id="rId7"/>
          </a:graphicData>
        </a:graphic>
      </p:graphicFrame>
      <p:sp>
        <p:nvSpPr>
          <p:cNvPr id="19" name="CuadroTexto 18">
            <a:extLst>
              <a:ext uri="{FF2B5EF4-FFF2-40B4-BE49-F238E27FC236}">
                <a16:creationId xmlns:a16="http://schemas.microsoft.com/office/drawing/2014/main" id="{23B78F5F-09B4-4F24-AF04-A9C3919FB6C1}"/>
              </a:ext>
            </a:extLst>
          </p:cNvPr>
          <p:cNvSpPr txBox="1"/>
          <p:nvPr/>
        </p:nvSpPr>
        <p:spPr>
          <a:xfrm>
            <a:off x="6394089" y="1698472"/>
            <a:ext cx="5295552" cy="784830"/>
          </a:xfrm>
          <a:prstGeom prst="rect">
            <a:avLst/>
          </a:prstGeom>
          <a:noFill/>
        </p:spPr>
        <p:txBody>
          <a:bodyPr wrap="square" rtlCol="0">
            <a:spAutoFit/>
          </a:bodyPr>
          <a:lstStyle/>
          <a:p>
            <a:pPr algn="ctr"/>
            <a:r>
              <a:rPr lang="es-ES" sz="1500" b="1" dirty="0"/>
              <a:t>COMPARATIVO</a:t>
            </a:r>
          </a:p>
          <a:p>
            <a:pPr algn="ctr"/>
            <a:r>
              <a:rPr lang="es-ES" sz="1500" b="1" dirty="0"/>
              <a:t> ÍNDICE DE DESEMPEÑO INSTITUCIONAL ENTIDADES NACIONALES </a:t>
            </a:r>
            <a:endParaRPr lang="es-CO" sz="1500" b="1" dirty="0"/>
          </a:p>
        </p:txBody>
      </p:sp>
      <p:sp>
        <p:nvSpPr>
          <p:cNvPr id="20" name="Rectángulo 19">
            <a:extLst>
              <a:ext uri="{FF2B5EF4-FFF2-40B4-BE49-F238E27FC236}">
                <a16:creationId xmlns:a16="http://schemas.microsoft.com/office/drawing/2014/main" id="{C383BB10-DFA7-4E57-A5CF-AF10B5402D6A}"/>
              </a:ext>
            </a:extLst>
          </p:cNvPr>
          <p:cNvSpPr/>
          <p:nvPr/>
        </p:nvSpPr>
        <p:spPr>
          <a:xfrm>
            <a:off x="11536261" y="3909403"/>
            <a:ext cx="565608" cy="1564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b="1" dirty="0">
                <a:solidFill>
                  <a:schemeClr val="tx1"/>
                </a:solidFill>
              </a:rPr>
              <a:t>2020</a:t>
            </a:r>
            <a:endParaRPr lang="es-CO" sz="1000" b="1" dirty="0">
              <a:solidFill>
                <a:schemeClr val="tx1"/>
              </a:solidFill>
            </a:endParaRPr>
          </a:p>
        </p:txBody>
      </p:sp>
      <p:sp>
        <p:nvSpPr>
          <p:cNvPr id="21" name="Rectángulo 20">
            <a:extLst>
              <a:ext uri="{FF2B5EF4-FFF2-40B4-BE49-F238E27FC236}">
                <a16:creationId xmlns:a16="http://schemas.microsoft.com/office/drawing/2014/main" id="{4B52BC65-3DFF-4AC3-8167-F730C55EC760}"/>
              </a:ext>
            </a:extLst>
          </p:cNvPr>
          <p:cNvSpPr/>
          <p:nvPr/>
        </p:nvSpPr>
        <p:spPr>
          <a:xfrm>
            <a:off x="11536261" y="3565454"/>
            <a:ext cx="565608" cy="15640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b="1" dirty="0">
                <a:solidFill>
                  <a:schemeClr val="tx1"/>
                </a:solidFill>
              </a:rPr>
              <a:t>2019</a:t>
            </a:r>
            <a:endParaRPr lang="es-CO" sz="1000" b="1" dirty="0">
              <a:solidFill>
                <a:schemeClr val="tx1"/>
              </a:solidFill>
            </a:endParaRPr>
          </a:p>
        </p:txBody>
      </p:sp>
      <p:sp>
        <p:nvSpPr>
          <p:cNvPr id="7" name="CuadroTexto 6">
            <a:extLst>
              <a:ext uri="{FF2B5EF4-FFF2-40B4-BE49-F238E27FC236}">
                <a16:creationId xmlns:a16="http://schemas.microsoft.com/office/drawing/2014/main" id="{8C6625BB-55A4-43EE-BEA1-FDCA77F366D2}"/>
              </a:ext>
            </a:extLst>
          </p:cNvPr>
          <p:cNvSpPr txBox="1"/>
          <p:nvPr/>
        </p:nvSpPr>
        <p:spPr>
          <a:xfrm>
            <a:off x="9625665" y="5491901"/>
            <a:ext cx="1530389" cy="307777"/>
          </a:xfrm>
          <a:prstGeom prst="rect">
            <a:avLst/>
          </a:prstGeom>
          <a:noFill/>
        </p:spPr>
        <p:txBody>
          <a:bodyPr wrap="square" rtlCol="0">
            <a:spAutoFit/>
          </a:bodyPr>
          <a:lstStyle>
            <a:defPPr>
              <a:defRPr lang="es-CO"/>
            </a:defPPr>
            <a:lvl1pPr algn="ctr">
              <a:defRPr sz="1400"/>
            </a:lvl1pPr>
          </a:lstStyle>
          <a:p>
            <a:r>
              <a:rPr lang="es-ES" dirty="0"/>
              <a:t>Supersubsidio</a:t>
            </a:r>
            <a:endParaRPr lang="es-CO" dirty="0"/>
          </a:p>
        </p:txBody>
      </p:sp>
      <p:sp>
        <p:nvSpPr>
          <p:cNvPr id="22" name="CuadroTexto 21">
            <a:extLst>
              <a:ext uri="{FF2B5EF4-FFF2-40B4-BE49-F238E27FC236}">
                <a16:creationId xmlns:a16="http://schemas.microsoft.com/office/drawing/2014/main" id="{B9B8CC70-548D-412B-9856-6742132F8CA6}"/>
              </a:ext>
            </a:extLst>
          </p:cNvPr>
          <p:cNvSpPr txBox="1"/>
          <p:nvPr/>
        </p:nvSpPr>
        <p:spPr>
          <a:xfrm>
            <a:off x="7241676" y="5466652"/>
            <a:ext cx="1927490" cy="523220"/>
          </a:xfrm>
          <a:prstGeom prst="rect">
            <a:avLst/>
          </a:prstGeom>
          <a:noFill/>
        </p:spPr>
        <p:txBody>
          <a:bodyPr wrap="square" rtlCol="0">
            <a:spAutoFit/>
          </a:bodyPr>
          <a:lstStyle/>
          <a:p>
            <a:pPr algn="ctr"/>
            <a:r>
              <a:rPr lang="es-ES" sz="1400" dirty="0"/>
              <a:t>Promedio entidades nacionales</a:t>
            </a:r>
            <a:endParaRPr lang="es-CO" sz="1400" dirty="0"/>
          </a:p>
        </p:txBody>
      </p:sp>
      <p:sp>
        <p:nvSpPr>
          <p:cNvPr id="10" name="CuadroTexto 9">
            <a:extLst>
              <a:ext uri="{FF2B5EF4-FFF2-40B4-BE49-F238E27FC236}">
                <a16:creationId xmlns:a16="http://schemas.microsoft.com/office/drawing/2014/main" id="{2F98FA9B-1649-4129-A31C-46D42889F248}"/>
              </a:ext>
            </a:extLst>
          </p:cNvPr>
          <p:cNvSpPr txBox="1"/>
          <p:nvPr/>
        </p:nvSpPr>
        <p:spPr>
          <a:xfrm>
            <a:off x="655739" y="5989872"/>
            <a:ext cx="5295552" cy="523220"/>
          </a:xfrm>
          <a:prstGeom prst="rect">
            <a:avLst/>
          </a:prstGeom>
          <a:noFill/>
        </p:spPr>
        <p:txBody>
          <a:bodyPr wrap="square" rtlCol="0">
            <a:spAutoFit/>
          </a:bodyPr>
          <a:lstStyle/>
          <a:p>
            <a:pPr algn="ctr"/>
            <a:r>
              <a:rPr lang="es-ES" sz="1400" dirty="0"/>
              <a:t>El aumento en el índice de 2020 fue de 4,5 puntos, es decir el más alto en los últimos 5 años.</a:t>
            </a:r>
            <a:endParaRPr lang="es-CO" sz="1400" dirty="0"/>
          </a:p>
        </p:txBody>
      </p:sp>
      <p:sp>
        <p:nvSpPr>
          <p:cNvPr id="23" name="CuadroTexto 22">
            <a:extLst>
              <a:ext uri="{FF2B5EF4-FFF2-40B4-BE49-F238E27FC236}">
                <a16:creationId xmlns:a16="http://schemas.microsoft.com/office/drawing/2014/main" id="{98B5D4C5-05AE-4CB3-9CC7-B3964C2812AF}"/>
              </a:ext>
            </a:extLst>
          </p:cNvPr>
          <p:cNvSpPr txBox="1"/>
          <p:nvPr/>
        </p:nvSpPr>
        <p:spPr>
          <a:xfrm>
            <a:off x="6666014" y="5989872"/>
            <a:ext cx="5295552" cy="523220"/>
          </a:xfrm>
          <a:prstGeom prst="rect">
            <a:avLst/>
          </a:prstGeom>
          <a:noFill/>
        </p:spPr>
        <p:txBody>
          <a:bodyPr wrap="square" rtlCol="0">
            <a:spAutoFit/>
          </a:bodyPr>
          <a:lstStyle/>
          <a:p>
            <a:pPr algn="ctr"/>
            <a:r>
              <a:rPr lang="es-ES" sz="1400" dirty="0"/>
              <a:t>En el año 2020, superamos el promedio de las entidades nacionales en 4,3 puntos, es decir mayor al promedio obtenido en el año 2019 (3,5).</a:t>
            </a:r>
            <a:endParaRPr lang="es-CO" sz="1400" dirty="0"/>
          </a:p>
        </p:txBody>
      </p:sp>
    </p:spTree>
    <p:extLst>
      <p:ext uri="{BB962C8B-B14F-4D97-AF65-F5344CB8AC3E}">
        <p14:creationId xmlns:p14="http://schemas.microsoft.com/office/powerpoint/2010/main" val="177761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CuadroTexto 13">
            <a:extLst>
              <a:ext uri="{FF2B5EF4-FFF2-40B4-BE49-F238E27FC236}">
                <a16:creationId xmlns:a16="http://schemas.microsoft.com/office/drawing/2014/main" id="{3CC2D2C6-ADBF-4FE6-ADB4-4A5D74D31710}"/>
              </a:ext>
            </a:extLst>
          </p:cNvPr>
          <p:cNvSpPr txBox="1"/>
          <p:nvPr/>
        </p:nvSpPr>
        <p:spPr>
          <a:xfrm>
            <a:off x="624312" y="651574"/>
            <a:ext cx="11017224" cy="1738938"/>
          </a:xfrm>
          <a:prstGeom prst="rect">
            <a:avLst/>
          </a:prstGeom>
          <a:noFill/>
        </p:spPr>
        <p:txBody>
          <a:bodyPr wrap="square" rtlCol="0">
            <a:spAutoFit/>
          </a:bodyPr>
          <a:lstStyle/>
          <a:p>
            <a:pPr algn="ctr"/>
            <a:r>
              <a:rPr lang="es-ES" sz="3000" b="1" dirty="0">
                <a:solidFill>
                  <a:schemeClr val="accent1"/>
                </a:solidFill>
              </a:rPr>
              <a:t>RESULTADO ÍNDICE DESEMPEÑO INSTITUCIONAL</a:t>
            </a:r>
          </a:p>
          <a:p>
            <a:pPr algn="ctr"/>
            <a:r>
              <a:rPr lang="es-ES" sz="2400" b="1" dirty="0">
                <a:solidFill>
                  <a:schemeClr val="accent1"/>
                </a:solidFill>
              </a:rPr>
              <a:t>Resultados Comparativos Sector trabajo 2019 - 2020</a:t>
            </a:r>
            <a:endParaRPr lang="es-CO" sz="2400" b="1" dirty="0">
              <a:solidFill>
                <a:schemeClr val="accent1"/>
              </a:solidFill>
            </a:endParaRPr>
          </a:p>
          <a:p>
            <a:pPr algn="ctr"/>
            <a:endParaRPr lang="es-ES" sz="2300" b="1" dirty="0"/>
          </a:p>
          <a:p>
            <a:pPr algn="ctr"/>
            <a:endParaRPr lang="es-CO" sz="3000" b="1" dirty="0">
              <a:solidFill>
                <a:schemeClr val="accent1"/>
              </a:solidFill>
            </a:endParaRPr>
          </a:p>
        </p:txBody>
      </p:sp>
      <p:graphicFrame>
        <p:nvGraphicFramePr>
          <p:cNvPr id="12" name="Gráfico 11">
            <a:extLst>
              <a:ext uri="{FF2B5EF4-FFF2-40B4-BE49-F238E27FC236}">
                <a16:creationId xmlns:a16="http://schemas.microsoft.com/office/drawing/2014/main" id="{01015CBC-FA97-447B-9121-DA92C324CD87}"/>
              </a:ext>
            </a:extLst>
          </p:cNvPr>
          <p:cNvGraphicFramePr>
            <a:graphicFrameLocks/>
          </p:cNvGraphicFramePr>
          <p:nvPr>
            <p:extLst>
              <p:ext uri="{D42A27DB-BD31-4B8C-83A1-F6EECF244321}">
                <p14:modId xmlns:p14="http://schemas.microsoft.com/office/powerpoint/2010/main" val="1911499975"/>
              </p:ext>
            </p:extLst>
          </p:nvPr>
        </p:nvGraphicFramePr>
        <p:xfrm>
          <a:off x="1636312" y="1683615"/>
          <a:ext cx="7856407" cy="4337729"/>
        </p:xfrm>
        <a:graphic>
          <a:graphicData uri="http://schemas.openxmlformats.org/drawingml/2006/chart">
            <c:chart xmlns:c="http://schemas.openxmlformats.org/drawingml/2006/chart" xmlns:r="http://schemas.openxmlformats.org/officeDocument/2006/relationships" r:id="rId6"/>
          </a:graphicData>
        </a:graphic>
      </p:graphicFrame>
      <p:sp>
        <p:nvSpPr>
          <p:cNvPr id="3" name="Rectángulo 2">
            <a:extLst>
              <a:ext uri="{FF2B5EF4-FFF2-40B4-BE49-F238E27FC236}">
                <a16:creationId xmlns:a16="http://schemas.microsoft.com/office/drawing/2014/main" id="{5B5AB433-1B31-4DC1-BB85-1AE08929D279}"/>
              </a:ext>
            </a:extLst>
          </p:cNvPr>
          <p:cNvSpPr/>
          <p:nvPr/>
        </p:nvSpPr>
        <p:spPr>
          <a:xfrm>
            <a:off x="10730552" y="3313347"/>
            <a:ext cx="565608" cy="15640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b="1" dirty="0">
                <a:solidFill>
                  <a:schemeClr val="tx1"/>
                </a:solidFill>
              </a:rPr>
              <a:t>2020</a:t>
            </a:r>
            <a:endParaRPr lang="es-CO" sz="1000" b="1" dirty="0">
              <a:solidFill>
                <a:schemeClr val="tx1"/>
              </a:solidFill>
            </a:endParaRPr>
          </a:p>
        </p:txBody>
      </p:sp>
      <p:sp>
        <p:nvSpPr>
          <p:cNvPr id="17" name="Rectángulo 16">
            <a:extLst>
              <a:ext uri="{FF2B5EF4-FFF2-40B4-BE49-F238E27FC236}">
                <a16:creationId xmlns:a16="http://schemas.microsoft.com/office/drawing/2014/main" id="{F3E95936-E8D6-49DB-B1EC-9B4E2A5C52AB}"/>
              </a:ext>
            </a:extLst>
          </p:cNvPr>
          <p:cNvSpPr/>
          <p:nvPr/>
        </p:nvSpPr>
        <p:spPr>
          <a:xfrm>
            <a:off x="10034539" y="3313347"/>
            <a:ext cx="565608" cy="156404"/>
          </a:xfrm>
          <a:prstGeom prst="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b="1" dirty="0">
                <a:solidFill>
                  <a:schemeClr val="bg1"/>
                </a:solidFill>
              </a:rPr>
              <a:t>2019</a:t>
            </a:r>
            <a:endParaRPr lang="es-CO" sz="1000" b="1" dirty="0">
              <a:solidFill>
                <a:schemeClr val="bg1"/>
              </a:solidFill>
            </a:endParaRPr>
          </a:p>
        </p:txBody>
      </p:sp>
      <p:sp>
        <p:nvSpPr>
          <p:cNvPr id="7" name="CuadroTexto 6">
            <a:extLst>
              <a:ext uri="{FF2B5EF4-FFF2-40B4-BE49-F238E27FC236}">
                <a16:creationId xmlns:a16="http://schemas.microsoft.com/office/drawing/2014/main" id="{7B37A133-189F-43EC-906D-6E2A1BB5343B}"/>
              </a:ext>
            </a:extLst>
          </p:cNvPr>
          <p:cNvSpPr txBox="1"/>
          <p:nvPr/>
        </p:nvSpPr>
        <p:spPr>
          <a:xfrm>
            <a:off x="1828800" y="6105525"/>
            <a:ext cx="7562850" cy="784830"/>
          </a:xfrm>
          <a:prstGeom prst="rect">
            <a:avLst/>
          </a:prstGeom>
          <a:noFill/>
        </p:spPr>
        <p:txBody>
          <a:bodyPr wrap="square" rtlCol="0">
            <a:spAutoFit/>
          </a:bodyPr>
          <a:lstStyle/>
          <a:p>
            <a:pPr algn="just"/>
            <a:r>
              <a:rPr lang="es-ES" sz="1500" dirty="0"/>
              <a:t>En el año 2020, ocupamos el 4 lugar dentro de las entidades adscritas al Ministerio, es decir, que avanzamos un puesto ya que en el año 2019 obtuvimos el 5 lugar entre las seis entidades del sector trabajo.</a:t>
            </a:r>
            <a:endParaRPr lang="es-CO" sz="1500" dirty="0"/>
          </a:p>
        </p:txBody>
      </p:sp>
    </p:spTree>
    <p:extLst>
      <p:ext uri="{BB962C8B-B14F-4D97-AF65-F5344CB8AC3E}">
        <p14:creationId xmlns:p14="http://schemas.microsoft.com/office/powerpoint/2010/main" val="245243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CuadroTexto 13">
            <a:extLst>
              <a:ext uri="{FF2B5EF4-FFF2-40B4-BE49-F238E27FC236}">
                <a16:creationId xmlns:a16="http://schemas.microsoft.com/office/drawing/2014/main" id="{B3F3BAF0-52BD-49AD-BEF2-EB5476C6DE40}"/>
              </a:ext>
            </a:extLst>
          </p:cNvPr>
          <p:cNvSpPr txBox="1"/>
          <p:nvPr/>
        </p:nvSpPr>
        <p:spPr>
          <a:xfrm>
            <a:off x="624312" y="486561"/>
            <a:ext cx="11017224" cy="1138773"/>
          </a:xfrm>
          <a:prstGeom prst="rect">
            <a:avLst/>
          </a:prstGeom>
          <a:noFill/>
        </p:spPr>
        <p:txBody>
          <a:bodyPr wrap="square" rtlCol="0">
            <a:spAutoFit/>
          </a:bodyPr>
          <a:lstStyle/>
          <a:p>
            <a:pPr algn="ctr"/>
            <a:r>
              <a:rPr lang="es-ES" sz="2800" b="1" dirty="0">
                <a:solidFill>
                  <a:schemeClr val="accent1"/>
                </a:solidFill>
              </a:rPr>
              <a:t>RESULTADO ÍNDICE DESEMPEÑO INSTITUCIONAL</a:t>
            </a:r>
          </a:p>
          <a:p>
            <a:pPr algn="ctr"/>
            <a:endParaRPr lang="es-ES" sz="2000" b="1" dirty="0">
              <a:solidFill>
                <a:schemeClr val="accent1"/>
              </a:solidFill>
            </a:endParaRPr>
          </a:p>
          <a:p>
            <a:pPr algn="ctr"/>
            <a:r>
              <a:rPr lang="es-ES" sz="2000" b="1" dirty="0">
                <a:solidFill>
                  <a:schemeClr val="accent1"/>
                </a:solidFill>
              </a:rPr>
              <a:t>COMPATIVO SUPERINTENDENCIAS 2019 - 2020</a:t>
            </a:r>
            <a:endParaRPr lang="es-CO" sz="2000" b="1" dirty="0">
              <a:solidFill>
                <a:schemeClr val="accent1"/>
              </a:solidFill>
            </a:endParaRPr>
          </a:p>
        </p:txBody>
      </p:sp>
      <p:graphicFrame>
        <p:nvGraphicFramePr>
          <p:cNvPr id="10" name="Gráfico 9">
            <a:extLst>
              <a:ext uri="{FF2B5EF4-FFF2-40B4-BE49-F238E27FC236}">
                <a16:creationId xmlns:a16="http://schemas.microsoft.com/office/drawing/2014/main" id="{567E0F6E-B421-4C8A-92C6-0A5007E70294}"/>
              </a:ext>
            </a:extLst>
          </p:cNvPr>
          <p:cNvGraphicFramePr>
            <a:graphicFrameLocks/>
          </p:cNvGraphicFramePr>
          <p:nvPr>
            <p:extLst>
              <p:ext uri="{D42A27DB-BD31-4B8C-83A1-F6EECF244321}">
                <p14:modId xmlns:p14="http://schemas.microsoft.com/office/powerpoint/2010/main" val="3905294815"/>
              </p:ext>
            </p:extLst>
          </p:nvPr>
        </p:nvGraphicFramePr>
        <p:xfrm>
          <a:off x="2832511" y="1779239"/>
          <a:ext cx="6751898" cy="4051139"/>
        </p:xfrm>
        <a:graphic>
          <a:graphicData uri="http://schemas.openxmlformats.org/drawingml/2006/chart">
            <c:chart xmlns:c="http://schemas.openxmlformats.org/drawingml/2006/chart" xmlns:r="http://schemas.openxmlformats.org/officeDocument/2006/relationships" r:id="rId6"/>
          </a:graphicData>
        </a:graphic>
      </p:graphicFrame>
      <p:sp>
        <p:nvSpPr>
          <p:cNvPr id="12" name="Rectángulo 11">
            <a:extLst>
              <a:ext uri="{FF2B5EF4-FFF2-40B4-BE49-F238E27FC236}">
                <a16:creationId xmlns:a16="http://schemas.microsoft.com/office/drawing/2014/main" id="{58566A14-4C0B-42D3-9CD3-3B1E071F8822}"/>
              </a:ext>
            </a:extLst>
          </p:cNvPr>
          <p:cNvSpPr/>
          <p:nvPr/>
        </p:nvSpPr>
        <p:spPr>
          <a:xfrm>
            <a:off x="11184170" y="3884236"/>
            <a:ext cx="565608" cy="1564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b="1" dirty="0">
                <a:solidFill>
                  <a:schemeClr val="tx1"/>
                </a:solidFill>
              </a:rPr>
              <a:t>2020</a:t>
            </a:r>
            <a:endParaRPr lang="es-CO" sz="1000" b="1" dirty="0">
              <a:solidFill>
                <a:schemeClr val="tx1"/>
              </a:solidFill>
            </a:endParaRPr>
          </a:p>
        </p:txBody>
      </p:sp>
      <p:sp>
        <p:nvSpPr>
          <p:cNvPr id="13" name="Rectángulo 12">
            <a:extLst>
              <a:ext uri="{FF2B5EF4-FFF2-40B4-BE49-F238E27FC236}">
                <a16:creationId xmlns:a16="http://schemas.microsoft.com/office/drawing/2014/main" id="{EE345C68-E0EE-4239-9258-FD8251580969}"/>
              </a:ext>
            </a:extLst>
          </p:cNvPr>
          <p:cNvSpPr/>
          <p:nvPr/>
        </p:nvSpPr>
        <p:spPr>
          <a:xfrm>
            <a:off x="11184170" y="3540287"/>
            <a:ext cx="565608" cy="156404"/>
          </a:xfrm>
          <a:prstGeom prst="rect">
            <a:avLst/>
          </a:prstGeom>
          <a:solidFill>
            <a:srgbClr val="A6FC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b="1" dirty="0">
                <a:solidFill>
                  <a:schemeClr val="tx1"/>
                </a:solidFill>
              </a:rPr>
              <a:t>2019</a:t>
            </a:r>
            <a:endParaRPr lang="es-CO" sz="1000" b="1" dirty="0">
              <a:solidFill>
                <a:schemeClr val="tx1"/>
              </a:solidFill>
            </a:endParaRPr>
          </a:p>
        </p:txBody>
      </p:sp>
      <p:sp>
        <p:nvSpPr>
          <p:cNvPr id="2" name="CuadroTexto 1">
            <a:extLst>
              <a:ext uri="{FF2B5EF4-FFF2-40B4-BE49-F238E27FC236}">
                <a16:creationId xmlns:a16="http://schemas.microsoft.com/office/drawing/2014/main" id="{DBEBEA99-43B9-4CF9-B44A-E8903144E1A1}"/>
              </a:ext>
            </a:extLst>
          </p:cNvPr>
          <p:cNvSpPr txBox="1"/>
          <p:nvPr/>
        </p:nvSpPr>
        <p:spPr>
          <a:xfrm>
            <a:off x="2832511" y="6029325"/>
            <a:ext cx="6751898" cy="369332"/>
          </a:xfrm>
          <a:prstGeom prst="rect">
            <a:avLst/>
          </a:prstGeom>
          <a:noFill/>
        </p:spPr>
        <p:txBody>
          <a:bodyPr wrap="square" rtlCol="0">
            <a:spAutoFit/>
          </a:bodyPr>
          <a:lstStyle/>
          <a:p>
            <a:pPr algn="ctr"/>
            <a:r>
              <a:rPr lang="es-ES" dirty="0"/>
              <a:t>Obtuvimos el 4 lugar dentro de las 10 Superintendencias</a:t>
            </a:r>
            <a:endParaRPr lang="es-CO" dirty="0"/>
          </a:p>
        </p:txBody>
      </p:sp>
    </p:spTree>
    <p:extLst>
      <p:ext uri="{BB962C8B-B14F-4D97-AF65-F5344CB8AC3E}">
        <p14:creationId xmlns:p14="http://schemas.microsoft.com/office/powerpoint/2010/main" val="3048550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538949"/>
            <a:ext cx="8512775" cy="1200329"/>
          </a:xfrm>
          <a:prstGeom prst="rect">
            <a:avLst/>
          </a:prstGeom>
          <a:noFill/>
        </p:spPr>
        <p:txBody>
          <a:bodyPr wrap="square" rtlCol="0">
            <a:spAutoFit/>
          </a:bodyPr>
          <a:lstStyle/>
          <a:p>
            <a:pPr algn="ctr"/>
            <a:r>
              <a:rPr lang="es-ES" sz="2400" b="1" dirty="0">
                <a:solidFill>
                  <a:schemeClr val="accent1"/>
                </a:solidFill>
              </a:rPr>
              <a:t>RESULTADOS COMPARATIVOS </a:t>
            </a:r>
          </a:p>
          <a:p>
            <a:pPr algn="ctr"/>
            <a:r>
              <a:rPr lang="es-ES" sz="2400" b="1" dirty="0">
                <a:solidFill>
                  <a:schemeClr val="accent1"/>
                </a:solidFill>
              </a:rPr>
              <a:t>ÍNDICES DE LAS DIMENSIONES DE GESTIÓN Y DESEMPEÑO </a:t>
            </a:r>
          </a:p>
          <a:p>
            <a:pPr algn="ctr"/>
            <a:r>
              <a:rPr lang="es-ES" sz="2400" b="1" dirty="0">
                <a:solidFill>
                  <a:schemeClr val="accent1"/>
                </a:solidFill>
              </a:rPr>
              <a:t>2019 - 2020</a:t>
            </a:r>
            <a:endParaRPr lang="es-CO" sz="2400" b="1" dirty="0">
              <a:solidFill>
                <a:schemeClr val="accent1"/>
              </a:solidFill>
            </a:endParaRPr>
          </a:p>
        </p:txBody>
      </p:sp>
      <p:graphicFrame>
        <p:nvGraphicFramePr>
          <p:cNvPr id="16" name="Gráfico 15">
            <a:extLst>
              <a:ext uri="{FF2B5EF4-FFF2-40B4-BE49-F238E27FC236}">
                <a16:creationId xmlns:a16="http://schemas.microsoft.com/office/drawing/2014/main" id="{D7CBFA3B-BDFE-49FE-923B-741385D3044F}"/>
              </a:ext>
            </a:extLst>
          </p:cNvPr>
          <p:cNvGraphicFramePr>
            <a:graphicFrameLocks/>
          </p:cNvGraphicFramePr>
          <p:nvPr>
            <p:extLst>
              <p:ext uri="{D42A27DB-BD31-4B8C-83A1-F6EECF244321}">
                <p14:modId xmlns:p14="http://schemas.microsoft.com/office/powerpoint/2010/main" val="3765874356"/>
              </p:ext>
            </p:extLst>
          </p:nvPr>
        </p:nvGraphicFramePr>
        <p:xfrm>
          <a:off x="2192038" y="1739278"/>
          <a:ext cx="7209138" cy="4294438"/>
        </p:xfrm>
        <a:graphic>
          <a:graphicData uri="http://schemas.openxmlformats.org/drawingml/2006/chart">
            <c:chart xmlns:c="http://schemas.openxmlformats.org/drawingml/2006/chart" xmlns:r="http://schemas.openxmlformats.org/officeDocument/2006/relationships" r:id="rId6"/>
          </a:graphicData>
        </a:graphic>
      </p:graphicFrame>
      <p:sp>
        <p:nvSpPr>
          <p:cNvPr id="2" name="CuadroTexto 1">
            <a:extLst>
              <a:ext uri="{FF2B5EF4-FFF2-40B4-BE49-F238E27FC236}">
                <a16:creationId xmlns:a16="http://schemas.microsoft.com/office/drawing/2014/main" id="{7B41D830-21FE-497F-A2E9-E86C868BD5E2}"/>
              </a:ext>
            </a:extLst>
          </p:cNvPr>
          <p:cNvSpPr txBox="1"/>
          <p:nvPr/>
        </p:nvSpPr>
        <p:spPr>
          <a:xfrm>
            <a:off x="895351" y="5934075"/>
            <a:ext cx="10077450" cy="784830"/>
          </a:xfrm>
          <a:prstGeom prst="rect">
            <a:avLst/>
          </a:prstGeom>
          <a:noFill/>
        </p:spPr>
        <p:txBody>
          <a:bodyPr wrap="square" rtlCol="0">
            <a:spAutoFit/>
          </a:bodyPr>
          <a:lstStyle/>
          <a:p>
            <a:pPr algn="just"/>
            <a:r>
              <a:rPr lang="es-ES" sz="1500" dirty="0"/>
              <a:t>En el año 2020 bajamos nuestra calificación en la dimensión de información y comunicación en 2 decimas, sin embargo, logramos incrementar considerablemente en dos dimensiones: gestión del conocimiento y la innovación y gestión del talento humano, comparado con los resultados de 2019. </a:t>
            </a:r>
            <a:endParaRPr lang="es-CO" sz="1500" dirty="0"/>
          </a:p>
        </p:txBody>
      </p:sp>
    </p:spTree>
    <p:extLst>
      <p:ext uri="{BB962C8B-B14F-4D97-AF65-F5344CB8AC3E}">
        <p14:creationId xmlns:p14="http://schemas.microsoft.com/office/powerpoint/2010/main" val="1663649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538949"/>
            <a:ext cx="8512775" cy="1200329"/>
          </a:xfrm>
          <a:prstGeom prst="rect">
            <a:avLst/>
          </a:prstGeom>
          <a:noFill/>
        </p:spPr>
        <p:txBody>
          <a:bodyPr wrap="square" rtlCol="0">
            <a:spAutoFit/>
          </a:bodyPr>
          <a:lstStyle/>
          <a:p>
            <a:pPr algn="ctr"/>
            <a:r>
              <a:rPr lang="es-ES" sz="2400" b="1" dirty="0">
                <a:solidFill>
                  <a:schemeClr val="accent1"/>
                </a:solidFill>
              </a:rPr>
              <a:t>RESULTADOS COMPARATIVOS </a:t>
            </a:r>
          </a:p>
          <a:p>
            <a:pPr algn="ctr"/>
            <a:r>
              <a:rPr lang="es-ES" sz="2400" b="1" dirty="0">
                <a:solidFill>
                  <a:schemeClr val="accent1"/>
                </a:solidFill>
              </a:rPr>
              <a:t>ÍNDICES DE LAS POLÍTICAS DE GESTIÓN Y DESEMPEÑO </a:t>
            </a:r>
          </a:p>
          <a:p>
            <a:pPr algn="ctr"/>
            <a:r>
              <a:rPr lang="es-ES" sz="2400" b="1" dirty="0">
                <a:solidFill>
                  <a:schemeClr val="accent1"/>
                </a:solidFill>
              </a:rPr>
              <a:t>2019 - 2020</a:t>
            </a:r>
            <a:endParaRPr lang="es-CO" sz="2400" b="1" dirty="0">
              <a:solidFill>
                <a:schemeClr val="accent1"/>
              </a:solidFill>
            </a:endParaRPr>
          </a:p>
        </p:txBody>
      </p:sp>
      <p:graphicFrame>
        <p:nvGraphicFramePr>
          <p:cNvPr id="9" name="Gráfico 8">
            <a:extLst>
              <a:ext uri="{FF2B5EF4-FFF2-40B4-BE49-F238E27FC236}">
                <a16:creationId xmlns:a16="http://schemas.microsoft.com/office/drawing/2014/main" id="{D1D5EB8C-1459-4830-BB08-86BBFB4148D1}"/>
              </a:ext>
            </a:extLst>
          </p:cNvPr>
          <p:cNvGraphicFramePr>
            <a:graphicFrameLocks/>
          </p:cNvGraphicFramePr>
          <p:nvPr>
            <p:extLst>
              <p:ext uri="{D42A27DB-BD31-4B8C-83A1-F6EECF244321}">
                <p14:modId xmlns:p14="http://schemas.microsoft.com/office/powerpoint/2010/main" val="1581057662"/>
              </p:ext>
            </p:extLst>
          </p:nvPr>
        </p:nvGraphicFramePr>
        <p:xfrm>
          <a:off x="2900645" y="1739278"/>
          <a:ext cx="6390707" cy="4029991"/>
        </p:xfrm>
        <a:graphic>
          <a:graphicData uri="http://schemas.openxmlformats.org/drawingml/2006/chart">
            <c:chart xmlns:c="http://schemas.openxmlformats.org/drawingml/2006/chart" xmlns:r="http://schemas.openxmlformats.org/officeDocument/2006/relationships" r:id="rId6"/>
          </a:graphicData>
        </a:graphic>
      </p:graphicFrame>
      <p:sp>
        <p:nvSpPr>
          <p:cNvPr id="2" name="CuadroTexto 1">
            <a:extLst>
              <a:ext uri="{FF2B5EF4-FFF2-40B4-BE49-F238E27FC236}">
                <a16:creationId xmlns:a16="http://schemas.microsoft.com/office/drawing/2014/main" id="{A2B262F2-EA57-420F-8BB3-8D4F7513A440}"/>
              </a:ext>
            </a:extLst>
          </p:cNvPr>
          <p:cNvSpPr txBox="1"/>
          <p:nvPr/>
        </p:nvSpPr>
        <p:spPr>
          <a:xfrm>
            <a:off x="2900645" y="5981700"/>
            <a:ext cx="6652930" cy="646331"/>
          </a:xfrm>
          <a:prstGeom prst="rect">
            <a:avLst/>
          </a:prstGeom>
          <a:noFill/>
        </p:spPr>
        <p:txBody>
          <a:bodyPr wrap="square" rtlCol="0">
            <a:spAutoFit/>
          </a:bodyPr>
          <a:lstStyle/>
          <a:p>
            <a:pPr algn="just"/>
            <a:r>
              <a:rPr lang="es-ES" sz="1200" dirty="0"/>
              <a:t>En el año 2020, logramos aumentar considerablemente en las políticas de gestión del conocimiento, gestión estadística, gestión del talento humano, fortalecimiento organizacional y simplificación de procesos.</a:t>
            </a:r>
            <a:endParaRPr lang="es-CO" sz="1200" dirty="0"/>
          </a:p>
        </p:txBody>
      </p:sp>
    </p:spTree>
    <p:extLst>
      <p:ext uri="{BB962C8B-B14F-4D97-AF65-F5344CB8AC3E}">
        <p14:creationId xmlns:p14="http://schemas.microsoft.com/office/powerpoint/2010/main" val="3477774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527188" y="1371842"/>
            <a:ext cx="4661375" cy="707886"/>
          </a:xfrm>
          <a:prstGeom prst="rect">
            <a:avLst/>
          </a:prstGeom>
          <a:noFill/>
        </p:spPr>
        <p:txBody>
          <a:bodyPr wrap="square" rtlCol="0">
            <a:spAutoFit/>
          </a:bodyPr>
          <a:lstStyle/>
          <a:p>
            <a:pPr algn="ctr"/>
            <a:r>
              <a:rPr lang="es-ES" sz="2000" b="1" dirty="0">
                <a:solidFill>
                  <a:schemeClr val="accent1"/>
                </a:solidFill>
              </a:rPr>
              <a:t>GESTIÓN  DEL CONOCIMIENTO Y LA INNOVACIÓN</a:t>
            </a:r>
            <a:endParaRPr lang="es-CO" sz="2000" b="1" dirty="0">
              <a:solidFill>
                <a:schemeClr val="accent1"/>
              </a:solidFill>
            </a:endParaRPr>
          </a:p>
        </p:txBody>
      </p:sp>
      <p:sp>
        <p:nvSpPr>
          <p:cNvPr id="16" name="CuadroTexto 15">
            <a:extLst>
              <a:ext uri="{FF2B5EF4-FFF2-40B4-BE49-F238E27FC236}">
                <a16:creationId xmlns:a16="http://schemas.microsoft.com/office/drawing/2014/main" id="{8C1DD178-0D15-44FA-8462-AD8642B14445}"/>
              </a:ext>
            </a:extLst>
          </p:cNvPr>
          <p:cNvSpPr txBox="1"/>
          <p:nvPr/>
        </p:nvSpPr>
        <p:spPr>
          <a:xfrm>
            <a:off x="1876536" y="255477"/>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graphicFrame>
        <p:nvGraphicFramePr>
          <p:cNvPr id="17" name="Gráfico 16">
            <a:extLst>
              <a:ext uri="{FF2B5EF4-FFF2-40B4-BE49-F238E27FC236}">
                <a16:creationId xmlns:a16="http://schemas.microsoft.com/office/drawing/2014/main" id="{C438744B-B86B-4F4F-8B7D-622824194D53}"/>
              </a:ext>
            </a:extLst>
          </p:cNvPr>
          <p:cNvGraphicFramePr>
            <a:graphicFrameLocks/>
          </p:cNvGraphicFramePr>
          <p:nvPr>
            <p:extLst>
              <p:ext uri="{D42A27DB-BD31-4B8C-83A1-F6EECF244321}">
                <p14:modId xmlns:p14="http://schemas.microsoft.com/office/powerpoint/2010/main" val="1544297532"/>
              </p:ext>
            </p:extLst>
          </p:nvPr>
        </p:nvGraphicFramePr>
        <p:xfrm>
          <a:off x="1396596" y="2443162"/>
          <a:ext cx="3286125" cy="1971675"/>
        </p:xfrm>
        <a:graphic>
          <a:graphicData uri="http://schemas.openxmlformats.org/drawingml/2006/chart">
            <c:chart xmlns:c="http://schemas.openxmlformats.org/drawingml/2006/chart" xmlns:r="http://schemas.openxmlformats.org/officeDocument/2006/relationships" r:id="rId6"/>
          </a:graphicData>
        </a:graphic>
      </p:graphicFrame>
      <p:sp>
        <p:nvSpPr>
          <p:cNvPr id="18" name="CuadroTexto 17">
            <a:extLst>
              <a:ext uri="{FF2B5EF4-FFF2-40B4-BE49-F238E27FC236}">
                <a16:creationId xmlns:a16="http://schemas.microsoft.com/office/drawing/2014/main" id="{85CC9993-1DA1-468F-871C-86D53A93DF9A}"/>
              </a:ext>
            </a:extLst>
          </p:cNvPr>
          <p:cNvSpPr txBox="1"/>
          <p:nvPr/>
        </p:nvSpPr>
        <p:spPr>
          <a:xfrm>
            <a:off x="6868103" y="1371842"/>
            <a:ext cx="5132552" cy="707886"/>
          </a:xfrm>
          <a:prstGeom prst="rect">
            <a:avLst/>
          </a:prstGeom>
          <a:noFill/>
        </p:spPr>
        <p:txBody>
          <a:bodyPr wrap="square" rtlCol="0">
            <a:spAutoFit/>
          </a:bodyPr>
          <a:lstStyle/>
          <a:p>
            <a:pPr algn="ctr"/>
            <a:r>
              <a:rPr lang="es-ES" sz="2000" b="1" dirty="0">
                <a:solidFill>
                  <a:schemeClr val="accent1"/>
                </a:solidFill>
              </a:rPr>
              <a:t>FORTALECIMIENTO ORGANIZACIONAL Y SIMPLIFICACIÓN DE PROCESOS</a:t>
            </a:r>
            <a:endParaRPr lang="es-CO" sz="2000" b="1" dirty="0">
              <a:solidFill>
                <a:schemeClr val="accent1"/>
              </a:solidFill>
            </a:endParaRPr>
          </a:p>
        </p:txBody>
      </p:sp>
      <p:graphicFrame>
        <p:nvGraphicFramePr>
          <p:cNvPr id="20" name="Gráfico 19">
            <a:extLst>
              <a:ext uri="{FF2B5EF4-FFF2-40B4-BE49-F238E27FC236}">
                <a16:creationId xmlns:a16="http://schemas.microsoft.com/office/drawing/2014/main" id="{3C0AE7A9-8260-42E0-B4AC-B6E30FBFE499}"/>
              </a:ext>
            </a:extLst>
          </p:cNvPr>
          <p:cNvGraphicFramePr>
            <a:graphicFrameLocks/>
          </p:cNvGraphicFramePr>
          <p:nvPr>
            <p:extLst>
              <p:ext uri="{D42A27DB-BD31-4B8C-83A1-F6EECF244321}">
                <p14:modId xmlns:p14="http://schemas.microsoft.com/office/powerpoint/2010/main" val="4034821700"/>
              </p:ext>
            </p:extLst>
          </p:nvPr>
        </p:nvGraphicFramePr>
        <p:xfrm>
          <a:off x="7896225" y="2376824"/>
          <a:ext cx="3286127" cy="197167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1" name="Tabla 20">
            <a:extLst>
              <a:ext uri="{FF2B5EF4-FFF2-40B4-BE49-F238E27FC236}">
                <a16:creationId xmlns:a16="http://schemas.microsoft.com/office/drawing/2014/main" id="{EE4506DD-F36D-4D1D-BDA4-A553156307ED}"/>
              </a:ext>
            </a:extLst>
          </p:cNvPr>
          <p:cNvGraphicFramePr>
            <a:graphicFrameLocks noGrp="1"/>
          </p:cNvGraphicFramePr>
          <p:nvPr>
            <p:extLst>
              <p:ext uri="{D42A27DB-BD31-4B8C-83A1-F6EECF244321}">
                <p14:modId xmlns:p14="http://schemas.microsoft.com/office/powerpoint/2010/main" val="3538707806"/>
              </p:ext>
            </p:extLst>
          </p:nvPr>
        </p:nvGraphicFramePr>
        <p:xfrm>
          <a:off x="574158" y="5220300"/>
          <a:ext cx="5026025" cy="1367569"/>
        </p:xfrm>
        <a:graphic>
          <a:graphicData uri="http://schemas.openxmlformats.org/drawingml/2006/table">
            <a:tbl>
              <a:tblPr>
                <a:tableStyleId>{5C22544A-7EE6-4342-B048-85BDC9FD1C3A}</a:tableStyleId>
              </a:tblPr>
              <a:tblGrid>
                <a:gridCol w="3769456">
                  <a:extLst>
                    <a:ext uri="{9D8B030D-6E8A-4147-A177-3AD203B41FA5}">
                      <a16:colId xmlns:a16="http://schemas.microsoft.com/office/drawing/2014/main" val="2967511297"/>
                    </a:ext>
                  </a:extLst>
                </a:gridCol>
                <a:gridCol w="1256569">
                  <a:extLst>
                    <a:ext uri="{9D8B030D-6E8A-4147-A177-3AD203B41FA5}">
                      <a16:colId xmlns:a16="http://schemas.microsoft.com/office/drawing/2014/main" val="3092193594"/>
                    </a:ext>
                  </a:extLst>
                </a:gridCol>
              </a:tblGrid>
              <a:tr h="186426">
                <a:tc>
                  <a:txBody>
                    <a:bodyPr/>
                    <a:lstStyle/>
                    <a:p>
                      <a:pPr algn="ctr" fontAlgn="ctr"/>
                      <a:r>
                        <a:rPr lang="es-CO" sz="800" u="none" strike="noStrike" dirty="0">
                          <a:effectLst/>
                        </a:rPr>
                        <a:t>ACCIÓN</a:t>
                      </a:r>
                      <a:endParaRPr lang="es-CO" sz="800" b="1" i="0" u="none" strike="noStrike" dirty="0">
                        <a:solidFill>
                          <a:srgbClr val="000000"/>
                        </a:solidFill>
                        <a:effectLst/>
                        <a:latin typeface="Calibri" panose="020F0502020204030204" pitchFamily="34" charset="0"/>
                      </a:endParaRPr>
                    </a:p>
                  </a:txBody>
                  <a:tcPr marL="6946" marR="6946" marT="6946" marB="0" anchor="ctr">
                    <a:solidFill>
                      <a:srgbClr val="33CCFF"/>
                    </a:solidFill>
                  </a:tcPr>
                </a:tc>
                <a:tc>
                  <a:txBody>
                    <a:bodyPr/>
                    <a:lstStyle/>
                    <a:p>
                      <a:pPr algn="ctr" fontAlgn="ctr"/>
                      <a:r>
                        <a:rPr lang="es-CO" sz="800" u="none" strike="noStrike" dirty="0">
                          <a:effectLst/>
                        </a:rPr>
                        <a:t>AREAS RESPONSABLES</a:t>
                      </a:r>
                      <a:endParaRPr lang="es-CO" sz="800" b="1" i="0" u="none" strike="noStrike" dirty="0">
                        <a:solidFill>
                          <a:srgbClr val="000000"/>
                        </a:solidFill>
                        <a:effectLst/>
                        <a:latin typeface="Calibri" panose="020F0502020204030204" pitchFamily="34" charset="0"/>
                      </a:endParaRPr>
                    </a:p>
                  </a:txBody>
                  <a:tcPr marL="6946" marR="6946" marT="6946" marB="0" anchor="ctr">
                    <a:solidFill>
                      <a:srgbClr val="33CCFF"/>
                    </a:solidFill>
                  </a:tcPr>
                </a:tc>
                <a:extLst>
                  <a:ext uri="{0D108BD9-81ED-4DB2-BD59-A6C34878D82A}">
                    <a16:rowId xmlns:a16="http://schemas.microsoft.com/office/drawing/2014/main" val="1677883427"/>
                  </a:ext>
                </a:extLst>
              </a:tr>
              <a:tr h="279639">
                <a:tc>
                  <a:txBody>
                    <a:bodyPr/>
                    <a:lstStyle/>
                    <a:p>
                      <a:pPr algn="just" fontAlgn="ctr"/>
                      <a:r>
                        <a:rPr lang="es-ES" sz="1100" u="none" strike="noStrike" dirty="0">
                          <a:effectLst/>
                        </a:rPr>
                        <a:t>Definir el líder (Secretario General) ante el comité institucional de gestión y desempeño – </a:t>
                      </a:r>
                      <a:r>
                        <a:rPr lang="es-ES" sz="1100" u="none" strike="noStrike" dirty="0">
                          <a:solidFill>
                            <a:srgbClr val="FF0000"/>
                          </a:solidFill>
                          <a:effectLst/>
                        </a:rPr>
                        <a:t>acción cumplida</a:t>
                      </a:r>
                      <a:endParaRPr lang="es-ES" sz="1100" b="0" i="0" u="none" strike="noStrike" dirty="0">
                        <a:solidFill>
                          <a:srgbClr val="FF0000"/>
                        </a:solidFill>
                        <a:effectLst/>
                        <a:latin typeface="Calibri" panose="020F0502020204030204" pitchFamily="34" charset="0"/>
                      </a:endParaRPr>
                    </a:p>
                  </a:txBody>
                  <a:tcPr marL="6946" marR="6946" marT="6946" marB="0" anchor="ctr"/>
                </a:tc>
                <a:tc rowSpan="4">
                  <a:txBody>
                    <a:bodyPr/>
                    <a:lstStyle/>
                    <a:p>
                      <a:pPr algn="ctr" fontAlgn="ctr"/>
                      <a:r>
                        <a:rPr lang="es-ES" sz="1100" u="none" strike="noStrike" dirty="0">
                          <a:effectLst/>
                        </a:rPr>
                        <a:t>GRUPO GESTIÓN DEL CONOCIMIENTO</a:t>
                      </a:r>
                      <a:endParaRPr lang="es-ES" sz="1100" b="0" i="0" u="none" strike="noStrike" dirty="0">
                        <a:solidFill>
                          <a:srgbClr val="000000"/>
                        </a:solidFill>
                        <a:effectLst/>
                        <a:latin typeface="Calibri" panose="020F0502020204030204" pitchFamily="34" charset="0"/>
                      </a:endParaRPr>
                    </a:p>
                  </a:txBody>
                  <a:tcPr marL="6946" marR="6946" marT="6946" marB="0" anchor="ctr"/>
                </a:tc>
                <a:extLst>
                  <a:ext uri="{0D108BD9-81ED-4DB2-BD59-A6C34878D82A}">
                    <a16:rowId xmlns:a16="http://schemas.microsoft.com/office/drawing/2014/main" val="2807003838"/>
                  </a:ext>
                </a:extLst>
              </a:tr>
              <a:tr h="279639">
                <a:tc>
                  <a:txBody>
                    <a:bodyPr/>
                    <a:lstStyle/>
                    <a:p>
                      <a:pPr algn="just" fontAlgn="ctr"/>
                      <a:r>
                        <a:rPr lang="es-ES" sz="1100" u="none" strike="noStrike" dirty="0">
                          <a:effectLst/>
                        </a:rPr>
                        <a:t>Desarrollar procedimientos para evaluar las ideas</a:t>
                      </a:r>
                      <a:endParaRPr lang="es-ES" sz="1100" b="0" i="0" u="none" strike="noStrike" dirty="0">
                        <a:solidFill>
                          <a:srgbClr val="000000"/>
                        </a:solidFill>
                        <a:effectLst/>
                        <a:latin typeface="Calibri" panose="020F0502020204030204" pitchFamily="34" charset="0"/>
                      </a:endParaRPr>
                    </a:p>
                  </a:txBody>
                  <a:tcPr marL="6946" marR="6946" marT="6946" marB="0" anchor="ctr"/>
                </a:tc>
                <a:tc vMerge="1">
                  <a:txBody>
                    <a:bodyPr/>
                    <a:lstStyle/>
                    <a:p>
                      <a:pPr algn="ctr" fontAlgn="ctr"/>
                      <a:endParaRPr lang="es-ES" sz="800" b="0" i="0" u="none" strike="noStrike" dirty="0">
                        <a:solidFill>
                          <a:srgbClr val="000000"/>
                        </a:solidFill>
                        <a:effectLst/>
                        <a:latin typeface="Calibri" panose="020F0502020204030204" pitchFamily="34" charset="0"/>
                      </a:endParaRPr>
                    </a:p>
                  </a:txBody>
                  <a:tcPr marL="6946" marR="6946" marT="6946" marB="0" anchor="ctr"/>
                </a:tc>
                <a:extLst>
                  <a:ext uri="{0D108BD9-81ED-4DB2-BD59-A6C34878D82A}">
                    <a16:rowId xmlns:a16="http://schemas.microsoft.com/office/drawing/2014/main" val="3828464775"/>
                  </a:ext>
                </a:extLst>
              </a:tr>
              <a:tr h="279639">
                <a:tc>
                  <a:txBody>
                    <a:bodyPr/>
                    <a:lstStyle/>
                    <a:p>
                      <a:pPr algn="just" fontAlgn="ctr"/>
                      <a:r>
                        <a:rPr lang="es-ES" sz="1100" u="none" strike="noStrike" dirty="0">
                          <a:effectLst/>
                        </a:rPr>
                        <a:t>Diseñar incentivos para generar ideas innovadoras</a:t>
                      </a:r>
                      <a:endParaRPr lang="es-ES" sz="1100" b="0" i="0" u="none" strike="noStrike" dirty="0">
                        <a:solidFill>
                          <a:srgbClr val="000000"/>
                        </a:solidFill>
                        <a:effectLst/>
                        <a:latin typeface="Calibri" panose="020F0502020204030204" pitchFamily="34" charset="0"/>
                      </a:endParaRPr>
                    </a:p>
                  </a:txBody>
                  <a:tcPr marL="6946" marR="6946" marT="6946" marB="0" anchor="ctr"/>
                </a:tc>
                <a:tc vMerge="1">
                  <a:txBody>
                    <a:bodyPr/>
                    <a:lstStyle/>
                    <a:p>
                      <a:pPr algn="ctr" fontAlgn="ctr"/>
                      <a:endParaRPr lang="es-ES" sz="800" b="0" i="0" u="none" strike="noStrike" dirty="0">
                        <a:solidFill>
                          <a:srgbClr val="000000"/>
                        </a:solidFill>
                        <a:effectLst/>
                        <a:latin typeface="Calibri" panose="020F0502020204030204" pitchFamily="34" charset="0"/>
                      </a:endParaRPr>
                    </a:p>
                  </a:txBody>
                  <a:tcPr marL="6946" marR="6946" marT="6946" marB="0" anchor="ctr"/>
                </a:tc>
                <a:extLst>
                  <a:ext uri="{0D108BD9-81ED-4DB2-BD59-A6C34878D82A}">
                    <a16:rowId xmlns:a16="http://schemas.microsoft.com/office/drawing/2014/main" val="2604100510"/>
                  </a:ext>
                </a:extLst>
              </a:tr>
              <a:tr h="279639">
                <a:tc>
                  <a:txBody>
                    <a:bodyPr/>
                    <a:lstStyle/>
                    <a:p>
                      <a:pPr algn="just" fontAlgn="ctr"/>
                      <a:r>
                        <a:rPr lang="es-CO" sz="1100" u="none" strike="noStrike" dirty="0">
                          <a:effectLst/>
                        </a:rPr>
                        <a:t>Promover espacios para implementar innovaciones</a:t>
                      </a:r>
                      <a:endParaRPr lang="es-CO" sz="1100" b="0" i="0" u="none" strike="noStrike" dirty="0">
                        <a:solidFill>
                          <a:srgbClr val="000000"/>
                        </a:solidFill>
                        <a:effectLst/>
                        <a:latin typeface="Calibri" panose="020F0502020204030204" pitchFamily="34" charset="0"/>
                      </a:endParaRPr>
                    </a:p>
                  </a:txBody>
                  <a:tcPr marL="6946" marR="6946" marT="6946" marB="0" anchor="ctr"/>
                </a:tc>
                <a:tc vMerge="1">
                  <a:txBody>
                    <a:bodyPr/>
                    <a:lstStyle/>
                    <a:p>
                      <a:pPr algn="ctr" fontAlgn="ctr"/>
                      <a:endParaRPr lang="es-ES" sz="800" b="0" i="0" u="none" strike="noStrike" dirty="0">
                        <a:solidFill>
                          <a:srgbClr val="000000"/>
                        </a:solidFill>
                        <a:effectLst/>
                        <a:latin typeface="Calibri" panose="020F0502020204030204" pitchFamily="34" charset="0"/>
                      </a:endParaRPr>
                    </a:p>
                  </a:txBody>
                  <a:tcPr marL="6946" marR="6946" marT="6946" marB="0" anchor="ctr"/>
                </a:tc>
                <a:extLst>
                  <a:ext uri="{0D108BD9-81ED-4DB2-BD59-A6C34878D82A}">
                    <a16:rowId xmlns:a16="http://schemas.microsoft.com/office/drawing/2014/main" val="3458955101"/>
                  </a:ext>
                </a:extLst>
              </a:tr>
            </a:tbl>
          </a:graphicData>
        </a:graphic>
      </p:graphicFrame>
      <p:sp>
        <p:nvSpPr>
          <p:cNvPr id="22" name="CuadroTexto 21">
            <a:extLst>
              <a:ext uri="{FF2B5EF4-FFF2-40B4-BE49-F238E27FC236}">
                <a16:creationId xmlns:a16="http://schemas.microsoft.com/office/drawing/2014/main" id="{0015C3E8-EBD4-4AE3-A286-D8F1F41AFDFA}"/>
              </a:ext>
            </a:extLst>
          </p:cNvPr>
          <p:cNvSpPr txBox="1"/>
          <p:nvPr/>
        </p:nvSpPr>
        <p:spPr>
          <a:xfrm>
            <a:off x="1253231" y="4758609"/>
            <a:ext cx="364189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graphicFrame>
        <p:nvGraphicFramePr>
          <p:cNvPr id="24" name="Tabla 23">
            <a:extLst>
              <a:ext uri="{FF2B5EF4-FFF2-40B4-BE49-F238E27FC236}">
                <a16:creationId xmlns:a16="http://schemas.microsoft.com/office/drawing/2014/main" id="{226507A0-3D3D-44C7-8526-6265D3770116}"/>
              </a:ext>
            </a:extLst>
          </p:cNvPr>
          <p:cNvGraphicFramePr>
            <a:graphicFrameLocks noGrp="1"/>
          </p:cNvGraphicFramePr>
          <p:nvPr>
            <p:extLst>
              <p:ext uri="{D42A27DB-BD31-4B8C-83A1-F6EECF244321}">
                <p14:modId xmlns:p14="http://schemas.microsoft.com/office/powerpoint/2010/main" val="1535759603"/>
              </p:ext>
            </p:extLst>
          </p:nvPr>
        </p:nvGraphicFramePr>
        <p:xfrm>
          <a:off x="6868103" y="5220300"/>
          <a:ext cx="5026025" cy="914303"/>
        </p:xfrm>
        <a:graphic>
          <a:graphicData uri="http://schemas.openxmlformats.org/drawingml/2006/table">
            <a:tbl>
              <a:tblPr>
                <a:tableStyleId>{5C22544A-7EE6-4342-B048-85BDC9FD1C3A}</a:tableStyleId>
              </a:tblPr>
              <a:tblGrid>
                <a:gridCol w="3858079">
                  <a:extLst>
                    <a:ext uri="{9D8B030D-6E8A-4147-A177-3AD203B41FA5}">
                      <a16:colId xmlns:a16="http://schemas.microsoft.com/office/drawing/2014/main" val="435048101"/>
                    </a:ext>
                  </a:extLst>
                </a:gridCol>
                <a:gridCol w="1167946">
                  <a:extLst>
                    <a:ext uri="{9D8B030D-6E8A-4147-A177-3AD203B41FA5}">
                      <a16:colId xmlns:a16="http://schemas.microsoft.com/office/drawing/2014/main" val="1352809259"/>
                    </a:ext>
                  </a:extLst>
                </a:gridCol>
              </a:tblGrid>
              <a:tr h="220285">
                <a:tc>
                  <a:txBody>
                    <a:bodyPr/>
                    <a:lstStyle/>
                    <a:p>
                      <a:pPr algn="ctr" fontAlgn="ctr"/>
                      <a:r>
                        <a:rPr lang="es-CO" sz="1100" u="none" strike="noStrike" dirty="0">
                          <a:solidFill>
                            <a:schemeClr val="tx1"/>
                          </a:solidFill>
                          <a:effectLst/>
                        </a:rPr>
                        <a:t>ACCIÓN</a:t>
                      </a:r>
                      <a:endParaRPr lang="es-CO" sz="1100" b="1" i="0" u="none" strike="noStrike" dirty="0">
                        <a:solidFill>
                          <a:schemeClr val="tx1"/>
                        </a:solidFill>
                        <a:effectLst/>
                        <a:latin typeface="Calibri" panose="020F0502020204030204" pitchFamily="34" charset="0"/>
                      </a:endParaRPr>
                    </a:p>
                  </a:txBody>
                  <a:tcPr marL="9525" marR="9525" marT="9525" marB="0" anchor="ctr">
                    <a:solidFill>
                      <a:srgbClr val="33CCFF"/>
                    </a:solidFill>
                  </a:tcPr>
                </a:tc>
                <a:tc>
                  <a:txBody>
                    <a:bodyPr/>
                    <a:lstStyle/>
                    <a:p>
                      <a:pPr algn="ctr" fontAlgn="ctr"/>
                      <a:r>
                        <a:rPr lang="es-CO" sz="1100" u="none" strike="noStrike" dirty="0">
                          <a:solidFill>
                            <a:schemeClr val="tx1"/>
                          </a:solidFill>
                          <a:effectLst/>
                        </a:rPr>
                        <a:t>AREA RESPONSABLE</a:t>
                      </a:r>
                      <a:endParaRPr lang="es-CO" sz="1100" b="1" i="0" u="none" strike="noStrike" dirty="0">
                        <a:solidFill>
                          <a:schemeClr val="tx1"/>
                        </a:solidFill>
                        <a:effectLst/>
                        <a:latin typeface="Calibri" panose="020F0502020204030204" pitchFamily="34" charset="0"/>
                      </a:endParaRPr>
                    </a:p>
                  </a:txBody>
                  <a:tcPr marL="9525" marR="9525" marT="9525" marB="0" anchor="ctr">
                    <a:solidFill>
                      <a:srgbClr val="33CCFF"/>
                    </a:solidFill>
                  </a:tcPr>
                </a:tc>
                <a:extLst>
                  <a:ext uri="{0D108BD9-81ED-4DB2-BD59-A6C34878D82A}">
                    <a16:rowId xmlns:a16="http://schemas.microsoft.com/office/drawing/2014/main" val="1881035416"/>
                  </a:ext>
                </a:extLst>
              </a:tr>
              <a:tr h="694018">
                <a:tc>
                  <a:txBody>
                    <a:bodyPr/>
                    <a:lstStyle/>
                    <a:p>
                      <a:pPr algn="just" rtl="0" fontAlgn="auto">
                        <a:buClr>
                          <a:srgbClr val="000000"/>
                        </a:buClr>
                        <a:buSzPts val="1500"/>
                        <a:buFont typeface="Calibri" panose="020F0502020204030204" pitchFamily="34" charset="0"/>
                        <a:buNone/>
                      </a:pPr>
                      <a:r>
                        <a:rPr lang="es-ES" sz="1300" b="0" i="0" u="none" strike="noStrike" dirty="0">
                          <a:solidFill>
                            <a:schemeClr val="tx1"/>
                          </a:solidFill>
                          <a:effectLst/>
                          <a:latin typeface="Calibri" panose="020F0502020204030204" pitchFamily="34" charset="0"/>
                        </a:rPr>
                        <a:t>Revisar los procesos y procedimientos existentes, con el fin de realizar simplificaciones que nos ayuden a mejorar la gestión institucional.</a:t>
                      </a:r>
                      <a:endParaRPr lang="es-CO" sz="13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rtl="0" fontAlgn="auto"/>
                      <a:r>
                        <a:rPr lang="es-ES" sz="1300" b="0" i="0" u="none" strike="noStrike" kern="1200" dirty="0">
                          <a:solidFill>
                            <a:schemeClr val="tx1"/>
                          </a:solidFill>
                          <a:effectLst/>
                          <a:latin typeface="Calibri" panose="020F0502020204030204" pitchFamily="34" charset="0"/>
                          <a:ea typeface="+mn-ea"/>
                          <a:cs typeface="+mn-cs"/>
                        </a:rPr>
                        <a:t>OAP</a:t>
                      </a:r>
                    </a:p>
                    <a:p>
                      <a:pPr algn="ctr" rtl="0" fontAlgn="auto"/>
                      <a:endParaRPr lang="es-CO" sz="1300" b="0" i="0" u="none" strike="noStrike" kern="1200" dirty="0">
                        <a:solidFill>
                          <a:schemeClr val="tx1"/>
                        </a:solidFill>
                        <a:effectLst/>
                        <a:latin typeface="Calibri" panose="020F0502020204030204" pitchFamily="34" charset="0"/>
                        <a:ea typeface="+mn-ea"/>
                        <a:cs typeface="+mn-cs"/>
                      </a:endParaRPr>
                    </a:p>
                  </a:txBody>
                  <a:tcPr marL="9525" marR="9525" marT="9525" marB="0" anchor="b"/>
                </a:tc>
                <a:extLst>
                  <a:ext uri="{0D108BD9-81ED-4DB2-BD59-A6C34878D82A}">
                    <a16:rowId xmlns:a16="http://schemas.microsoft.com/office/drawing/2014/main" val="3513524894"/>
                  </a:ext>
                </a:extLst>
              </a:tr>
            </a:tbl>
          </a:graphicData>
        </a:graphic>
      </p:graphicFrame>
      <p:sp>
        <p:nvSpPr>
          <p:cNvPr id="25" name="CuadroTexto 24">
            <a:extLst>
              <a:ext uri="{FF2B5EF4-FFF2-40B4-BE49-F238E27FC236}">
                <a16:creationId xmlns:a16="http://schemas.microsoft.com/office/drawing/2014/main" id="{F5FE6F46-06A6-4F73-936D-6D42AD05BBC3}"/>
              </a:ext>
            </a:extLst>
          </p:cNvPr>
          <p:cNvSpPr txBox="1"/>
          <p:nvPr/>
        </p:nvSpPr>
        <p:spPr>
          <a:xfrm>
            <a:off x="7758806" y="4758609"/>
            <a:ext cx="3641898" cy="307777"/>
          </a:xfrm>
          <a:prstGeom prst="rect">
            <a:avLst/>
          </a:prstGeom>
          <a:noFill/>
        </p:spPr>
        <p:txBody>
          <a:bodyPr wrap="square" rtlCol="0">
            <a:spAutoFit/>
          </a:bodyPr>
          <a:lstStyle/>
          <a:p>
            <a:pPr algn="ctr"/>
            <a:r>
              <a:rPr lang="es-ES" sz="1400" b="1" dirty="0">
                <a:solidFill>
                  <a:schemeClr val="accent1"/>
                </a:solidFill>
              </a:rPr>
              <a:t>RECOMENDACIÓN</a:t>
            </a:r>
            <a:endParaRPr lang="es-CO" sz="1400" b="1" dirty="0">
              <a:solidFill>
                <a:schemeClr val="accent1"/>
              </a:solidFill>
            </a:endParaRPr>
          </a:p>
        </p:txBody>
      </p:sp>
    </p:spTree>
    <p:extLst>
      <p:ext uri="{BB962C8B-B14F-4D97-AF65-F5344CB8AC3E}">
        <p14:creationId xmlns:p14="http://schemas.microsoft.com/office/powerpoint/2010/main" val="2979796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76536" y="192335"/>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graphicFrame>
        <p:nvGraphicFramePr>
          <p:cNvPr id="16" name="Tabla 15">
            <a:extLst>
              <a:ext uri="{FF2B5EF4-FFF2-40B4-BE49-F238E27FC236}">
                <a16:creationId xmlns:a16="http://schemas.microsoft.com/office/drawing/2014/main" id="{17842C41-439F-468D-9225-2301BCFC96C3}"/>
              </a:ext>
            </a:extLst>
          </p:cNvPr>
          <p:cNvGraphicFramePr>
            <a:graphicFrameLocks noGrp="1"/>
          </p:cNvGraphicFramePr>
          <p:nvPr>
            <p:extLst>
              <p:ext uri="{D42A27DB-BD31-4B8C-83A1-F6EECF244321}">
                <p14:modId xmlns:p14="http://schemas.microsoft.com/office/powerpoint/2010/main" val="3753369505"/>
              </p:ext>
            </p:extLst>
          </p:nvPr>
        </p:nvGraphicFramePr>
        <p:xfrm>
          <a:off x="574675" y="3842551"/>
          <a:ext cx="5434913" cy="2608086"/>
        </p:xfrm>
        <a:graphic>
          <a:graphicData uri="http://schemas.openxmlformats.org/drawingml/2006/table">
            <a:tbl>
              <a:tblPr>
                <a:tableStyleId>{5C22544A-7EE6-4342-B048-85BDC9FD1C3A}</a:tableStyleId>
              </a:tblPr>
              <a:tblGrid>
                <a:gridCol w="4090493">
                  <a:extLst>
                    <a:ext uri="{9D8B030D-6E8A-4147-A177-3AD203B41FA5}">
                      <a16:colId xmlns:a16="http://schemas.microsoft.com/office/drawing/2014/main" val="3913158669"/>
                    </a:ext>
                  </a:extLst>
                </a:gridCol>
                <a:gridCol w="1344420">
                  <a:extLst>
                    <a:ext uri="{9D8B030D-6E8A-4147-A177-3AD203B41FA5}">
                      <a16:colId xmlns:a16="http://schemas.microsoft.com/office/drawing/2014/main" val="1888038849"/>
                    </a:ext>
                  </a:extLst>
                </a:gridCol>
              </a:tblGrid>
              <a:tr h="150378">
                <a:tc>
                  <a:txBody>
                    <a:bodyPr/>
                    <a:lstStyle/>
                    <a:p>
                      <a:pPr algn="ctr" fontAlgn="ctr"/>
                      <a:r>
                        <a:rPr lang="es-CO" sz="1200" b="1" u="none" strike="noStrike" dirty="0">
                          <a:effectLst/>
                        </a:rPr>
                        <a:t>ACCIÓN</a:t>
                      </a:r>
                      <a:endParaRPr lang="es-CO" sz="1200" b="1" i="0" u="none" strike="noStrike" dirty="0">
                        <a:solidFill>
                          <a:srgbClr val="000000"/>
                        </a:solidFill>
                        <a:effectLst/>
                        <a:latin typeface="Calibri" panose="020F0502020204030204" pitchFamily="34" charset="0"/>
                      </a:endParaRPr>
                    </a:p>
                  </a:txBody>
                  <a:tcPr marL="7961" marR="7961" marT="7961" marB="0" anchor="ctr">
                    <a:solidFill>
                      <a:srgbClr val="00B0F0"/>
                    </a:solidFill>
                  </a:tcPr>
                </a:tc>
                <a:tc>
                  <a:txBody>
                    <a:bodyPr/>
                    <a:lstStyle/>
                    <a:p>
                      <a:pPr algn="ctr" fontAlgn="ctr"/>
                      <a:r>
                        <a:rPr lang="es-CO" sz="1200" b="1" u="none" strike="noStrike" dirty="0">
                          <a:effectLst/>
                        </a:rPr>
                        <a:t>ÁREA RESPONSABLE</a:t>
                      </a:r>
                      <a:endParaRPr lang="es-CO" sz="1200" b="1" i="0" u="none" strike="noStrike" dirty="0">
                        <a:solidFill>
                          <a:srgbClr val="000000"/>
                        </a:solidFill>
                        <a:effectLst/>
                        <a:latin typeface="Calibri" panose="020F0502020204030204" pitchFamily="34" charset="0"/>
                      </a:endParaRPr>
                    </a:p>
                  </a:txBody>
                  <a:tcPr marL="7961" marR="7961" marT="7961" marB="0" anchor="ctr">
                    <a:solidFill>
                      <a:srgbClr val="00B0F0"/>
                    </a:solidFill>
                  </a:tcPr>
                </a:tc>
                <a:extLst>
                  <a:ext uri="{0D108BD9-81ED-4DB2-BD59-A6C34878D82A}">
                    <a16:rowId xmlns:a16="http://schemas.microsoft.com/office/drawing/2014/main" val="1297351823"/>
                  </a:ext>
                </a:extLst>
              </a:tr>
              <a:tr h="363312">
                <a:tc>
                  <a:txBody>
                    <a:bodyPr/>
                    <a:lstStyle/>
                    <a:p>
                      <a:pPr algn="just" fontAlgn="b"/>
                      <a:r>
                        <a:rPr lang="es-ES" sz="1200" b="0" u="none" strike="noStrike" dirty="0">
                          <a:effectLst/>
                        </a:rPr>
                        <a:t>Contar con suficiente personal para la generación, procesamiento, análisis y difusión de información estadística en la entidad.</a:t>
                      </a:r>
                      <a:endParaRPr lang="es-ES" sz="1200" b="0" i="0" u="none" strike="noStrike" dirty="0">
                        <a:solidFill>
                          <a:srgbClr val="000000"/>
                        </a:solidFill>
                        <a:effectLst/>
                        <a:latin typeface="Calibri" panose="020F0502020204030204" pitchFamily="34" charset="0"/>
                      </a:endParaRPr>
                    </a:p>
                  </a:txBody>
                  <a:tcPr marL="7961" marR="7961" marT="7961" marB="0" anchor="b"/>
                </a:tc>
                <a:tc rowSpan="5">
                  <a:txBody>
                    <a:bodyPr/>
                    <a:lstStyle/>
                    <a:p>
                      <a:pPr algn="ctr" fontAlgn="ctr"/>
                      <a:r>
                        <a:rPr lang="es-ES" sz="1200" u="none" strike="noStrike" dirty="0">
                          <a:effectLst/>
                        </a:rPr>
                        <a:t>DELEGADA DE ESTUDIOS ESPECIALES Y LA EVALUACIÓN DE PROYECTOS</a:t>
                      </a:r>
                      <a:endParaRPr lang="es-ES" sz="1200" b="0" i="0" u="none" strike="noStrike" dirty="0">
                        <a:solidFill>
                          <a:srgbClr val="000000"/>
                        </a:solidFill>
                        <a:effectLst/>
                        <a:latin typeface="Calibri" panose="020F0502020204030204" pitchFamily="34" charset="0"/>
                      </a:endParaRPr>
                    </a:p>
                  </a:txBody>
                  <a:tcPr marL="65579" marR="65579" marT="32790" marB="32790" anchor="ctr"/>
                </a:tc>
                <a:extLst>
                  <a:ext uri="{0D108BD9-81ED-4DB2-BD59-A6C34878D82A}">
                    <a16:rowId xmlns:a16="http://schemas.microsoft.com/office/drawing/2014/main" val="2938770846"/>
                  </a:ext>
                </a:extLst>
              </a:tr>
              <a:tr h="292507">
                <a:tc>
                  <a:txBody>
                    <a:bodyPr/>
                    <a:lstStyle/>
                    <a:p>
                      <a:pPr algn="just" fontAlgn="b">
                        <a:buClr>
                          <a:srgbClr val="000000"/>
                        </a:buClr>
                        <a:buSzPts val="1100"/>
                        <a:buFont typeface="Calibri" panose="020F0502020204030204" pitchFamily="34" charset="0"/>
                        <a:buNone/>
                      </a:pPr>
                      <a:r>
                        <a:rPr lang="es-ES" sz="1200" b="0" i="0" u="none" strike="noStrike" dirty="0">
                          <a:solidFill>
                            <a:schemeClr val="tx1"/>
                          </a:solidFill>
                          <a:effectLst/>
                          <a:latin typeface="Calibri" panose="020F0502020204030204" pitchFamily="34" charset="0"/>
                        </a:rPr>
                        <a:t>Generar las series históricas para los indicadores utilizados por la entidad en el seguimiento y evaluación de las políticas públicas.</a:t>
                      </a:r>
                      <a:endParaRPr lang="es-CO" sz="1200" b="0" i="0" u="none" strike="noStrike" dirty="0">
                        <a:solidFill>
                          <a:schemeClr val="tx1"/>
                        </a:solidFill>
                        <a:effectLst/>
                        <a:latin typeface="Calibri" panose="020F0502020204030204" pitchFamily="34" charset="0"/>
                      </a:endParaRPr>
                    </a:p>
                  </a:txBody>
                  <a:tcPr marL="7961" marR="7961" marT="7961" marB="0" anchor="b"/>
                </a:tc>
                <a:tc vMerge="1">
                  <a:txBody>
                    <a:bodyPr/>
                    <a:lstStyle/>
                    <a:p>
                      <a:endParaRPr lang="es-CO"/>
                    </a:p>
                  </a:txBody>
                  <a:tcPr/>
                </a:tc>
                <a:extLst>
                  <a:ext uri="{0D108BD9-81ED-4DB2-BD59-A6C34878D82A}">
                    <a16:rowId xmlns:a16="http://schemas.microsoft.com/office/drawing/2014/main" val="905332241"/>
                  </a:ext>
                </a:extLst>
              </a:tr>
              <a:tr h="434637">
                <a:tc>
                  <a:txBody>
                    <a:bodyPr/>
                    <a:lstStyle/>
                    <a:p>
                      <a:pPr algn="just" fontAlgn="b">
                        <a:buClr>
                          <a:srgbClr val="000000"/>
                        </a:buClr>
                        <a:buSzPts val="1100"/>
                        <a:buFont typeface="Calibri" panose="020F0502020204030204" pitchFamily="34" charset="0"/>
                        <a:buNone/>
                      </a:pPr>
                      <a:r>
                        <a:rPr lang="es-ES" sz="1200" b="0" i="0" u="none" strike="noStrike" dirty="0">
                          <a:solidFill>
                            <a:schemeClr val="tx1"/>
                          </a:solidFill>
                          <a:effectLst/>
                          <a:latin typeface="Calibri" panose="020F0502020204030204" pitchFamily="34" charset="0"/>
                        </a:rPr>
                        <a:t>Identificar el inventario de Indicadores para el seguimiento y evaluación de las políticas públicas en la entidad, en el marco la gestión de la información estadística.</a:t>
                      </a:r>
                      <a:endParaRPr lang="es-CO" sz="1200" b="0" i="0" u="none" strike="noStrike" dirty="0">
                        <a:solidFill>
                          <a:schemeClr val="tx1"/>
                        </a:solidFill>
                        <a:effectLst/>
                        <a:latin typeface="Calibri" panose="020F0502020204030204" pitchFamily="34" charset="0"/>
                      </a:endParaRPr>
                    </a:p>
                  </a:txBody>
                  <a:tcPr marL="7961" marR="7961" marT="7961" marB="0" anchor="b"/>
                </a:tc>
                <a:tc vMerge="1">
                  <a:txBody>
                    <a:bodyPr/>
                    <a:lstStyle/>
                    <a:p>
                      <a:endParaRPr lang="es-CO"/>
                    </a:p>
                  </a:txBody>
                  <a:tcPr/>
                </a:tc>
                <a:extLst>
                  <a:ext uri="{0D108BD9-81ED-4DB2-BD59-A6C34878D82A}">
                    <a16:rowId xmlns:a16="http://schemas.microsoft.com/office/drawing/2014/main" val="3826142088"/>
                  </a:ext>
                </a:extLst>
              </a:tr>
              <a:tr h="329994">
                <a:tc>
                  <a:txBody>
                    <a:bodyPr/>
                    <a:lstStyle/>
                    <a:p>
                      <a:pPr algn="just" fontAlgn="b">
                        <a:buClr>
                          <a:srgbClr val="000000"/>
                        </a:buClr>
                        <a:buSzPts val="1100"/>
                        <a:buFont typeface="Calibri" panose="020F0502020204030204" pitchFamily="34" charset="0"/>
                        <a:buNone/>
                      </a:pPr>
                      <a:r>
                        <a:rPr lang="es-ES" sz="1200" b="0" i="0" u="none" strike="noStrike" dirty="0">
                          <a:solidFill>
                            <a:schemeClr val="tx1"/>
                          </a:solidFill>
                          <a:effectLst/>
                          <a:latin typeface="Calibri" panose="020F0502020204030204" pitchFamily="34" charset="0"/>
                        </a:rPr>
                        <a:t>Publicar en la página web de la entidad, para disposición de los grupos de interés, la ficha técnica de indicadores.</a:t>
                      </a:r>
                      <a:endParaRPr lang="es-CO" sz="1200" b="0" i="0" u="none" strike="noStrike" dirty="0">
                        <a:solidFill>
                          <a:schemeClr val="tx1"/>
                        </a:solidFill>
                        <a:effectLst/>
                        <a:latin typeface="Calibri" panose="020F0502020204030204" pitchFamily="34" charset="0"/>
                      </a:endParaRPr>
                    </a:p>
                  </a:txBody>
                  <a:tcPr marL="7961" marR="7961" marT="7961" marB="0" anchor="b"/>
                </a:tc>
                <a:tc vMerge="1">
                  <a:txBody>
                    <a:bodyPr/>
                    <a:lstStyle/>
                    <a:p>
                      <a:endParaRPr lang="es-CO"/>
                    </a:p>
                  </a:txBody>
                  <a:tcPr/>
                </a:tc>
                <a:extLst>
                  <a:ext uri="{0D108BD9-81ED-4DB2-BD59-A6C34878D82A}">
                    <a16:rowId xmlns:a16="http://schemas.microsoft.com/office/drawing/2014/main" val="2211874832"/>
                  </a:ext>
                </a:extLst>
              </a:tr>
              <a:tr h="494991">
                <a:tc>
                  <a:txBody>
                    <a:bodyPr/>
                    <a:lstStyle/>
                    <a:p>
                      <a:pPr algn="just" fontAlgn="b">
                        <a:buClr>
                          <a:srgbClr val="000000"/>
                        </a:buClr>
                        <a:buSzPts val="1100"/>
                        <a:buFont typeface="Calibri" panose="020F0502020204030204" pitchFamily="34" charset="0"/>
                        <a:buNone/>
                      </a:pPr>
                      <a:r>
                        <a:rPr lang="es-ES" sz="1200" b="0" i="0" u="none" strike="noStrike" dirty="0">
                          <a:solidFill>
                            <a:schemeClr val="tx1"/>
                          </a:solidFill>
                          <a:effectLst/>
                          <a:latin typeface="Calibri" panose="020F0502020204030204" pitchFamily="34" charset="0"/>
                        </a:rPr>
                        <a:t>Publicar en la página web, los protocolos de transferencia de datos de operaciones estadísticas, para disposición de los grupos de valor de la entidad.</a:t>
                      </a:r>
                      <a:endParaRPr lang="es-CO" sz="1200" b="0" i="0" u="none" strike="noStrike" dirty="0">
                        <a:solidFill>
                          <a:schemeClr val="tx1"/>
                        </a:solidFill>
                        <a:effectLst/>
                        <a:latin typeface="Calibri" panose="020F0502020204030204" pitchFamily="34" charset="0"/>
                      </a:endParaRPr>
                    </a:p>
                  </a:txBody>
                  <a:tcPr marL="7961" marR="7961" marT="7961" marB="0" anchor="b"/>
                </a:tc>
                <a:tc vMerge="1">
                  <a:txBody>
                    <a:bodyPr/>
                    <a:lstStyle/>
                    <a:p>
                      <a:endParaRPr lang="es-CO"/>
                    </a:p>
                  </a:txBody>
                  <a:tcPr/>
                </a:tc>
                <a:extLst>
                  <a:ext uri="{0D108BD9-81ED-4DB2-BD59-A6C34878D82A}">
                    <a16:rowId xmlns:a16="http://schemas.microsoft.com/office/drawing/2014/main" val="2340497757"/>
                  </a:ext>
                </a:extLst>
              </a:tr>
            </a:tbl>
          </a:graphicData>
        </a:graphic>
      </p:graphicFrame>
      <p:graphicFrame>
        <p:nvGraphicFramePr>
          <p:cNvPr id="17" name="Tabla 16">
            <a:extLst>
              <a:ext uri="{FF2B5EF4-FFF2-40B4-BE49-F238E27FC236}">
                <a16:creationId xmlns:a16="http://schemas.microsoft.com/office/drawing/2014/main" id="{5D7D209D-428E-4170-9E8B-87A96DBCF4F0}"/>
              </a:ext>
            </a:extLst>
          </p:cNvPr>
          <p:cNvGraphicFramePr>
            <a:graphicFrameLocks noGrp="1"/>
          </p:cNvGraphicFramePr>
          <p:nvPr>
            <p:extLst>
              <p:ext uri="{D42A27DB-BD31-4B8C-83A1-F6EECF244321}">
                <p14:modId xmlns:p14="http://schemas.microsoft.com/office/powerpoint/2010/main" val="655359488"/>
              </p:ext>
            </p:extLst>
          </p:nvPr>
        </p:nvGraphicFramePr>
        <p:xfrm>
          <a:off x="7070725" y="3842551"/>
          <a:ext cx="4929930" cy="2476500"/>
        </p:xfrm>
        <a:graphic>
          <a:graphicData uri="http://schemas.openxmlformats.org/drawingml/2006/table">
            <a:tbl>
              <a:tblPr>
                <a:tableStyleId>{5C22544A-7EE6-4342-B048-85BDC9FD1C3A}</a:tableStyleId>
              </a:tblPr>
              <a:tblGrid>
                <a:gridCol w="3606800">
                  <a:extLst>
                    <a:ext uri="{9D8B030D-6E8A-4147-A177-3AD203B41FA5}">
                      <a16:colId xmlns:a16="http://schemas.microsoft.com/office/drawing/2014/main" val="432375121"/>
                    </a:ext>
                  </a:extLst>
                </a:gridCol>
                <a:gridCol w="1323130">
                  <a:extLst>
                    <a:ext uri="{9D8B030D-6E8A-4147-A177-3AD203B41FA5}">
                      <a16:colId xmlns:a16="http://schemas.microsoft.com/office/drawing/2014/main" val="1298335043"/>
                    </a:ext>
                  </a:extLst>
                </a:gridCol>
              </a:tblGrid>
              <a:tr h="221246">
                <a:tc>
                  <a:txBody>
                    <a:bodyPr/>
                    <a:lstStyle/>
                    <a:p>
                      <a:pPr algn="ctr" fontAlgn="ctr"/>
                      <a:r>
                        <a:rPr lang="es-CO" sz="1100" b="1" u="none" strike="noStrike" dirty="0">
                          <a:effectLst/>
                        </a:rPr>
                        <a:t>ACCIÓN</a:t>
                      </a:r>
                      <a:endParaRPr lang="es-CO" sz="11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tc>
                  <a:txBody>
                    <a:bodyPr/>
                    <a:lstStyle/>
                    <a:p>
                      <a:pPr algn="ctr" fontAlgn="ctr"/>
                      <a:r>
                        <a:rPr lang="es-CO" sz="1100" b="1" u="none" strike="noStrike" dirty="0">
                          <a:effectLst/>
                        </a:rPr>
                        <a:t>ÁREA RESPONSABLE</a:t>
                      </a:r>
                      <a:endParaRPr lang="es-CO" sz="11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extLst>
                  <a:ext uri="{0D108BD9-81ED-4DB2-BD59-A6C34878D82A}">
                    <a16:rowId xmlns:a16="http://schemas.microsoft.com/office/drawing/2014/main" val="2245320085"/>
                  </a:ext>
                </a:extLst>
              </a:tr>
              <a:tr h="615069">
                <a:tc>
                  <a:txBody>
                    <a:bodyPr/>
                    <a:lstStyle/>
                    <a:p>
                      <a:pPr algn="just" fontAlgn="ctr"/>
                      <a:r>
                        <a:rPr lang="es-ES" sz="1300" u="none" strike="noStrike" dirty="0">
                          <a:effectLst/>
                        </a:rPr>
                        <a:t>Establecer incentivos especiales para el personal de servicio al ciudadano - </a:t>
                      </a:r>
                      <a:r>
                        <a:rPr lang="es-ES" sz="1300" u="none" strike="noStrike" dirty="0">
                          <a:solidFill>
                            <a:srgbClr val="FF0000"/>
                          </a:solidFill>
                          <a:effectLst/>
                        </a:rPr>
                        <a:t>acción cumplida</a:t>
                      </a:r>
                      <a:endParaRPr lang="es-ES" sz="1300" b="0" i="0" u="none" strike="noStrike" dirty="0">
                        <a:solidFill>
                          <a:srgbClr val="FF0000"/>
                        </a:solidFill>
                        <a:effectLst/>
                        <a:latin typeface="Calibri" panose="020F0502020204030204" pitchFamily="34" charset="0"/>
                      </a:endParaRPr>
                    </a:p>
                  </a:txBody>
                  <a:tcPr marL="9525" marR="9525" marT="9525" marB="0" anchor="ctr"/>
                </a:tc>
                <a:tc rowSpan="3">
                  <a:txBody>
                    <a:bodyPr/>
                    <a:lstStyle/>
                    <a:p>
                      <a:pPr algn="ctr" fontAlgn="ctr"/>
                      <a:r>
                        <a:rPr lang="es-ES" sz="1300" u="none" strike="noStrike" dirty="0">
                          <a:effectLst/>
                        </a:rPr>
                        <a:t>GRUPO GESTIÓN DEL TALENTO HUMANO</a:t>
                      </a:r>
                      <a:endParaRPr lang="es-ES" sz="13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59482183"/>
                  </a:ext>
                </a:extLst>
              </a:tr>
              <a:tr h="1025116">
                <a:tc>
                  <a:txBody>
                    <a:bodyPr/>
                    <a:lstStyle/>
                    <a:p>
                      <a:pPr algn="just" fontAlgn="ctr"/>
                      <a:r>
                        <a:rPr lang="es-ES" sz="1300" u="none" strike="noStrike" dirty="0">
                          <a:effectLst/>
                        </a:rPr>
                        <a:t>Revisar la viabilidad de modificar el manual de funciones incluyendo las equivalencias, para dar cumplimiento a la Ley 1955 de 2019 y al Decreto 2365 de 2019 para facilitar el ingreso de jóvenes a la administración pública.</a:t>
                      </a:r>
                      <a:endParaRPr lang="es-ES" sz="13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endParaRPr lang="es-CO"/>
                    </a:p>
                  </a:txBody>
                  <a:tcPr/>
                </a:tc>
                <a:extLst>
                  <a:ext uri="{0D108BD9-81ED-4DB2-BD59-A6C34878D82A}">
                    <a16:rowId xmlns:a16="http://schemas.microsoft.com/office/drawing/2014/main" val="4101516621"/>
                  </a:ext>
                </a:extLst>
              </a:tr>
              <a:tr h="615069">
                <a:tc>
                  <a:txBody>
                    <a:bodyPr/>
                    <a:lstStyle/>
                    <a:p>
                      <a:pPr algn="just" fontAlgn="ctr"/>
                      <a:r>
                        <a:rPr lang="es-ES" sz="1300" u="none" strike="noStrike" dirty="0">
                          <a:effectLst/>
                        </a:rPr>
                        <a:t>Vincular jóvenes entre los 18 y 28 años en el nivel profesional, de acuerdo con la Ley 1955 de 2019 y el Decreto 2365 de 2019.</a:t>
                      </a:r>
                      <a:endParaRPr lang="es-ES" sz="13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endParaRPr lang="es-CO"/>
                    </a:p>
                  </a:txBody>
                  <a:tcPr/>
                </a:tc>
                <a:extLst>
                  <a:ext uri="{0D108BD9-81ED-4DB2-BD59-A6C34878D82A}">
                    <a16:rowId xmlns:a16="http://schemas.microsoft.com/office/drawing/2014/main" val="827267394"/>
                  </a:ext>
                </a:extLst>
              </a:tr>
            </a:tbl>
          </a:graphicData>
        </a:graphic>
      </p:graphicFrame>
      <p:sp>
        <p:nvSpPr>
          <p:cNvPr id="18" name="CuadroTexto 17">
            <a:extLst>
              <a:ext uri="{FF2B5EF4-FFF2-40B4-BE49-F238E27FC236}">
                <a16:creationId xmlns:a16="http://schemas.microsoft.com/office/drawing/2014/main" id="{B7C25141-850D-405C-9B28-25CE9A337466}"/>
              </a:ext>
            </a:extLst>
          </p:cNvPr>
          <p:cNvSpPr txBox="1"/>
          <p:nvPr/>
        </p:nvSpPr>
        <p:spPr>
          <a:xfrm>
            <a:off x="393699" y="1163157"/>
            <a:ext cx="5434913" cy="400110"/>
          </a:xfrm>
          <a:prstGeom prst="rect">
            <a:avLst/>
          </a:prstGeom>
          <a:noFill/>
        </p:spPr>
        <p:txBody>
          <a:bodyPr wrap="square" rtlCol="0">
            <a:spAutoFit/>
          </a:bodyPr>
          <a:lstStyle/>
          <a:p>
            <a:pPr algn="ctr"/>
            <a:r>
              <a:rPr lang="es-ES" sz="2000" b="1" dirty="0">
                <a:solidFill>
                  <a:schemeClr val="accent1"/>
                </a:solidFill>
              </a:rPr>
              <a:t>GESTIÓN  DE LA INFORMACIÓN ESTADÍSTICA</a:t>
            </a:r>
            <a:endParaRPr lang="es-CO" sz="2000" b="1" dirty="0">
              <a:solidFill>
                <a:schemeClr val="accent1"/>
              </a:solidFill>
            </a:endParaRPr>
          </a:p>
        </p:txBody>
      </p:sp>
      <p:sp>
        <p:nvSpPr>
          <p:cNvPr id="19" name="CuadroTexto 18">
            <a:extLst>
              <a:ext uri="{FF2B5EF4-FFF2-40B4-BE49-F238E27FC236}">
                <a16:creationId xmlns:a16="http://schemas.microsoft.com/office/drawing/2014/main" id="{8E55D46F-19C1-4060-9213-670495F8C477}"/>
              </a:ext>
            </a:extLst>
          </p:cNvPr>
          <p:cNvSpPr txBox="1"/>
          <p:nvPr/>
        </p:nvSpPr>
        <p:spPr>
          <a:xfrm>
            <a:off x="7163963" y="1122233"/>
            <a:ext cx="4929929" cy="400110"/>
          </a:xfrm>
          <a:prstGeom prst="rect">
            <a:avLst/>
          </a:prstGeom>
          <a:noFill/>
        </p:spPr>
        <p:txBody>
          <a:bodyPr wrap="square" rtlCol="0">
            <a:spAutoFit/>
          </a:bodyPr>
          <a:lstStyle/>
          <a:p>
            <a:pPr algn="ctr"/>
            <a:r>
              <a:rPr lang="es-ES" sz="2000" b="1" dirty="0">
                <a:solidFill>
                  <a:schemeClr val="accent1"/>
                </a:solidFill>
              </a:rPr>
              <a:t>GESTIÓN  DEL TALENTO HUMANO</a:t>
            </a:r>
            <a:endParaRPr lang="es-CO" sz="2000" b="1" dirty="0">
              <a:solidFill>
                <a:schemeClr val="accent1"/>
              </a:solidFill>
            </a:endParaRPr>
          </a:p>
        </p:txBody>
      </p:sp>
      <p:sp>
        <p:nvSpPr>
          <p:cNvPr id="20" name="CuadroTexto 19">
            <a:extLst>
              <a:ext uri="{FF2B5EF4-FFF2-40B4-BE49-F238E27FC236}">
                <a16:creationId xmlns:a16="http://schemas.microsoft.com/office/drawing/2014/main" id="{F3D3F87C-927F-4110-971A-7E5560E98AB3}"/>
              </a:ext>
            </a:extLst>
          </p:cNvPr>
          <p:cNvSpPr txBox="1"/>
          <p:nvPr/>
        </p:nvSpPr>
        <p:spPr>
          <a:xfrm>
            <a:off x="1471181" y="3429000"/>
            <a:ext cx="364189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sp>
        <p:nvSpPr>
          <p:cNvPr id="21" name="CuadroTexto 20">
            <a:extLst>
              <a:ext uri="{FF2B5EF4-FFF2-40B4-BE49-F238E27FC236}">
                <a16:creationId xmlns:a16="http://schemas.microsoft.com/office/drawing/2014/main" id="{AEF6E272-6850-4EBE-B91C-19225DF4B11E}"/>
              </a:ext>
            </a:extLst>
          </p:cNvPr>
          <p:cNvSpPr txBox="1"/>
          <p:nvPr/>
        </p:nvSpPr>
        <p:spPr>
          <a:xfrm>
            <a:off x="7163963" y="3445701"/>
            <a:ext cx="4743450"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graphicFrame>
        <p:nvGraphicFramePr>
          <p:cNvPr id="23" name="Gráfico 22">
            <a:extLst>
              <a:ext uri="{FF2B5EF4-FFF2-40B4-BE49-F238E27FC236}">
                <a16:creationId xmlns:a16="http://schemas.microsoft.com/office/drawing/2014/main" id="{B6E62971-8DC4-4384-9519-748B2059CED5}"/>
              </a:ext>
            </a:extLst>
          </p:cNvPr>
          <p:cNvGraphicFramePr>
            <a:graphicFrameLocks/>
          </p:cNvGraphicFramePr>
          <p:nvPr>
            <p:extLst>
              <p:ext uri="{D42A27DB-BD31-4B8C-83A1-F6EECF244321}">
                <p14:modId xmlns:p14="http://schemas.microsoft.com/office/powerpoint/2010/main" val="3264098001"/>
              </p:ext>
            </p:extLst>
          </p:nvPr>
        </p:nvGraphicFramePr>
        <p:xfrm>
          <a:off x="8500285" y="1657705"/>
          <a:ext cx="2722737" cy="163364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4" name="Gráfico 23">
            <a:extLst>
              <a:ext uri="{FF2B5EF4-FFF2-40B4-BE49-F238E27FC236}">
                <a16:creationId xmlns:a16="http://schemas.microsoft.com/office/drawing/2014/main" id="{59E816B9-0EDA-4656-B0A6-C8F6F07B1A15}"/>
              </a:ext>
            </a:extLst>
          </p:cNvPr>
          <p:cNvGraphicFramePr>
            <a:graphicFrameLocks/>
          </p:cNvGraphicFramePr>
          <p:nvPr>
            <p:extLst>
              <p:ext uri="{D42A27DB-BD31-4B8C-83A1-F6EECF244321}">
                <p14:modId xmlns:p14="http://schemas.microsoft.com/office/powerpoint/2010/main" val="2211117741"/>
              </p:ext>
            </p:extLst>
          </p:nvPr>
        </p:nvGraphicFramePr>
        <p:xfrm>
          <a:off x="1471181" y="1703092"/>
          <a:ext cx="3114832" cy="194677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684090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rot="5400000">
            <a:off x="8944962" y="292006"/>
            <a:ext cx="288032" cy="369332"/>
          </a:xfrm>
          <a:prstGeom prst="rect">
            <a:avLst/>
          </a:prstGeom>
          <a:noFill/>
        </p:spPr>
        <p:txBody>
          <a:bodyPr wrap="square" rtlCol="0">
            <a:spAutoFit/>
          </a:bodyPr>
          <a:lstStyle/>
          <a:p>
            <a:endParaRPr lang="es-ES" dirty="0"/>
          </a:p>
        </p:txBody>
      </p:sp>
      <p:pic>
        <p:nvPicPr>
          <p:cNvPr id="6" name="Marcador de contenido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3352" y="286950"/>
            <a:ext cx="2140841" cy="503999"/>
          </a:xfrm>
          <a:blipFill>
            <a:blip r:embed="rId4"/>
            <a:tile tx="0" ty="0" sx="100000" sy="100000" flip="none" algn="tl"/>
          </a:blipFill>
          <a:ln>
            <a:noFill/>
          </a:ln>
        </p:spPr>
      </p:pic>
      <p:pic>
        <p:nvPicPr>
          <p:cNvPr id="11" name="Content Placeholder 10">
            <a:extLst>
              <a:ext uri="{FF2B5EF4-FFF2-40B4-BE49-F238E27FC236}">
                <a16:creationId xmlns:a16="http://schemas.microsoft.com/office/drawing/2014/main" id="{4E418F28-3304-0843-AE29-DB309383B3EA}"/>
              </a:ext>
            </a:extLst>
          </p:cNvPr>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9861654" y="263361"/>
            <a:ext cx="2139001" cy="446400"/>
          </a:xfrm>
        </p:spPr>
      </p:pic>
      <p:sp>
        <p:nvSpPr>
          <p:cNvPr id="5" name="Rectángulo 17">
            <a:extLst>
              <a:ext uri="{FF2B5EF4-FFF2-40B4-BE49-F238E27FC236}">
                <a16:creationId xmlns:a16="http://schemas.microsoft.com/office/drawing/2014/main" id="{BACF7A39-0D84-1545-B810-B1CA1841C984}"/>
              </a:ext>
            </a:extLst>
          </p:cNvPr>
          <p:cNvSpPr>
            <a:spLocks/>
          </p:cNvSpPr>
          <p:nvPr/>
        </p:nvSpPr>
        <p:spPr>
          <a:xfrm>
            <a:off x="0" y="-11409"/>
            <a:ext cx="12192000" cy="185698"/>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uadroTexto 14">
            <a:extLst>
              <a:ext uri="{FF2B5EF4-FFF2-40B4-BE49-F238E27FC236}">
                <a16:creationId xmlns:a16="http://schemas.microsoft.com/office/drawing/2014/main" id="{4BEC9969-5E9E-463E-B5D1-7737DE01584F}"/>
              </a:ext>
            </a:extLst>
          </p:cNvPr>
          <p:cNvSpPr txBox="1"/>
          <p:nvPr/>
        </p:nvSpPr>
        <p:spPr>
          <a:xfrm>
            <a:off x="1839612" y="269320"/>
            <a:ext cx="8512775" cy="830997"/>
          </a:xfrm>
          <a:prstGeom prst="rect">
            <a:avLst/>
          </a:prstGeom>
          <a:noFill/>
        </p:spPr>
        <p:txBody>
          <a:bodyPr wrap="square" rtlCol="0">
            <a:spAutoFit/>
          </a:bodyPr>
          <a:lstStyle/>
          <a:p>
            <a:pPr algn="ctr"/>
            <a:r>
              <a:rPr lang="es-ES" sz="2400" b="1" dirty="0">
                <a:solidFill>
                  <a:schemeClr val="accent1"/>
                </a:solidFill>
              </a:rPr>
              <a:t>RESULTADOS</a:t>
            </a:r>
          </a:p>
          <a:p>
            <a:pPr algn="ctr"/>
            <a:r>
              <a:rPr lang="es-ES" sz="2400" b="1" dirty="0">
                <a:solidFill>
                  <a:schemeClr val="accent1"/>
                </a:solidFill>
              </a:rPr>
              <a:t>ÍNDICES DE GESTIÓN Y DESEMPEÑO 2019 - 2020</a:t>
            </a:r>
            <a:endParaRPr lang="es-CO" sz="2400" b="1" dirty="0">
              <a:solidFill>
                <a:schemeClr val="accent1"/>
              </a:solidFill>
            </a:endParaRPr>
          </a:p>
        </p:txBody>
      </p:sp>
      <p:graphicFrame>
        <p:nvGraphicFramePr>
          <p:cNvPr id="4" name="Tabla 3">
            <a:extLst>
              <a:ext uri="{FF2B5EF4-FFF2-40B4-BE49-F238E27FC236}">
                <a16:creationId xmlns:a16="http://schemas.microsoft.com/office/drawing/2014/main" id="{30CAC2FE-66A4-42B9-A001-CE9D7A715D5A}"/>
              </a:ext>
            </a:extLst>
          </p:cNvPr>
          <p:cNvGraphicFramePr>
            <a:graphicFrameLocks noGrp="1"/>
          </p:cNvGraphicFramePr>
          <p:nvPr>
            <p:extLst>
              <p:ext uri="{D42A27DB-BD31-4B8C-83A1-F6EECF244321}">
                <p14:modId xmlns:p14="http://schemas.microsoft.com/office/powerpoint/2010/main" val="3626248388"/>
              </p:ext>
            </p:extLst>
          </p:nvPr>
        </p:nvGraphicFramePr>
        <p:xfrm>
          <a:off x="596317" y="4051663"/>
          <a:ext cx="5575883" cy="2592359"/>
        </p:xfrm>
        <a:graphic>
          <a:graphicData uri="http://schemas.openxmlformats.org/drawingml/2006/table">
            <a:tbl>
              <a:tblPr>
                <a:tableStyleId>{5C22544A-7EE6-4342-B048-85BDC9FD1C3A}</a:tableStyleId>
              </a:tblPr>
              <a:tblGrid>
                <a:gridCol w="4014052">
                  <a:extLst>
                    <a:ext uri="{9D8B030D-6E8A-4147-A177-3AD203B41FA5}">
                      <a16:colId xmlns:a16="http://schemas.microsoft.com/office/drawing/2014/main" val="3936959988"/>
                    </a:ext>
                  </a:extLst>
                </a:gridCol>
                <a:gridCol w="1561831">
                  <a:extLst>
                    <a:ext uri="{9D8B030D-6E8A-4147-A177-3AD203B41FA5}">
                      <a16:colId xmlns:a16="http://schemas.microsoft.com/office/drawing/2014/main" val="1551371207"/>
                    </a:ext>
                  </a:extLst>
                </a:gridCol>
              </a:tblGrid>
              <a:tr h="173154">
                <a:tc>
                  <a:txBody>
                    <a:bodyPr/>
                    <a:lstStyle/>
                    <a:p>
                      <a:pPr algn="ctr" fontAlgn="auto"/>
                      <a:r>
                        <a:rPr lang="es-CO" sz="1000" b="1" u="none" strike="noStrike" dirty="0">
                          <a:effectLst/>
                        </a:rPr>
                        <a:t>ACCIÓN</a:t>
                      </a:r>
                      <a:endParaRPr lang="es-CO" sz="1000" b="1" i="0" u="none" strike="noStrike" dirty="0">
                        <a:solidFill>
                          <a:srgbClr val="000000"/>
                        </a:solidFill>
                        <a:effectLst/>
                        <a:latin typeface="Calibri" panose="020F0502020204030204" pitchFamily="34" charset="0"/>
                      </a:endParaRPr>
                    </a:p>
                  </a:txBody>
                  <a:tcPr marL="8353" marR="8353" marT="8353" marB="0" anchor="b">
                    <a:solidFill>
                      <a:srgbClr val="33CCFF"/>
                    </a:solidFill>
                  </a:tcPr>
                </a:tc>
                <a:tc>
                  <a:txBody>
                    <a:bodyPr/>
                    <a:lstStyle/>
                    <a:p>
                      <a:pPr algn="ctr" fontAlgn="auto"/>
                      <a:r>
                        <a:rPr lang="es-CO" sz="1000" b="1" u="none" strike="noStrike" dirty="0">
                          <a:effectLst/>
                        </a:rPr>
                        <a:t>ÁREAS RESPONSABLES</a:t>
                      </a:r>
                      <a:endParaRPr lang="es-CO" sz="1000" b="1" i="0" u="none" strike="noStrike" dirty="0">
                        <a:solidFill>
                          <a:srgbClr val="000000"/>
                        </a:solidFill>
                        <a:effectLst/>
                        <a:latin typeface="Calibri" panose="020F0502020204030204" pitchFamily="34" charset="0"/>
                      </a:endParaRPr>
                    </a:p>
                  </a:txBody>
                  <a:tcPr marL="8353" marR="8353" marT="8353" marB="0" anchor="b">
                    <a:solidFill>
                      <a:srgbClr val="33CCFF"/>
                    </a:solidFill>
                  </a:tcPr>
                </a:tc>
                <a:extLst>
                  <a:ext uri="{0D108BD9-81ED-4DB2-BD59-A6C34878D82A}">
                    <a16:rowId xmlns:a16="http://schemas.microsoft.com/office/drawing/2014/main" val="974748005"/>
                  </a:ext>
                </a:extLst>
              </a:tr>
              <a:tr h="280516">
                <a:tc>
                  <a:txBody>
                    <a:bodyPr/>
                    <a:lstStyle/>
                    <a:p>
                      <a:pPr algn="just" fontAlgn="auto"/>
                      <a:r>
                        <a:rPr lang="es-ES" sz="1200" u="none" strike="noStrike" dirty="0">
                          <a:effectLst/>
                        </a:rPr>
                        <a:t>Medir la satisfacción de los usuarios con el uso de trámites en línea.</a:t>
                      </a:r>
                      <a:endParaRPr lang="es-ES" sz="1200" b="0" i="0" u="none" strike="noStrike" dirty="0">
                        <a:solidFill>
                          <a:srgbClr val="000000"/>
                        </a:solidFill>
                        <a:effectLst/>
                        <a:latin typeface="Calibri" panose="020F0502020204030204" pitchFamily="34" charset="0"/>
                      </a:endParaRPr>
                    </a:p>
                  </a:txBody>
                  <a:tcPr marL="8353" marR="8353" marT="8353" marB="0" anchor="b"/>
                </a:tc>
                <a:tc>
                  <a:txBody>
                    <a:bodyPr/>
                    <a:lstStyle/>
                    <a:p>
                      <a:pPr algn="ctr" fontAlgn="auto"/>
                      <a:r>
                        <a:rPr lang="es-CO" sz="1200" u="none" strike="noStrike" dirty="0">
                          <a:effectLst/>
                        </a:rPr>
                        <a:t>TIC´S</a:t>
                      </a:r>
                      <a:endParaRPr lang="es-CO" sz="1200" b="0" i="0" u="none" strike="noStrike" dirty="0">
                        <a:solidFill>
                          <a:srgbClr val="000000"/>
                        </a:solidFill>
                        <a:effectLst/>
                        <a:latin typeface="Calibri" panose="020F0502020204030204" pitchFamily="34" charset="0"/>
                      </a:endParaRPr>
                    </a:p>
                  </a:txBody>
                  <a:tcPr marL="8353" marR="8353" marT="8353" marB="0" anchor="b"/>
                </a:tc>
                <a:extLst>
                  <a:ext uri="{0D108BD9-81ED-4DB2-BD59-A6C34878D82A}">
                    <a16:rowId xmlns:a16="http://schemas.microsoft.com/office/drawing/2014/main" val="2769441730"/>
                  </a:ext>
                </a:extLst>
              </a:tr>
              <a:tr h="280516">
                <a:tc>
                  <a:txBody>
                    <a:bodyPr/>
                    <a:lstStyle/>
                    <a:p>
                      <a:pPr algn="just" fontAlgn="auto">
                        <a:buClr>
                          <a:srgbClr val="000000"/>
                        </a:buClr>
                        <a:buSzPts val="1100"/>
                        <a:buFont typeface="Calibri" panose="020F0502020204030204" pitchFamily="34" charset="0"/>
                        <a:buNone/>
                      </a:pPr>
                      <a:r>
                        <a:rPr lang="es-ES" sz="1200" b="0" i="0" u="none" strike="noStrike" dirty="0">
                          <a:solidFill>
                            <a:srgbClr val="000000"/>
                          </a:solidFill>
                          <a:effectLst/>
                          <a:latin typeface="Calibri" panose="020F0502020204030204" pitchFamily="34" charset="0"/>
                        </a:rPr>
                        <a:t>Actualizar las vistas de información de la arquitectura de información para todas las fuentes.</a:t>
                      </a:r>
                      <a:endParaRPr lang="es-CO" sz="1200" b="0" i="0" u="none" strike="noStrike" dirty="0">
                        <a:solidFill>
                          <a:srgbClr val="000000"/>
                        </a:solidFill>
                        <a:effectLst/>
                        <a:latin typeface="Calibri" panose="020F0502020204030204" pitchFamily="34" charset="0"/>
                      </a:endParaRPr>
                    </a:p>
                  </a:txBody>
                  <a:tcPr marL="8353" marR="8353" marT="8353" marB="0" anchor="b"/>
                </a:tc>
                <a:tc>
                  <a:txBody>
                    <a:bodyPr/>
                    <a:lstStyle/>
                    <a:p>
                      <a:pPr algn="ctr" fontAlgn="auto"/>
                      <a:r>
                        <a:rPr lang="es-CO" sz="1200" u="none" strike="noStrike" dirty="0">
                          <a:effectLst/>
                        </a:rPr>
                        <a:t>TIC´S</a:t>
                      </a:r>
                      <a:endParaRPr lang="es-CO" sz="1200" b="0" i="0" u="none" strike="noStrike" dirty="0">
                        <a:solidFill>
                          <a:srgbClr val="000000"/>
                        </a:solidFill>
                        <a:effectLst/>
                        <a:latin typeface="Calibri" panose="020F0502020204030204" pitchFamily="34" charset="0"/>
                      </a:endParaRPr>
                    </a:p>
                  </a:txBody>
                  <a:tcPr marL="8353" marR="8353" marT="8353" marB="0" anchor="b"/>
                </a:tc>
                <a:extLst>
                  <a:ext uri="{0D108BD9-81ED-4DB2-BD59-A6C34878D82A}">
                    <a16:rowId xmlns:a16="http://schemas.microsoft.com/office/drawing/2014/main" val="2403225835"/>
                  </a:ext>
                </a:extLst>
              </a:tr>
              <a:tr h="415570">
                <a:tc>
                  <a:txBody>
                    <a:bodyPr/>
                    <a:lstStyle/>
                    <a:p>
                      <a:pPr algn="just" fontAlgn="auto">
                        <a:buClr>
                          <a:srgbClr val="000000"/>
                        </a:buClr>
                        <a:buSzPts val="1100"/>
                        <a:buFont typeface="Calibri" panose="020F0502020204030204" pitchFamily="34" charset="0"/>
                        <a:buNone/>
                      </a:pPr>
                      <a:r>
                        <a:rPr lang="es-ES" sz="1200" b="0" i="0" u="none" strike="noStrike" dirty="0">
                          <a:solidFill>
                            <a:srgbClr val="000000"/>
                          </a:solidFill>
                          <a:effectLst/>
                          <a:latin typeface="Calibri" panose="020F0502020204030204" pitchFamily="34" charset="0"/>
                        </a:rPr>
                        <a:t>Contar en la entidad con un procedimiento para traducir la información pública que solicita un grupo étnico a su respectiva lengua.</a:t>
                      </a:r>
                      <a:endParaRPr lang="es-CO" sz="1200" b="0" i="0" u="none" strike="noStrike" dirty="0">
                        <a:solidFill>
                          <a:srgbClr val="000000"/>
                        </a:solidFill>
                        <a:effectLst/>
                        <a:latin typeface="Calibri" panose="020F0502020204030204" pitchFamily="34" charset="0"/>
                      </a:endParaRPr>
                    </a:p>
                  </a:txBody>
                  <a:tcPr marL="8353" marR="8353" marT="8353" marB="0" anchor="b"/>
                </a:tc>
                <a:tc>
                  <a:txBody>
                    <a:bodyPr/>
                    <a:lstStyle/>
                    <a:p>
                      <a:pPr algn="ctr" fontAlgn="auto"/>
                      <a:r>
                        <a:rPr lang="es-CO" sz="1200" u="none" strike="noStrike">
                          <a:effectLst/>
                        </a:rPr>
                        <a:t>OAP - OPU</a:t>
                      </a:r>
                      <a:endParaRPr lang="es-CO" sz="1200" b="0" i="0" u="none" strike="noStrike">
                        <a:solidFill>
                          <a:srgbClr val="000000"/>
                        </a:solidFill>
                        <a:effectLst/>
                        <a:latin typeface="Calibri" panose="020F0502020204030204" pitchFamily="34" charset="0"/>
                      </a:endParaRPr>
                    </a:p>
                  </a:txBody>
                  <a:tcPr marL="8353" marR="8353" marT="8353" marB="0" anchor="b"/>
                </a:tc>
                <a:extLst>
                  <a:ext uri="{0D108BD9-81ED-4DB2-BD59-A6C34878D82A}">
                    <a16:rowId xmlns:a16="http://schemas.microsoft.com/office/drawing/2014/main" val="331207460"/>
                  </a:ext>
                </a:extLst>
              </a:tr>
              <a:tr h="417033">
                <a:tc>
                  <a:txBody>
                    <a:bodyPr/>
                    <a:lstStyle/>
                    <a:p>
                      <a:pPr algn="just" fontAlgn="auto">
                        <a:buClr>
                          <a:srgbClr val="000000"/>
                        </a:buClr>
                        <a:buSzPts val="1100"/>
                        <a:buFont typeface="Calibri" panose="020F0502020204030204" pitchFamily="34" charset="0"/>
                        <a:buNone/>
                      </a:pPr>
                      <a:r>
                        <a:rPr lang="es-ES" sz="1200" b="0" i="0" u="none" strike="noStrike" dirty="0">
                          <a:solidFill>
                            <a:srgbClr val="000000"/>
                          </a:solidFill>
                          <a:effectLst/>
                          <a:latin typeface="Calibri" panose="020F0502020204030204" pitchFamily="34" charset="0"/>
                        </a:rPr>
                        <a:t>Incluir diferentes medios de comunicación, acordes a la realidad de la entidad y a la pandemia, para divulgar la información en el proceso de rendición de cuentas.</a:t>
                      </a:r>
                      <a:endParaRPr lang="es-CO" sz="1200" b="0" i="0" u="none" strike="noStrike" dirty="0">
                        <a:solidFill>
                          <a:srgbClr val="000000"/>
                        </a:solidFill>
                        <a:effectLst/>
                        <a:latin typeface="Calibri" panose="020F0502020204030204" pitchFamily="34" charset="0"/>
                      </a:endParaRPr>
                    </a:p>
                  </a:txBody>
                  <a:tcPr marL="8353" marR="8353" marT="8353" marB="0" anchor="b"/>
                </a:tc>
                <a:tc>
                  <a:txBody>
                    <a:bodyPr/>
                    <a:lstStyle/>
                    <a:p>
                      <a:pPr algn="ctr" fontAlgn="auto"/>
                      <a:r>
                        <a:rPr lang="es-CO" sz="1200" u="none" strike="noStrike">
                          <a:effectLst/>
                        </a:rPr>
                        <a:t>COMUNICACIONES</a:t>
                      </a:r>
                      <a:endParaRPr lang="es-CO" sz="1200" b="0" i="0" u="none" strike="noStrike">
                        <a:solidFill>
                          <a:srgbClr val="000000"/>
                        </a:solidFill>
                        <a:effectLst/>
                        <a:latin typeface="Calibri" panose="020F0502020204030204" pitchFamily="34" charset="0"/>
                      </a:endParaRPr>
                    </a:p>
                  </a:txBody>
                  <a:tcPr marL="8353" marR="8353" marT="8353" marB="0" anchor="b"/>
                </a:tc>
                <a:extLst>
                  <a:ext uri="{0D108BD9-81ED-4DB2-BD59-A6C34878D82A}">
                    <a16:rowId xmlns:a16="http://schemas.microsoft.com/office/drawing/2014/main" val="3806507027"/>
                  </a:ext>
                </a:extLst>
              </a:tr>
              <a:tr h="554093">
                <a:tc>
                  <a:txBody>
                    <a:bodyPr/>
                    <a:lstStyle/>
                    <a:p>
                      <a:pPr algn="just" fontAlgn="auto">
                        <a:buClr>
                          <a:srgbClr val="000000"/>
                        </a:buClr>
                        <a:buSzPts val="1100"/>
                        <a:buFont typeface="Calibri" panose="020F0502020204030204" pitchFamily="34" charset="0"/>
                        <a:buNone/>
                      </a:pPr>
                      <a:r>
                        <a:rPr lang="es-ES" sz="1200" b="0" i="0" u="none" strike="noStrike" dirty="0">
                          <a:solidFill>
                            <a:srgbClr val="000000"/>
                          </a:solidFill>
                          <a:effectLst/>
                          <a:latin typeface="Calibri" panose="020F0502020204030204" pitchFamily="34" charset="0"/>
                        </a:rPr>
                        <a:t>Incluir la mayor cantidad posible y acorde con la realidad de la entidad y de la pandemia, de grupos de valor y otras instancias, en las actividades de participación implementadas.</a:t>
                      </a:r>
                      <a:endParaRPr lang="es-CO" sz="1200" b="0" i="0" u="none" strike="noStrike" dirty="0">
                        <a:solidFill>
                          <a:srgbClr val="000000"/>
                        </a:solidFill>
                        <a:effectLst/>
                        <a:latin typeface="Calibri" panose="020F0502020204030204" pitchFamily="34" charset="0"/>
                      </a:endParaRPr>
                    </a:p>
                  </a:txBody>
                  <a:tcPr marL="8353" marR="8353" marT="8353" marB="0" anchor="b"/>
                </a:tc>
                <a:tc>
                  <a:txBody>
                    <a:bodyPr/>
                    <a:lstStyle/>
                    <a:p>
                      <a:pPr algn="ctr" fontAlgn="auto"/>
                      <a:r>
                        <a:rPr lang="es-CO" sz="1200" u="none" strike="noStrike" dirty="0">
                          <a:effectLst/>
                        </a:rPr>
                        <a:t>OAP</a:t>
                      </a:r>
                      <a:endParaRPr lang="es-CO" sz="1200" b="0" i="0" u="none" strike="noStrike" dirty="0">
                        <a:solidFill>
                          <a:srgbClr val="000000"/>
                        </a:solidFill>
                        <a:effectLst/>
                        <a:latin typeface="Calibri" panose="020F0502020204030204" pitchFamily="34" charset="0"/>
                      </a:endParaRPr>
                    </a:p>
                  </a:txBody>
                  <a:tcPr marL="8353" marR="8353" marT="8353" marB="0" anchor="b"/>
                </a:tc>
                <a:extLst>
                  <a:ext uri="{0D108BD9-81ED-4DB2-BD59-A6C34878D82A}">
                    <a16:rowId xmlns:a16="http://schemas.microsoft.com/office/drawing/2014/main" val="2077810389"/>
                  </a:ext>
                </a:extLst>
              </a:tr>
            </a:tbl>
          </a:graphicData>
        </a:graphic>
      </p:graphicFrame>
      <p:sp>
        <p:nvSpPr>
          <p:cNvPr id="13" name="CuadroTexto 12">
            <a:extLst>
              <a:ext uri="{FF2B5EF4-FFF2-40B4-BE49-F238E27FC236}">
                <a16:creationId xmlns:a16="http://schemas.microsoft.com/office/drawing/2014/main" id="{440848AF-6EFB-4737-8A75-B27751EC4A1A}"/>
              </a:ext>
            </a:extLst>
          </p:cNvPr>
          <p:cNvSpPr txBox="1"/>
          <p:nvPr/>
        </p:nvSpPr>
        <p:spPr>
          <a:xfrm>
            <a:off x="386767" y="1137012"/>
            <a:ext cx="5434913" cy="707886"/>
          </a:xfrm>
          <a:prstGeom prst="rect">
            <a:avLst/>
          </a:prstGeom>
          <a:noFill/>
        </p:spPr>
        <p:txBody>
          <a:bodyPr wrap="square" rtlCol="0">
            <a:spAutoFit/>
          </a:bodyPr>
          <a:lstStyle/>
          <a:p>
            <a:pPr algn="ctr"/>
            <a:r>
              <a:rPr lang="es-ES" sz="2000" b="1" dirty="0">
                <a:solidFill>
                  <a:schemeClr val="accent1"/>
                </a:solidFill>
              </a:rPr>
              <a:t>PARTICIPACIÓN CIUDADANA EN LA GESTIÓN PÚBLICA</a:t>
            </a:r>
            <a:endParaRPr lang="es-CO" sz="2000" b="1" dirty="0">
              <a:solidFill>
                <a:schemeClr val="accent1"/>
              </a:solidFill>
            </a:endParaRPr>
          </a:p>
        </p:txBody>
      </p:sp>
      <p:sp>
        <p:nvSpPr>
          <p:cNvPr id="14" name="CuadroTexto 13">
            <a:extLst>
              <a:ext uri="{FF2B5EF4-FFF2-40B4-BE49-F238E27FC236}">
                <a16:creationId xmlns:a16="http://schemas.microsoft.com/office/drawing/2014/main" id="{E6724B9A-0754-4206-B729-E45F7016F025}"/>
              </a:ext>
            </a:extLst>
          </p:cNvPr>
          <p:cNvSpPr txBox="1"/>
          <p:nvPr/>
        </p:nvSpPr>
        <p:spPr>
          <a:xfrm>
            <a:off x="1471181" y="3747104"/>
            <a:ext cx="364189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graphicFrame>
        <p:nvGraphicFramePr>
          <p:cNvPr id="16" name="Gráfico 15">
            <a:extLst>
              <a:ext uri="{FF2B5EF4-FFF2-40B4-BE49-F238E27FC236}">
                <a16:creationId xmlns:a16="http://schemas.microsoft.com/office/drawing/2014/main" id="{2F4FDDCB-B1B7-4CC9-8CE7-6EBDD5218224}"/>
              </a:ext>
            </a:extLst>
          </p:cNvPr>
          <p:cNvGraphicFramePr>
            <a:graphicFrameLocks/>
          </p:cNvGraphicFramePr>
          <p:nvPr>
            <p:extLst>
              <p:ext uri="{D42A27DB-BD31-4B8C-83A1-F6EECF244321}">
                <p14:modId xmlns:p14="http://schemas.microsoft.com/office/powerpoint/2010/main" val="322317555"/>
              </p:ext>
            </p:extLst>
          </p:nvPr>
        </p:nvGraphicFramePr>
        <p:xfrm>
          <a:off x="882305" y="1270870"/>
          <a:ext cx="4819649" cy="2773210"/>
        </p:xfrm>
        <a:graphic>
          <a:graphicData uri="http://schemas.openxmlformats.org/drawingml/2006/chart">
            <c:chart xmlns:c="http://schemas.openxmlformats.org/drawingml/2006/chart" xmlns:r="http://schemas.openxmlformats.org/officeDocument/2006/relationships" r:id="rId6"/>
          </a:graphicData>
        </a:graphic>
      </p:graphicFrame>
      <p:sp>
        <p:nvSpPr>
          <p:cNvPr id="17" name="CuadroTexto 16">
            <a:extLst>
              <a:ext uri="{FF2B5EF4-FFF2-40B4-BE49-F238E27FC236}">
                <a16:creationId xmlns:a16="http://schemas.microsoft.com/office/drawing/2014/main" id="{6C19095B-08D8-4CCD-84D2-44FAA1B4BD3C}"/>
              </a:ext>
            </a:extLst>
          </p:cNvPr>
          <p:cNvSpPr txBox="1"/>
          <p:nvPr/>
        </p:nvSpPr>
        <p:spPr>
          <a:xfrm>
            <a:off x="6757087" y="1117947"/>
            <a:ext cx="5434913" cy="400110"/>
          </a:xfrm>
          <a:prstGeom prst="rect">
            <a:avLst/>
          </a:prstGeom>
          <a:noFill/>
        </p:spPr>
        <p:txBody>
          <a:bodyPr wrap="square" rtlCol="0">
            <a:spAutoFit/>
          </a:bodyPr>
          <a:lstStyle/>
          <a:p>
            <a:pPr algn="ctr"/>
            <a:r>
              <a:rPr lang="es-ES" sz="2000" b="1" dirty="0">
                <a:solidFill>
                  <a:schemeClr val="accent1"/>
                </a:solidFill>
              </a:rPr>
              <a:t>PLANEACIÓN INSTITUCIONAL</a:t>
            </a:r>
            <a:endParaRPr lang="es-CO" sz="2000" b="1" dirty="0">
              <a:solidFill>
                <a:schemeClr val="accent1"/>
              </a:solidFill>
            </a:endParaRPr>
          </a:p>
        </p:txBody>
      </p:sp>
      <p:graphicFrame>
        <p:nvGraphicFramePr>
          <p:cNvPr id="9" name="Tabla 8">
            <a:extLst>
              <a:ext uri="{FF2B5EF4-FFF2-40B4-BE49-F238E27FC236}">
                <a16:creationId xmlns:a16="http://schemas.microsoft.com/office/drawing/2014/main" id="{CE44AC74-35A0-4532-A77F-D21C17BDD180}"/>
              </a:ext>
            </a:extLst>
          </p:cNvPr>
          <p:cNvGraphicFramePr>
            <a:graphicFrameLocks noGrp="1"/>
          </p:cNvGraphicFramePr>
          <p:nvPr>
            <p:extLst>
              <p:ext uri="{D42A27DB-BD31-4B8C-83A1-F6EECF244321}">
                <p14:modId xmlns:p14="http://schemas.microsoft.com/office/powerpoint/2010/main" val="2852527069"/>
              </p:ext>
            </p:extLst>
          </p:nvPr>
        </p:nvGraphicFramePr>
        <p:xfrm>
          <a:off x="6976162" y="4714875"/>
          <a:ext cx="4851400" cy="1786890"/>
        </p:xfrm>
        <a:graphic>
          <a:graphicData uri="http://schemas.openxmlformats.org/drawingml/2006/table">
            <a:tbl>
              <a:tblPr/>
              <a:tblGrid>
                <a:gridCol w="3492500">
                  <a:extLst>
                    <a:ext uri="{9D8B030D-6E8A-4147-A177-3AD203B41FA5}">
                      <a16:colId xmlns:a16="http://schemas.microsoft.com/office/drawing/2014/main" val="328063415"/>
                    </a:ext>
                  </a:extLst>
                </a:gridCol>
                <a:gridCol w="1358900">
                  <a:extLst>
                    <a:ext uri="{9D8B030D-6E8A-4147-A177-3AD203B41FA5}">
                      <a16:colId xmlns:a16="http://schemas.microsoft.com/office/drawing/2014/main" val="1619532929"/>
                    </a:ext>
                  </a:extLst>
                </a:gridCol>
              </a:tblGrid>
              <a:tr h="381000">
                <a:tc>
                  <a:txBody>
                    <a:bodyPr/>
                    <a:lstStyle/>
                    <a:p>
                      <a:pPr algn="ctr" fontAlgn="ctr"/>
                      <a:r>
                        <a:rPr lang="es-CO" sz="1100" b="1" i="0" u="none" strike="noStrike">
                          <a:solidFill>
                            <a:srgbClr val="000000"/>
                          </a:solidFill>
                          <a:effectLst/>
                          <a:latin typeface="Calibri" panose="020F0502020204030204" pitchFamily="34" charset="0"/>
                        </a:rPr>
                        <a:t>ACCIÓN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s-CO" sz="1100" b="1" i="0" u="none" strike="noStrike" dirty="0">
                          <a:solidFill>
                            <a:srgbClr val="000000"/>
                          </a:solidFill>
                          <a:effectLst/>
                          <a:latin typeface="Calibri" panose="020F0502020204030204" pitchFamily="34" charset="0"/>
                        </a:rPr>
                        <a:t>ÁREA RESPONSABLE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51014579"/>
                  </a:ext>
                </a:extLst>
              </a:tr>
              <a:tr h="571500">
                <a:tc>
                  <a:txBody>
                    <a:bodyPr/>
                    <a:lstStyle/>
                    <a:p>
                      <a:pPr marL="0" algn="just" defTabSz="914400" rtl="0" eaLnBrk="1" fontAlgn="auto" latinLnBrk="0" hangingPunct="1"/>
                      <a:r>
                        <a:rPr lang="es-ES" sz="1300" u="none" strike="noStrike" kern="1200" dirty="0">
                          <a:solidFill>
                            <a:schemeClr val="dk1"/>
                          </a:solidFill>
                          <a:effectLst/>
                          <a:latin typeface="+mn-lt"/>
                          <a:ea typeface="+mn-ea"/>
                          <a:cs typeface="+mn-cs"/>
                        </a:rPr>
                        <a:t>Incluir en los objetivos estratégicos, programas o proyectos del plan de desarrollo el enfoque diferencial y de derechos humanos.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3F4"/>
                    </a:solidFill>
                  </a:tcPr>
                </a:tc>
                <a:tc rowSpan="2">
                  <a:txBody>
                    <a:bodyPr/>
                    <a:lstStyle/>
                    <a:p>
                      <a:pPr algn="ctr" fontAlgn="ctr"/>
                      <a:r>
                        <a:rPr lang="es-CO" sz="1300" b="0" i="0" u="none" strike="noStrike" dirty="0">
                          <a:solidFill>
                            <a:srgbClr val="000000"/>
                          </a:solidFill>
                          <a:effectLst/>
                          <a:latin typeface="Calibri" panose="020F0502020204030204" pitchFamily="34" charset="0"/>
                        </a:rPr>
                        <a:t>OAP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3F4"/>
                    </a:solidFill>
                  </a:tcPr>
                </a:tc>
                <a:extLst>
                  <a:ext uri="{0D108BD9-81ED-4DB2-BD59-A6C34878D82A}">
                    <a16:rowId xmlns:a16="http://schemas.microsoft.com/office/drawing/2014/main" val="460136486"/>
                  </a:ext>
                </a:extLst>
              </a:tr>
              <a:tr h="571500">
                <a:tc>
                  <a:txBody>
                    <a:bodyPr/>
                    <a:lstStyle/>
                    <a:p>
                      <a:pPr marL="0" algn="just" defTabSz="914400" rtl="0" eaLnBrk="1" fontAlgn="auto" latinLnBrk="0" hangingPunct="1"/>
                      <a:r>
                        <a:rPr lang="es-ES" sz="1300" u="none" strike="noStrike" kern="1200" dirty="0">
                          <a:solidFill>
                            <a:schemeClr val="dk1"/>
                          </a:solidFill>
                          <a:effectLst/>
                          <a:latin typeface="+mn-lt"/>
                          <a:ea typeface="+mn-ea"/>
                          <a:cs typeface="+mn-cs"/>
                        </a:rPr>
                        <a:t>Contemplar un enfoque étnico diferencial en los objetivos estratégicos, programas o proyectos del plan de desarrollo para diseñar una planeación incluyente.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3F4"/>
                    </a:solidFill>
                  </a:tcPr>
                </a:tc>
                <a:tc vMerge="1">
                  <a:txBody>
                    <a:bodyPr/>
                    <a:lstStyle/>
                    <a:p>
                      <a:endParaRPr lang="es-CO"/>
                    </a:p>
                  </a:txBody>
                  <a:tcPr/>
                </a:tc>
                <a:extLst>
                  <a:ext uri="{0D108BD9-81ED-4DB2-BD59-A6C34878D82A}">
                    <a16:rowId xmlns:a16="http://schemas.microsoft.com/office/drawing/2014/main" val="624862910"/>
                  </a:ext>
                </a:extLst>
              </a:tr>
            </a:tbl>
          </a:graphicData>
        </a:graphic>
      </p:graphicFrame>
      <p:sp>
        <p:nvSpPr>
          <p:cNvPr id="18" name="CuadroTexto 17">
            <a:extLst>
              <a:ext uri="{FF2B5EF4-FFF2-40B4-BE49-F238E27FC236}">
                <a16:creationId xmlns:a16="http://schemas.microsoft.com/office/drawing/2014/main" id="{2B554538-6321-4F5A-8214-6DC735BA6C2F}"/>
              </a:ext>
            </a:extLst>
          </p:cNvPr>
          <p:cNvSpPr txBox="1"/>
          <p:nvPr/>
        </p:nvSpPr>
        <p:spPr>
          <a:xfrm>
            <a:off x="7580913" y="4280519"/>
            <a:ext cx="3641898" cy="307777"/>
          </a:xfrm>
          <a:prstGeom prst="rect">
            <a:avLst/>
          </a:prstGeom>
          <a:noFill/>
        </p:spPr>
        <p:txBody>
          <a:bodyPr wrap="square" rtlCol="0">
            <a:spAutoFit/>
          </a:bodyPr>
          <a:lstStyle/>
          <a:p>
            <a:pPr algn="ctr"/>
            <a:r>
              <a:rPr lang="es-ES" sz="1400" b="1" dirty="0">
                <a:solidFill>
                  <a:schemeClr val="accent1"/>
                </a:solidFill>
              </a:rPr>
              <a:t>RECOMENDACIONES</a:t>
            </a:r>
            <a:endParaRPr lang="es-CO" sz="1400" b="1" dirty="0">
              <a:solidFill>
                <a:schemeClr val="accent1"/>
              </a:solidFill>
            </a:endParaRPr>
          </a:p>
        </p:txBody>
      </p:sp>
      <p:graphicFrame>
        <p:nvGraphicFramePr>
          <p:cNvPr id="19" name="Gráfico 18">
            <a:extLst>
              <a:ext uri="{FF2B5EF4-FFF2-40B4-BE49-F238E27FC236}">
                <a16:creationId xmlns:a16="http://schemas.microsoft.com/office/drawing/2014/main" id="{3AA87A62-7B77-4962-83DC-E0E68A45D83F}"/>
              </a:ext>
            </a:extLst>
          </p:cNvPr>
          <p:cNvGraphicFramePr>
            <a:graphicFrameLocks/>
          </p:cNvGraphicFramePr>
          <p:nvPr>
            <p:extLst>
              <p:ext uri="{D42A27DB-BD31-4B8C-83A1-F6EECF244321}">
                <p14:modId xmlns:p14="http://schemas.microsoft.com/office/powerpoint/2010/main" val="1815526925"/>
              </p:ext>
            </p:extLst>
          </p:nvPr>
        </p:nvGraphicFramePr>
        <p:xfrm>
          <a:off x="6976162" y="1399849"/>
          <a:ext cx="4572000" cy="27432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3434055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2778</TotalTime>
  <Words>3626</Words>
  <Application>Microsoft Office PowerPoint</Application>
  <PresentationFormat>Panorámica</PresentationFormat>
  <Paragraphs>344</Paragraphs>
  <Slides>16</Slides>
  <Notes>15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Sandra Milena Bernal Salazar</dc:creator>
  <cp:lastModifiedBy>Sandra Milena Bernal Salazar</cp:lastModifiedBy>
  <cp:revision>168</cp:revision>
  <dcterms:created xsi:type="dcterms:W3CDTF">2020-08-12T15:58:57Z</dcterms:created>
  <dcterms:modified xsi:type="dcterms:W3CDTF">2021-06-03T17:42:48Z</dcterms:modified>
</cp:coreProperties>
</file>