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1"/>
  </p:handoutMasterIdLst>
  <p:sldIdLst>
    <p:sldId id="256" r:id="rId5"/>
    <p:sldId id="257" r:id="rId6"/>
    <p:sldId id="268" r:id="rId7"/>
    <p:sldId id="269" r:id="rId8"/>
    <p:sldId id="270" r:id="rId9"/>
    <p:sldId id="274" r:id="rId10"/>
    <p:sldId id="271" r:id="rId11"/>
    <p:sldId id="272" r:id="rId12"/>
    <p:sldId id="273" r:id="rId13"/>
    <p:sldId id="277" r:id="rId14"/>
    <p:sldId id="276" r:id="rId15"/>
    <p:sldId id="275" r:id="rId16"/>
    <p:sldId id="278" r:id="rId17"/>
    <p:sldId id="279" r:id="rId18"/>
    <p:sldId id="280" r:id="rId19"/>
    <p:sldId id="281" r:id="rId20"/>
    <p:sldId id="282" r:id="rId21"/>
    <p:sldId id="283" r:id="rId22"/>
    <p:sldId id="284" r:id="rId23"/>
    <p:sldId id="291" r:id="rId24"/>
    <p:sldId id="285" r:id="rId25"/>
    <p:sldId id="286" r:id="rId26"/>
    <p:sldId id="287" r:id="rId27"/>
    <p:sldId id="288" r:id="rId28"/>
    <p:sldId id="289" r:id="rId29"/>
    <p:sldId id="290" r:id="rId3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Milena Bernal Salazar" initials="SMBS" lastIdx="8" clrIdx="0">
    <p:extLst>
      <p:ext uri="{19B8F6BF-5375-455C-9EA6-DF929625EA0E}">
        <p15:presenceInfo xmlns:p15="http://schemas.microsoft.com/office/powerpoint/2012/main" userId="S-1-5-21-81624996-460610924-998223194-1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671C34"/>
    <a:srgbClr val="E59D44"/>
    <a:srgbClr val="93BB54"/>
    <a:srgbClr val="C49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autoAdjust="0"/>
    <p:restoredTop sz="94660"/>
  </p:normalViewPr>
  <p:slideViewPr>
    <p:cSldViewPr snapToGrid="0">
      <p:cViewPr varScale="1">
        <p:scale>
          <a:sx n="107" d="100"/>
          <a:sy n="107" d="100"/>
        </p:scale>
        <p:origin x="750" y="10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manuel.delarosac\Downloads\Gra&#769;ficos%20FURA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natalia.pinzonv\Desktop\compras%20grafic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natalia.pinzonv\Desktop\Graficas%20G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natalia.pinzonv\Desktop\Graficas%20Adicionales%20%20S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natalia.pinzonv\Desktop\Graficas%20Adicionales%20DJ.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natalia.pinzonv\Desktop\Graficas%20Adicionales%20M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natalia.pinzonv\Desktop\Graficas%20sc.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natalia.pinzonv\Desktop\Graficas%20Adicionales%20gt.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natalia.pinzonv\Desktop\Natalia%20Pinz&#243;n\Graficas%20Adicionale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natalia.pinzonv\Desktop\Graficas%20pc.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natalia.pinzonv\Desktop\Graficas%20tranparenci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manuel.delarosac\Downloads\Gra&#769;ficos%20FURAG.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natalia.pinzonv\Desktop\Graficas%20Adicionales%20GD.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natalia.pinzonv\Desktop\Graficas%20Adicionales%20G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natalia.pinzonv\Desktop\Graficas%20Adicionales%20GC.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natalia.pinzonv\Desktop\Graficas%20Adicionales%20ci.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manuel.delarosac\Downloads\Gra&#769;ficos%20FURA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manuel.delarosac\Downloads\Gra&#769;ficos%20FURA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natalia\Desktop\Gra&#769;ficos%20FURA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manuel.delarosac\Downloads\Gra&#769;ficos%20FURA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natalia.pinzonv\Desktop\Graficas%20Adicionales.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natalia.pinzonv\Desktop\Graficas%20Adicional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670325300246563"/>
          <c:y val="8.1184310294546522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s-CO"/>
        </a:p>
      </c:txPr>
    </c:title>
    <c:autoTitleDeleted val="0"/>
    <c:plotArea>
      <c:layout/>
      <c:doughnutChart>
        <c:varyColors val="1"/>
        <c:ser>
          <c:idx val="0"/>
          <c:order val="0"/>
          <c:tx>
            <c:strRef>
              <c:f>Gráfica_4!$C$16</c:f>
              <c:strCache>
                <c:ptCount val="1"/>
                <c:pt idx="0">
                  <c:v>2022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3E4-A647-AD07-5B88A3FBA725}"/>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3E4-A647-AD07-5B88A3FBA725}"/>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13E4-A647-AD07-5B88A3FBA725}"/>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Gráfica_4!$B$17:$B$19</c:f>
              <c:strCache>
                <c:ptCount val="3"/>
                <c:pt idx="0">
                  <c:v>Mínimo Puntaje Rama Ejecutiva</c:v>
                </c:pt>
                <c:pt idx="1">
                  <c:v>Máximo Puntaje Rama Ejecutiva</c:v>
                </c:pt>
                <c:pt idx="2">
                  <c:v>Promedio sector administrativo</c:v>
                </c:pt>
              </c:strCache>
            </c:strRef>
          </c:cat>
          <c:val>
            <c:numRef>
              <c:f>Gráfica_4!$C$17:$C$19</c:f>
              <c:numCache>
                <c:formatCode>General</c:formatCode>
                <c:ptCount val="3"/>
                <c:pt idx="0">
                  <c:v>33</c:v>
                </c:pt>
                <c:pt idx="1">
                  <c:v>96</c:v>
                </c:pt>
                <c:pt idx="2">
                  <c:v>64.5</c:v>
                </c:pt>
              </c:numCache>
            </c:numRef>
          </c:val>
          <c:extLst>
            <c:ext xmlns:c16="http://schemas.microsoft.com/office/drawing/2014/chart" uri="{C3380CC4-5D6E-409C-BE32-E72D297353CC}">
              <c16:uniqueId val="{00000006-13E4-A647-AD07-5B88A3FBA725}"/>
            </c:ext>
          </c:extLst>
        </c:ser>
        <c:dLbls>
          <c:showLegendKey val="0"/>
          <c:showVal val="0"/>
          <c:showCatName val="0"/>
          <c:showSerName val="0"/>
          <c:showPercent val="0"/>
          <c:showBubbleSize val="0"/>
          <c:showLeaderLines val="1"/>
        </c:dLbls>
        <c:firstSliceAng val="29"/>
        <c:holeSize val="68"/>
      </c:doughnutChart>
      <c:spPr>
        <a:noFill/>
        <a:ln>
          <a:noFill/>
        </a:ln>
        <a:effectLst/>
      </c:spPr>
    </c:plotArea>
    <c:legend>
      <c:legendPos val="b"/>
      <c:layout>
        <c:manualLayout>
          <c:xMode val="edge"/>
          <c:yMode val="edge"/>
          <c:x val="8.3252642955234296E-2"/>
          <c:y val="0.71547231099118114"/>
          <c:w val="0.81698245430763938"/>
          <c:h val="0.2296704578594342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9BF-4785-856D-67E3254A0D9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97.4</c:v>
                </c:pt>
                <c:pt idx="1">
                  <c:v>97.6</c:v>
                </c:pt>
              </c:numCache>
            </c:numRef>
          </c:val>
          <c:extLst>
            <c:ext xmlns:c16="http://schemas.microsoft.com/office/drawing/2014/chart" uri="{C3380CC4-5D6E-409C-BE32-E72D297353CC}">
              <c16:uniqueId val="{00000000-79BF-4785-856D-67E3254A0D96}"/>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manualLayout>
          <c:layoutTarget val="inner"/>
          <c:xMode val="edge"/>
          <c:yMode val="edge"/>
          <c:x val="4.9957730824742412E-2"/>
          <c:y val="0.18691186120251083"/>
          <c:w val="0.90008453835051516"/>
          <c:h val="0.64845580586029095"/>
        </c:manualLayout>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458-4E69-B10C-5D719846055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82.4</c:v>
                </c:pt>
                <c:pt idx="1">
                  <c:v>79.900000000000006</c:v>
                </c:pt>
              </c:numCache>
            </c:numRef>
          </c:val>
          <c:extLst>
            <c:ext xmlns:c16="http://schemas.microsoft.com/office/drawing/2014/chart" uri="{C3380CC4-5D6E-409C-BE32-E72D297353CC}">
              <c16:uniqueId val="{00000000-4458-4E69-B10C-5D7198460557}"/>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0AF-41AA-894F-2FEBF13BA57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77.599999999999994</c:v>
                </c:pt>
                <c:pt idx="1">
                  <c:v>84.5</c:v>
                </c:pt>
              </c:numCache>
            </c:numRef>
          </c:val>
          <c:extLst>
            <c:ext xmlns:c16="http://schemas.microsoft.com/office/drawing/2014/chart" uri="{C3380CC4-5D6E-409C-BE32-E72D297353CC}">
              <c16:uniqueId val="{00000000-50AF-41AA-894F-2FEBF13BA579}"/>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0DC-4C34-8450-C0B76F530F4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100</c:v>
                </c:pt>
                <c:pt idx="1">
                  <c:v>95.2</c:v>
                </c:pt>
              </c:numCache>
            </c:numRef>
          </c:val>
          <c:extLst>
            <c:ext xmlns:c16="http://schemas.microsoft.com/office/drawing/2014/chart" uri="{C3380CC4-5D6E-409C-BE32-E72D297353CC}">
              <c16:uniqueId val="{00000000-80DC-4C34-8450-C0B76F530F40}"/>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B16-474D-88AC-A93CA297DB5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87.7</c:v>
                </c:pt>
                <c:pt idx="1">
                  <c:v>76.7</c:v>
                </c:pt>
              </c:numCache>
            </c:numRef>
          </c:val>
          <c:extLst>
            <c:ext xmlns:c16="http://schemas.microsoft.com/office/drawing/2014/chart" uri="{C3380CC4-5D6E-409C-BE32-E72D297353CC}">
              <c16:uniqueId val="{00000000-3B16-474D-88AC-A93CA297DB5F}"/>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5BE-4C4A-8F2F-394FCEF6699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92.4</c:v>
                </c:pt>
                <c:pt idx="1">
                  <c:v>90.3</c:v>
                </c:pt>
              </c:numCache>
            </c:numRef>
          </c:val>
          <c:extLst>
            <c:ext xmlns:c16="http://schemas.microsoft.com/office/drawing/2014/chart" uri="{C3380CC4-5D6E-409C-BE32-E72D297353CC}">
              <c16:uniqueId val="{00000000-15BE-4C4A-8F2F-394FCEF6699C}"/>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62D-418D-9321-23EDE3A7C1C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90</c:v>
                </c:pt>
                <c:pt idx="1">
                  <c:v>89.4</c:v>
                </c:pt>
              </c:numCache>
            </c:numRef>
          </c:val>
          <c:extLst>
            <c:ext xmlns:c16="http://schemas.microsoft.com/office/drawing/2014/chart" uri="{C3380CC4-5D6E-409C-BE32-E72D297353CC}">
              <c16:uniqueId val="{00000000-D62D-418D-9321-23EDE3A7C1CD}"/>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50C-4EE3-A474-F7C8CCE1B37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96.4</c:v>
                </c:pt>
                <c:pt idx="1">
                  <c:v>98.8</c:v>
                </c:pt>
              </c:numCache>
            </c:numRef>
          </c:val>
          <c:extLst>
            <c:ext xmlns:c16="http://schemas.microsoft.com/office/drawing/2014/chart" uri="{C3380CC4-5D6E-409C-BE32-E72D297353CC}">
              <c16:uniqueId val="{00000000-D50C-4EE3-A474-F7C8CCE1B37E}"/>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99B-466C-BB07-BE2DD044D8B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96.2</c:v>
                </c:pt>
                <c:pt idx="1">
                  <c:v>92.9</c:v>
                </c:pt>
              </c:numCache>
            </c:numRef>
          </c:val>
          <c:extLst>
            <c:ext xmlns:c16="http://schemas.microsoft.com/office/drawing/2014/chart" uri="{C3380CC4-5D6E-409C-BE32-E72D297353CC}">
              <c16:uniqueId val="{00000000-799B-466C-BB07-BE2DD044D8BD}"/>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913-486B-8B97-44544489855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100</c:v>
                </c:pt>
                <c:pt idx="1">
                  <c:v>91.2</c:v>
                </c:pt>
              </c:numCache>
            </c:numRef>
          </c:val>
          <c:extLst>
            <c:ext xmlns:c16="http://schemas.microsoft.com/office/drawing/2014/chart" uri="{C3380CC4-5D6E-409C-BE32-E72D297353CC}">
              <c16:uniqueId val="{00000000-C913-486B-8B97-445444898556}"/>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CO" sz="20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a:solidFill>
                  <a:schemeClr val="tx1">
                    <a:lumMod val="65000"/>
                    <a:lumOff val="35000"/>
                  </a:schemeClr>
                </a:solidFill>
                <a:latin typeface="Century Gothic" panose="020B0502020202020204" pitchFamily="34" charset="0"/>
              </a:rPr>
              <a:t>2023</a:t>
            </a:r>
          </a:p>
        </c:rich>
      </c:tx>
      <c:layout>
        <c:manualLayout>
          <c:xMode val="edge"/>
          <c:yMode val="edge"/>
          <c:x val="0.40670325300246563"/>
          <c:y val="8.1481481481481488E-2"/>
        </c:manualLayout>
      </c:layout>
      <c:overlay val="0"/>
      <c:spPr>
        <a:noFill/>
        <a:ln>
          <a:noFill/>
        </a:ln>
        <a:effectLst/>
      </c:spPr>
      <c:txPr>
        <a:bodyPr rot="0" spcFirstLastPara="1" vertOverflow="ellipsis" vert="horz" wrap="square" anchor="ctr" anchorCtr="1"/>
        <a:lstStyle/>
        <a:p>
          <a:pPr>
            <a:defRPr lang="es-CO" sz="20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s-CO"/>
        </a:p>
      </c:txPr>
    </c:title>
    <c:autoTitleDeleted val="0"/>
    <c:plotArea>
      <c:layout/>
      <c:doughnutChart>
        <c:varyColors val="1"/>
        <c:ser>
          <c:idx val="0"/>
          <c:order val="0"/>
          <c:tx>
            <c:strRef>
              <c:f>Gráfica_4!$C$26</c:f>
              <c:strCache>
                <c:ptCount val="1"/>
                <c:pt idx="0">
                  <c:v>2023</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D4E-444A-97D7-5BF7827016F6}"/>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D4E-444A-97D7-5BF7827016F6}"/>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D4E-444A-97D7-5BF7827016F6}"/>
              </c:ext>
            </c:extLst>
          </c:dPt>
          <c:dLbls>
            <c:spPr>
              <a:noFill/>
              <a:ln>
                <a:noFill/>
              </a:ln>
              <a:effectLst/>
            </c:spPr>
            <c:txPr>
              <a:bodyPr rot="0" spcFirstLastPara="1" vertOverflow="ellipsis" vert="horz" wrap="square" lIns="38100" tIns="19050" rIns="38100" bIns="19050" anchor="ctr" anchorCtr="1">
                <a:spAutoFit/>
              </a:bodyPr>
              <a:lstStyle/>
              <a:p>
                <a:pPr>
                  <a:defRPr lang="es-CO" sz="1100" b="1" i="0" u="none" strike="noStrike" kern="1200" baseline="0">
                    <a:solidFill>
                      <a:schemeClr val="bg1"/>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Gráfica_4!$B$27:$B$29</c:f>
              <c:strCache>
                <c:ptCount val="3"/>
                <c:pt idx="0">
                  <c:v>Mínimo Puntaje Rama Ejecutiva</c:v>
                </c:pt>
                <c:pt idx="1">
                  <c:v>Máximo Puntaje Rama Ejecutiva</c:v>
                </c:pt>
                <c:pt idx="2">
                  <c:v>Promedio sector administrativo</c:v>
                </c:pt>
              </c:strCache>
            </c:strRef>
          </c:cat>
          <c:val>
            <c:numRef>
              <c:f>Gráfica_4!$C$27:$C$29</c:f>
              <c:numCache>
                <c:formatCode>General</c:formatCode>
                <c:ptCount val="3"/>
                <c:pt idx="0">
                  <c:v>46</c:v>
                </c:pt>
                <c:pt idx="1">
                  <c:v>97</c:v>
                </c:pt>
                <c:pt idx="2">
                  <c:v>71.5</c:v>
                </c:pt>
              </c:numCache>
            </c:numRef>
          </c:val>
          <c:extLst>
            <c:ext xmlns:c16="http://schemas.microsoft.com/office/drawing/2014/chart" uri="{C3380CC4-5D6E-409C-BE32-E72D297353CC}">
              <c16:uniqueId val="{00000006-4D4E-444A-97D7-5BF7827016F6}"/>
            </c:ext>
          </c:extLst>
        </c:ser>
        <c:dLbls>
          <c:showLegendKey val="0"/>
          <c:showVal val="0"/>
          <c:showCatName val="0"/>
          <c:showSerName val="0"/>
          <c:showPercent val="0"/>
          <c:showBubbleSize val="0"/>
          <c:showLeaderLines val="1"/>
        </c:dLbls>
        <c:firstSliceAng val="22"/>
        <c:holeSize val="68"/>
      </c:doughnutChart>
      <c:spPr>
        <a:noFill/>
        <a:ln>
          <a:noFill/>
        </a:ln>
        <a:effectLst/>
      </c:spPr>
    </c:plotArea>
    <c:legend>
      <c:legendPos val="b"/>
      <c:layout>
        <c:manualLayout>
          <c:xMode val="edge"/>
          <c:yMode val="edge"/>
          <c:x val="5.5096418732782371E-2"/>
          <c:y val="0.72436366287547393"/>
          <c:w val="0.88426136815542689"/>
          <c:h val="0.22008078156897054"/>
        </c:manualLayout>
      </c:layout>
      <c:overlay val="0"/>
      <c:spPr>
        <a:noFill/>
        <a:ln>
          <a:noFill/>
        </a:ln>
        <a:effectLst/>
      </c:spPr>
      <c:txPr>
        <a:bodyPr rot="0" spcFirstLastPara="1" vertOverflow="ellipsis" vert="horz" wrap="square" anchor="ctr" anchorCtr="1"/>
        <a:lstStyle/>
        <a:p>
          <a:pPr>
            <a:defRPr lang="es-CO"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s-CO" sz="900" b="0" i="0" u="none" strike="noStrike" kern="1200" baseline="0">
          <a:solidFill>
            <a:schemeClr val="tx1"/>
          </a:solidFill>
          <a:latin typeface="+mn-lt"/>
          <a:ea typeface="+mn-ea"/>
          <a:cs typeface="+mn-cs"/>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EB0-4DE8-B2C7-0899678FB4E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87</c:v>
                </c:pt>
                <c:pt idx="1">
                  <c:v>93.5</c:v>
                </c:pt>
              </c:numCache>
            </c:numRef>
          </c:val>
          <c:extLst>
            <c:ext xmlns:c16="http://schemas.microsoft.com/office/drawing/2014/chart" uri="{C3380CC4-5D6E-409C-BE32-E72D297353CC}">
              <c16:uniqueId val="{00000000-4EB0-4DE8-B2C7-0899678FB4EA}"/>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240-470B-B620-1BC4DD0AF90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83.8</c:v>
                </c:pt>
                <c:pt idx="1">
                  <c:v>86</c:v>
                </c:pt>
              </c:numCache>
            </c:numRef>
          </c:val>
          <c:extLst>
            <c:ext xmlns:c16="http://schemas.microsoft.com/office/drawing/2014/chart" uri="{C3380CC4-5D6E-409C-BE32-E72D297353CC}">
              <c16:uniqueId val="{00000000-F240-470B-B620-1BC4DD0AF90B}"/>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034-429E-BD8C-DAC4246264E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87.6</c:v>
                </c:pt>
                <c:pt idx="1">
                  <c:v>92.5</c:v>
                </c:pt>
              </c:numCache>
            </c:numRef>
          </c:val>
          <c:extLst>
            <c:ext xmlns:c16="http://schemas.microsoft.com/office/drawing/2014/chart" uri="{C3380CC4-5D6E-409C-BE32-E72D297353CC}">
              <c16:uniqueId val="{00000000-C034-429E-BD8C-DAC4246264E0}"/>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628-49B5-A331-02B67459F7A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97.4</c:v>
                </c:pt>
                <c:pt idx="1">
                  <c:v>96.3</c:v>
                </c:pt>
              </c:numCache>
            </c:numRef>
          </c:val>
          <c:extLst>
            <c:ext xmlns:c16="http://schemas.microsoft.com/office/drawing/2014/chart" uri="{C3380CC4-5D6E-409C-BE32-E72D297353CC}">
              <c16:uniqueId val="{00000000-9628-49B5-A331-02B67459F7A0}"/>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r>
              <a:rPr lang="es-CO" sz="1800" b="1" dirty="0">
                <a:solidFill>
                  <a:schemeClr val="tx1"/>
                </a:solidFill>
              </a:rPr>
              <a:t>Resultados  FURAG  - Sector Trabajo </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1C4-7C49-9462-527E61DACA4D}"/>
              </c:ext>
            </c:extLst>
          </c:dPt>
          <c:dPt>
            <c:idx val="2"/>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1C4-7C49-9462-527E61DACA4D}"/>
              </c:ext>
            </c:extLst>
          </c:dPt>
          <c:dPt>
            <c:idx val="3"/>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1C4-7C49-9462-527E61DACA4D}"/>
              </c:ext>
            </c:extLst>
          </c:dPt>
          <c:dPt>
            <c:idx val="4"/>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1C4-7C49-9462-527E61DACA4D}"/>
              </c:ext>
            </c:extLst>
          </c:dPt>
          <c:dPt>
            <c:idx val="5"/>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E1C4-7C49-9462-527E61DACA4D}"/>
              </c:ext>
            </c:extLst>
          </c:dPt>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Gráfica_2!$A$2:$A$7</c:f>
              <c:strCache>
                <c:ptCount val="6"/>
                <c:pt idx="0">
                  <c:v>Servicio Nacional de Aprendizaje</c:v>
                </c:pt>
                <c:pt idx="1">
                  <c:v>Unidad Administrativa especial de organizaciones Solidarias</c:v>
                </c:pt>
                <c:pt idx="2">
                  <c:v>Administradora Colombiana de pensiones</c:v>
                </c:pt>
                <c:pt idx="3">
                  <c:v>Superintendencia del Subsidio Familiar</c:v>
                </c:pt>
                <c:pt idx="4">
                  <c:v>Ministerio del trabajo</c:v>
                </c:pt>
                <c:pt idx="5">
                  <c:v>Unidad Administrativa especial del servicio público de empleo</c:v>
                </c:pt>
              </c:strCache>
            </c:strRef>
          </c:cat>
          <c:val>
            <c:numRef>
              <c:f>Gráfica_2!$B$2:$B$7</c:f>
              <c:numCache>
                <c:formatCode>General</c:formatCode>
                <c:ptCount val="6"/>
                <c:pt idx="0">
                  <c:v>94.3</c:v>
                </c:pt>
                <c:pt idx="1">
                  <c:v>94</c:v>
                </c:pt>
                <c:pt idx="2">
                  <c:v>92.4</c:v>
                </c:pt>
                <c:pt idx="3">
                  <c:v>92</c:v>
                </c:pt>
                <c:pt idx="4">
                  <c:v>85.7</c:v>
                </c:pt>
                <c:pt idx="5">
                  <c:v>78.099999999999994</c:v>
                </c:pt>
              </c:numCache>
            </c:numRef>
          </c:val>
          <c:extLst>
            <c:ext xmlns:c16="http://schemas.microsoft.com/office/drawing/2014/chart" uri="{C3380CC4-5D6E-409C-BE32-E72D297353CC}">
              <c16:uniqueId val="{0000000A-E1C4-7C49-9462-527E61DACA4D}"/>
            </c:ext>
          </c:extLst>
        </c:ser>
        <c:dLbls>
          <c:showLegendKey val="0"/>
          <c:showVal val="0"/>
          <c:showCatName val="0"/>
          <c:showSerName val="0"/>
          <c:showPercent val="0"/>
          <c:showBubbleSize val="0"/>
        </c:dLbls>
        <c:gapWidth val="219"/>
        <c:overlap val="-27"/>
        <c:axId val="844894144"/>
        <c:axId val="947305504"/>
      </c:barChart>
      <c:catAx>
        <c:axId val="84489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Century Gothic" panose="020B0502020202020204" pitchFamily="34" charset="0"/>
                <a:ea typeface="+mn-ea"/>
                <a:cs typeface="+mn-cs"/>
              </a:defRPr>
            </a:pPr>
            <a:endParaRPr lang="es-CO"/>
          </a:p>
        </c:txPr>
        <c:crossAx val="947305504"/>
        <c:crosses val="autoZero"/>
        <c:auto val="1"/>
        <c:lblAlgn val="ctr"/>
        <c:lblOffset val="100"/>
        <c:noMultiLvlLbl val="0"/>
      </c:catAx>
      <c:valAx>
        <c:axId val="9473055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448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lumOff val="50000"/>
            </a:schemeClr>
          </a:solidFill>
          <a:latin typeface="Century Gothic" panose="020B0502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Century Gothic" panose="020B0502020202020204" pitchFamily="34" charset="0"/>
                <a:ea typeface="+mn-ea"/>
                <a:cs typeface="+mn-cs"/>
              </a:defRPr>
            </a:pPr>
            <a:r>
              <a:rPr lang="es-CO" sz="1600" b="1">
                <a:solidFill>
                  <a:schemeClr val="tx1"/>
                </a:solidFill>
              </a:rPr>
              <a:t>Resultados FURAG 2023 - Por SuperIntendencias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701-C741-84A0-84832C7A3FDD}"/>
              </c:ext>
            </c:extLst>
          </c:dPt>
          <c:dPt>
            <c:idx val="2"/>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701-C741-84A0-84832C7A3FDD}"/>
              </c:ext>
            </c:extLst>
          </c:dPt>
          <c:dPt>
            <c:idx val="3"/>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701-C741-84A0-84832C7A3FDD}"/>
              </c:ext>
            </c:extLst>
          </c:dPt>
          <c:dPt>
            <c:idx val="4"/>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B701-C741-84A0-84832C7A3FDD}"/>
              </c:ext>
            </c:extLst>
          </c:dPt>
          <c:dPt>
            <c:idx val="5"/>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B701-C741-84A0-84832C7A3FDD}"/>
              </c:ext>
            </c:extLst>
          </c:dPt>
          <c:dPt>
            <c:idx val="6"/>
            <c:invertIfNegative val="0"/>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B701-C741-84A0-84832C7A3FDD}"/>
              </c:ext>
            </c:extLst>
          </c:dPt>
          <c:dPt>
            <c:idx val="7"/>
            <c:invertIfNegative val="0"/>
            <c:bubble3D val="0"/>
            <c:spPr>
              <a:solidFill>
                <a:srgbClr val="00B0F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B701-C741-84A0-84832C7A3FDD}"/>
              </c:ext>
            </c:extLst>
          </c:dPt>
          <c:dPt>
            <c:idx val="8"/>
            <c:invertIfNegative val="0"/>
            <c:bubble3D val="0"/>
            <c:spPr>
              <a:solidFill>
                <a:schemeClr val="accent4">
                  <a:lumMod val="40000"/>
                  <a:lumOff val="60000"/>
                </a:schemeClr>
              </a:solidFill>
              <a:ln>
                <a:solidFill>
                  <a:schemeClr val="accent4">
                    <a:lumMod val="40000"/>
                    <a:lumOff val="60000"/>
                  </a:schemeClr>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B701-C741-84A0-84832C7A3FDD}"/>
              </c:ext>
            </c:extLst>
          </c:dPt>
          <c:dPt>
            <c:idx val="9"/>
            <c:invertIfNegative val="0"/>
            <c:bubble3D val="0"/>
            <c:spPr>
              <a:solidFill>
                <a:srgbClr val="6699FF"/>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B701-C741-84A0-84832C7A3FDD}"/>
              </c:ext>
            </c:extLst>
          </c:dPt>
          <c:dLbls>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Gráfica_1!$A$2:$A$11</c:f>
              <c:strCache>
                <c:ptCount val="10"/>
                <c:pt idx="0">
                  <c:v>Superintendencia Financiera de Colombia</c:v>
                </c:pt>
                <c:pt idx="1">
                  <c:v>Superintendencia del Subsidio Familiar </c:v>
                </c:pt>
                <c:pt idx="2">
                  <c:v>Superintendencia Industria y Comercio</c:v>
                </c:pt>
                <c:pt idx="3">
                  <c:v>Superintendencia Economia Popular y Solidaria</c:v>
                </c:pt>
                <c:pt idx="4">
                  <c:v>Superintendencia Notariado y Registro</c:v>
                </c:pt>
                <c:pt idx="5">
                  <c:v>Superintendencia de Sociedades</c:v>
                </c:pt>
                <c:pt idx="6">
                  <c:v>Superintendencia de Servicios Publicos</c:v>
                </c:pt>
                <c:pt idx="7">
                  <c:v>Superintendencia Nacional de Salud</c:v>
                </c:pt>
                <c:pt idx="8">
                  <c:v>Superintendencia Vigilancia y Seguridad Privada</c:v>
                </c:pt>
                <c:pt idx="9">
                  <c:v>Superintendencia Transporte</c:v>
                </c:pt>
              </c:strCache>
            </c:strRef>
          </c:cat>
          <c:val>
            <c:numRef>
              <c:f>Gráfica_1!$B$2:$B$11</c:f>
              <c:numCache>
                <c:formatCode>General</c:formatCode>
                <c:ptCount val="10"/>
                <c:pt idx="0">
                  <c:v>92.6</c:v>
                </c:pt>
                <c:pt idx="1">
                  <c:v>92</c:v>
                </c:pt>
                <c:pt idx="2">
                  <c:v>92</c:v>
                </c:pt>
                <c:pt idx="3">
                  <c:v>85.9</c:v>
                </c:pt>
                <c:pt idx="4">
                  <c:v>85.8</c:v>
                </c:pt>
                <c:pt idx="5">
                  <c:v>85.2</c:v>
                </c:pt>
                <c:pt idx="6">
                  <c:v>84.4</c:v>
                </c:pt>
                <c:pt idx="7">
                  <c:v>83</c:v>
                </c:pt>
                <c:pt idx="8">
                  <c:v>82.3</c:v>
                </c:pt>
                <c:pt idx="9">
                  <c:v>82</c:v>
                </c:pt>
              </c:numCache>
            </c:numRef>
          </c:val>
          <c:extLst>
            <c:ext xmlns:c16="http://schemas.microsoft.com/office/drawing/2014/chart" uri="{C3380CC4-5D6E-409C-BE32-E72D297353CC}">
              <c16:uniqueId val="{00000012-B701-C741-84A0-84832C7A3FDD}"/>
            </c:ext>
          </c:extLst>
        </c:ser>
        <c:dLbls>
          <c:showLegendKey val="0"/>
          <c:showVal val="0"/>
          <c:showCatName val="0"/>
          <c:showSerName val="0"/>
          <c:showPercent val="0"/>
          <c:showBubbleSize val="0"/>
        </c:dLbls>
        <c:gapWidth val="219"/>
        <c:overlap val="-27"/>
        <c:axId val="700655664"/>
        <c:axId val="837385680"/>
      </c:barChart>
      <c:catAx>
        <c:axId val="70065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s-CO"/>
          </a:p>
        </c:txPr>
        <c:crossAx val="837385680"/>
        <c:crosses val="autoZero"/>
        <c:auto val="1"/>
        <c:lblAlgn val="ctr"/>
        <c:lblOffset val="100"/>
        <c:noMultiLvlLbl val="0"/>
      </c:catAx>
      <c:valAx>
        <c:axId val="8373856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00655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entury Gothic" panose="020B0502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ctr">
              <a:defRPr sz="1600" b="1" i="0" u="none" strike="noStrike" kern="1200" baseline="0">
                <a:solidFill>
                  <a:srgbClr val="000000"/>
                </a:solidFill>
                <a:effectLst/>
                <a:latin typeface="Century Gothic" panose="020B0502020202020204" pitchFamily="34" charset="0"/>
                <a:ea typeface="+mn-ea"/>
                <a:cs typeface="+mn-cs"/>
              </a:defRPr>
            </a:pPr>
            <a:r>
              <a:rPr lang="en-US" sz="1600" b="1" dirty="0">
                <a:solidFill>
                  <a:srgbClr val="000000"/>
                </a:solidFill>
                <a:latin typeface="Century Gothic" panose="020B0502020202020204" pitchFamily="34" charset="0"/>
              </a:rPr>
              <a:t>DIMENSIONES</a:t>
            </a:r>
          </a:p>
        </c:rich>
      </c:tx>
      <c:layout>
        <c:manualLayout>
          <c:xMode val="edge"/>
          <c:yMode val="edge"/>
          <c:x val="0.42060486112624129"/>
          <c:y val="2.288002184952008E-2"/>
        </c:manualLayout>
      </c:layout>
      <c:overlay val="0"/>
      <c:spPr>
        <a:noFill/>
        <a:ln>
          <a:noFill/>
        </a:ln>
        <a:effectLst/>
      </c:spPr>
      <c:txPr>
        <a:bodyPr rot="0" spcFirstLastPara="1" vertOverflow="ellipsis" vert="horz" wrap="square" anchor="ctr" anchorCtr="1"/>
        <a:lstStyle/>
        <a:p>
          <a:pPr algn="ctr">
            <a:defRPr sz="1600" b="1" i="0" u="none" strike="noStrike" kern="1200" baseline="0">
              <a:solidFill>
                <a:srgbClr val="000000"/>
              </a:solidFill>
              <a:effectLst/>
              <a:latin typeface="Century Gothic" panose="020B0502020202020204" pitchFamily="34" charset="0"/>
              <a:ea typeface="+mn-ea"/>
              <a:cs typeface="+mn-cs"/>
            </a:defRPr>
          </a:pPr>
          <a:endParaRPr lang="es-CO"/>
        </a:p>
      </c:txPr>
    </c:title>
    <c:autoTitleDeleted val="0"/>
    <c:plotArea>
      <c:layout>
        <c:manualLayout>
          <c:layoutTarget val="inner"/>
          <c:xMode val="edge"/>
          <c:yMode val="edge"/>
          <c:x val="8.1075144519323225E-2"/>
          <c:y val="0"/>
          <c:w val="0.90582919559855912"/>
          <c:h val="0.78569755892985171"/>
        </c:manualLayout>
      </c:layout>
      <c:barChart>
        <c:barDir val="col"/>
        <c:grouping val="clustered"/>
        <c:varyColors val="0"/>
        <c:ser>
          <c:idx val="0"/>
          <c:order val="0"/>
          <c:tx>
            <c:strRef>
              <c:f>Hoja1!$B$1</c:f>
              <c:strCache>
                <c:ptCount val="1"/>
                <c:pt idx="0">
                  <c:v>RESULTADOS</c:v>
                </c:pt>
              </c:strCache>
            </c:strRef>
          </c:tx>
          <c:spPr>
            <a:solidFill>
              <a:srgbClr val="00B0F0"/>
            </a:soli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0070C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6458-E04F-A196-EE8BE6BC14E9}"/>
              </c:ext>
            </c:extLst>
          </c:dPt>
          <c:dPt>
            <c:idx val="1"/>
            <c:invertIfNegative val="0"/>
            <c:bubble3D val="0"/>
            <c:spPr>
              <a:solidFill>
                <a:srgbClr val="FFFF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6458-E04F-A196-EE8BE6BC14E9}"/>
              </c:ext>
            </c:extLst>
          </c:dPt>
          <c:dPt>
            <c:idx val="2"/>
            <c:invertIfNegative val="0"/>
            <c:bubble3D val="0"/>
            <c:spPr>
              <a:solidFill>
                <a:srgbClr val="00B05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6458-E04F-A196-EE8BE6BC14E9}"/>
              </c:ext>
            </c:extLst>
          </c:dPt>
          <c:dPt>
            <c:idx val="3"/>
            <c:invertIfNegative val="0"/>
            <c:bubble3D val="0"/>
            <c:spPr>
              <a:solidFill>
                <a:srgbClr val="FF26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6458-E04F-A196-EE8BE6BC14E9}"/>
              </c:ext>
            </c:extLst>
          </c:dPt>
          <c:dPt>
            <c:idx val="4"/>
            <c:invertIfNegative val="0"/>
            <c:bubble3D val="0"/>
            <c:spPr>
              <a:solidFill>
                <a:srgbClr val="FF93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6458-E04F-A196-EE8BE6BC14E9}"/>
              </c:ext>
            </c:extLst>
          </c:dPt>
          <c:dPt>
            <c:idx val="5"/>
            <c:invertIfNegative val="0"/>
            <c:bubble3D val="0"/>
            <c:spPr>
              <a:solidFill>
                <a:srgbClr val="00FDFF"/>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B-6458-E04F-A196-EE8BE6BC14E9}"/>
              </c:ext>
            </c:extLst>
          </c:dPt>
          <c:dPt>
            <c:idx val="6"/>
            <c:invertIfNegative val="0"/>
            <c:bubble3D val="0"/>
            <c:spPr>
              <a:solidFill>
                <a:srgbClr val="92D05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D-6458-E04F-A196-EE8BE6BC14E9}"/>
              </c:ext>
            </c:extLst>
          </c:dPt>
          <c:dLbls>
            <c:dLbl>
              <c:idx val="0"/>
              <c:tx>
                <c:rich>
                  <a:bodyPr/>
                  <a:lstStyle/>
                  <a:p>
                    <a:r>
                      <a:rPr lang="en-US"/>
                      <a:t>94.5</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58-E04F-A196-EE8BE6BC14E9}"/>
                </c:ext>
              </c:extLst>
            </c:dLbl>
            <c:dLbl>
              <c:idx val="1"/>
              <c:tx>
                <c:rich>
                  <a:bodyPr/>
                  <a:lstStyle/>
                  <a:p>
                    <a:r>
                      <a:rPr lang="en-US"/>
                      <a:t>94.3</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58-E04F-A196-EE8BE6BC14E9}"/>
                </c:ext>
              </c:extLst>
            </c:dLbl>
            <c:dLbl>
              <c:idx val="2"/>
              <c:tx>
                <c:rich>
                  <a:bodyPr/>
                  <a:lstStyle/>
                  <a:p>
                    <a:r>
                      <a:rPr lang="en-US"/>
                      <a:t>90.5</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58-E04F-A196-EE8BE6BC14E9}"/>
                </c:ext>
              </c:extLst>
            </c:dLbl>
            <c:dLbl>
              <c:idx val="3"/>
              <c:tx>
                <c:rich>
                  <a:bodyPr/>
                  <a:lstStyle/>
                  <a:p>
                    <a:r>
                      <a:rPr lang="en-US" dirty="0"/>
                      <a:t>94.4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58-E04F-A196-EE8BE6BC14E9}"/>
                </c:ext>
              </c:extLst>
            </c:dLbl>
            <c:dLbl>
              <c:idx val="4"/>
              <c:tx>
                <c:rich>
                  <a:bodyPr/>
                  <a:lstStyle/>
                  <a:p>
                    <a:r>
                      <a:rPr lang="en-US"/>
                      <a:t>89.2</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58-E04F-A196-EE8BE6BC14E9}"/>
                </c:ext>
              </c:extLst>
            </c:dLbl>
            <c:dLbl>
              <c:idx val="5"/>
              <c:tx>
                <c:rich>
                  <a:bodyPr/>
                  <a:lstStyle/>
                  <a:p>
                    <a:r>
                      <a:rPr lang="en-US"/>
                      <a:t>87.6</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58-E04F-A196-EE8BE6BC14E9}"/>
                </c:ext>
              </c:extLst>
            </c:dLbl>
            <c:dLbl>
              <c:idx val="6"/>
              <c:tx>
                <c:rich>
                  <a:bodyPr/>
                  <a:lstStyle/>
                  <a:p>
                    <a:r>
                      <a:rPr lang="en-US"/>
                      <a:t>97.4</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58-E04F-A196-EE8BE6BC14E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Hoja1!$A$2:$A$8</c:f>
              <c:strCache>
                <c:ptCount val="7"/>
                <c:pt idx="0">
                  <c:v>D1 Talento Humano</c:v>
                </c:pt>
                <c:pt idx="1">
                  <c:v>D2 Direccionamiento estrátegico y planeación</c:v>
                </c:pt>
                <c:pt idx="2">
                  <c:v>D3 Información y comunicación</c:v>
                </c:pt>
                <c:pt idx="3">
                  <c:v>D4 Evaluación de resultados</c:v>
                </c:pt>
                <c:pt idx="4">
                  <c:v>D5 Gestión para resultados con valores</c:v>
                </c:pt>
                <c:pt idx="5">
                  <c:v>D6 Gestión del conocimiento</c:v>
                </c:pt>
                <c:pt idx="6">
                  <c:v>D7 Control Interno</c:v>
                </c:pt>
              </c:strCache>
            </c:strRef>
          </c:cat>
          <c:val>
            <c:numRef>
              <c:f>Hoja1!$B$2:$B$8</c:f>
              <c:numCache>
                <c:formatCode>General</c:formatCode>
                <c:ptCount val="7"/>
                <c:pt idx="0">
                  <c:v>88.3</c:v>
                </c:pt>
                <c:pt idx="1">
                  <c:v>95.5</c:v>
                </c:pt>
                <c:pt idx="2">
                  <c:v>89.6</c:v>
                </c:pt>
                <c:pt idx="3">
                  <c:v>90.8</c:v>
                </c:pt>
                <c:pt idx="4">
                  <c:v>87.1</c:v>
                </c:pt>
                <c:pt idx="5">
                  <c:v>92.5</c:v>
                </c:pt>
                <c:pt idx="6">
                  <c:v>96.3</c:v>
                </c:pt>
              </c:numCache>
            </c:numRef>
          </c:val>
          <c:extLst>
            <c:ext xmlns:c16="http://schemas.microsoft.com/office/drawing/2014/chart" uri="{C3380CC4-5D6E-409C-BE32-E72D297353CC}">
              <c16:uniqueId val="{0000000E-6458-E04F-A196-EE8BE6BC14E9}"/>
            </c:ext>
          </c:extLst>
        </c:ser>
        <c:dLbls>
          <c:dLblPos val="inEnd"/>
          <c:showLegendKey val="0"/>
          <c:showVal val="1"/>
          <c:showCatName val="0"/>
          <c:showSerName val="0"/>
          <c:showPercent val="0"/>
          <c:showBubbleSize val="0"/>
        </c:dLbls>
        <c:gapWidth val="41"/>
        <c:axId val="666228095"/>
        <c:axId val="666226847"/>
      </c:barChart>
      <c:catAx>
        <c:axId val="666228095"/>
        <c:scaling>
          <c:orientation val="minMax"/>
        </c:scaling>
        <c:delete val="0"/>
        <c:axPos val="b"/>
        <c:numFmt formatCode="General" sourceLinked="1"/>
        <c:majorTickMark val="none"/>
        <c:minorTickMark val="none"/>
        <c:tickLblPos val="nextTo"/>
        <c:spPr>
          <a:noFill/>
          <a:ln>
            <a:solidFill>
              <a:schemeClr val="tx2">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10000"/>
                  </a:schemeClr>
                </a:solidFill>
                <a:effectLst/>
                <a:latin typeface="Century Gothic" panose="020B0502020202020204" pitchFamily="34" charset="0"/>
                <a:ea typeface="+mn-ea"/>
                <a:cs typeface="+mn-cs"/>
              </a:defRPr>
            </a:pPr>
            <a:endParaRPr lang="es-CO"/>
          </a:p>
        </c:txPr>
        <c:crossAx val="666226847"/>
        <c:crosses val="autoZero"/>
        <c:auto val="1"/>
        <c:lblAlgn val="ctr"/>
        <c:lblOffset val="100"/>
        <c:noMultiLvlLbl val="0"/>
      </c:catAx>
      <c:valAx>
        <c:axId val="666226847"/>
        <c:scaling>
          <c:orientation val="minMax"/>
        </c:scaling>
        <c:delete val="1"/>
        <c:axPos val="l"/>
        <c:numFmt formatCode="General" sourceLinked="1"/>
        <c:majorTickMark val="none"/>
        <c:minorTickMark val="none"/>
        <c:tickLblPos val="nextTo"/>
        <c:crossAx val="666228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dLbls>
          <c:showLegendKey val="0"/>
          <c:showVal val="0"/>
          <c:showCatName val="0"/>
          <c:showSerName val="0"/>
          <c:showPercent val="0"/>
          <c:showBubbleSize val="0"/>
        </c:dLbls>
        <c:gapWidth val="150"/>
        <c:shape val="box"/>
        <c:axId val="1565932688"/>
        <c:axId val="1565976032"/>
        <c:axId val="0"/>
      </c:bar3DChart>
      <c:catAx>
        <c:axId val="1565932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565976032"/>
        <c:crosses val="autoZero"/>
        <c:auto val="1"/>
        <c:lblAlgn val="ctr"/>
        <c:lblOffset val="100"/>
        <c:noMultiLvlLbl val="0"/>
      </c:catAx>
      <c:valAx>
        <c:axId val="156597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56593268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2">
                <a:lumMod val="60000"/>
                <a:lumOff val="40000"/>
              </a:schemeClr>
            </a:solidFill>
            <a:ln>
              <a:noFill/>
            </a:ln>
            <a:effectLst/>
          </c:spPr>
          <c:invertIfNegative val="0"/>
          <c:dPt>
            <c:idx val="0"/>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13-E20C-9F47-97EA-DC91ADDF4607}"/>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12-E20C-9F47-97EA-DC91ADDF4607}"/>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11-E20C-9F47-97EA-DC91ADDF4607}"/>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0-E20C-9F47-97EA-DC91ADDF4607}"/>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F-E20C-9F47-97EA-DC91ADDF4607}"/>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E-E20C-9F47-97EA-DC91ADDF4607}"/>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E20C-9F47-97EA-DC91ADDF4607}"/>
              </c:ext>
            </c:extLst>
          </c:dPt>
          <c:dPt>
            <c:idx val="7"/>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C-E20C-9F47-97EA-DC91ADDF4607}"/>
              </c:ext>
            </c:extLst>
          </c:dPt>
          <c:dPt>
            <c:idx val="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E20C-9F47-97EA-DC91ADDF4607}"/>
              </c:ext>
            </c:extLst>
          </c:dPt>
          <c:dPt>
            <c:idx val="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A-E20C-9F47-97EA-DC91ADDF4607}"/>
              </c:ext>
            </c:extLst>
          </c:dPt>
          <c:dPt>
            <c:idx val="1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E20C-9F47-97EA-DC91ADDF4607}"/>
              </c:ext>
            </c:extLst>
          </c:dPt>
          <c:dPt>
            <c:idx val="1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8-E20C-9F47-97EA-DC91ADDF4607}"/>
              </c:ext>
            </c:extLst>
          </c:dPt>
          <c:dPt>
            <c:idx val="1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E20C-9F47-97EA-DC91ADDF4607}"/>
              </c:ext>
            </c:extLst>
          </c:dPt>
          <c:dPt>
            <c:idx val="1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E20C-9F47-97EA-DC91ADDF4607}"/>
              </c:ext>
            </c:extLst>
          </c:dPt>
          <c:dPt>
            <c:idx val="1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20C-9F47-97EA-DC91ADDF4607}"/>
              </c:ext>
            </c:extLst>
          </c:dPt>
          <c:dPt>
            <c:idx val="1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4-E20C-9F47-97EA-DC91ADDF4607}"/>
              </c:ext>
            </c:extLst>
          </c:dPt>
          <c:dPt>
            <c:idx val="1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E20C-9F47-97EA-DC91ADDF4607}"/>
              </c:ext>
            </c:extLst>
          </c:dPt>
          <c:dPt>
            <c:idx val="17"/>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E20C-9F47-97EA-DC91ADDF4607}"/>
              </c:ext>
            </c:extLst>
          </c:dPt>
          <c:dPt>
            <c:idx val="1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E20C-9F47-97EA-DC91ADDF4607}"/>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Gráfica_3!$A$2:$A$20</c:f>
              <c:strCache>
                <c:ptCount val="19"/>
                <c:pt idx="0">
                  <c:v>Gestión presupuestal y eficiencia del gasto público</c:v>
                </c:pt>
                <c:pt idx="1">
                  <c:v>Seguridad digital</c:v>
                </c:pt>
                <c:pt idx="2">
                  <c:v>Gobierno digital</c:v>
                </c:pt>
                <c:pt idx="3">
                  <c:v>Gestión de la información estadística</c:v>
                </c:pt>
                <c:pt idx="4">
                  <c:v>Gestión documental</c:v>
                </c:pt>
                <c:pt idx="5">
                  <c:v>Gestión del conocimiento y la innovación</c:v>
                </c:pt>
                <c:pt idx="6">
                  <c:v>Mejora normativa</c:v>
                </c:pt>
                <c:pt idx="7">
                  <c:v>Racionalización de trámites</c:v>
                </c:pt>
                <c:pt idx="8">
                  <c:v>Integridad</c:v>
                </c:pt>
                <c:pt idx="9">
                  <c:v>Servicio al ciudadano</c:v>
                </c:pt>
                <c:pt idx="10">
                  <c:v>Seguimiento y evaluación del desempeño institucional</c:v>
                </c:pt>
                <c:pt idx="11">
                  <c:v>Participación ciudadana en la gestión pública</c:v>
                </c:pt>
                <c:pt idx="12">
                  <c:v>Planeación Institucional</c:v>
                </c:pt>
                <c:pt idx="13">
                  <c:v>Compras y Contratación Pública </c:v>
                </c:pt>
                <c:pt idx="14">
                  <c:v> Control interno</c:v>
                </c:pt>
                <c:pt idx="15">
                  <c:v>Talento humano</c:v>
                </c:pt>
                <c:pt idx="16">
                  <c:v>Fortalecimiento organizacional y simplificación de procesos</c:v>
                </c:pt>
                <c:pt idx="17">
                  <c:v>Transparencia, acceso a la información pública y lucha contra la corrupción</c:v>
                </c:pt>
                <c:pt idx="18">
                  <c:v>Defensa jurídica</c:v>
                </c:pt>
              </c:strCache>
            </c:strRef>
          </c:cat>
          <c:val>
            <c:numRef>
              <c:f>Gráfica_3!$B$2:$B$20</c:f>
              <c:numCache>
                <c:formatCode>General</c:formatCode>
                <c:ptCount val="19"/>
                <c:pt idx="0">
                  <c:v>77.3</c:v>
                </c:pt>
                <c:pt idx="1">
                  <c:v>77.599999999999994</c:v>
                </c:pt>
                <c:pt idx="2">
                  <c:v>82.4</c:v>
                </c:pt>
                <c:pt idx="3">
                  <c:v>83.8</c:v>
                </c:pt>
                <c:pt idx="4">
                  <c:v>87</c:v>
                </c:pt>
                <c:pt idx="5">
                  <c:v>87.6</c:v>
                </c:pt>
                <c:pt idx="6">
                  <c:v>87.7</c:v>
                </c:pt>
                <c:pt idx="7">
                  <c:v>90</c:v>
                </c:pt>
                <c:pt idx="8">
                  <c:v>91.9</c:v>
                </c:pt>
                <c:pt idx="9">
                  <c:v>92.4</c:v>
                </c:pt>
                <c:pt idx="10">
                  <c:v>94.4</c:v>
                </c:pt>
                <c:pt idx="11">
                  <c:v>96.2</c:v>
                </c:pt>
                <c:pt idx="12">
                  <c:v>96.4</c:v>
                </c:pt>
                <c:pt idx="13">
                  <c:v>97.4</c:v>
                </c:pt>
                <c:pt idx="14">
                  <c:v>97.4</c:v>
                </c:pt>
                <c:pt idx="15">
                  <c:v>98.3</c:v>
                </c:pt>
                <c:pt idx="16">
                  <c:v>99.2</c:v>
                </c:pt>
                <c:pt idx="17">
                  <c:v>100</c:v>
                </c:pt>
                <c:pt idx="18">
                  <c:v>100</c:v>
                </c:pt>
              </c:numCache>
            </c:numRef>
          </c:val>
          <c:extLst>
            <c:ext xmlns:c16="http://schemas.microsoft.com/office/drawing/2014/chart" uri="{C3380CC4-5D6E-409C-BE32-E72D297353CC}">
              <c16:uniqueId val="{00000000-E20C-9F47-97EA-DC91ADDF4607}"/>
            </c:ext>
          </c:extLst>
        </c:ser>
        <c:dLbls>
          <c:showLegendKey val="0"/>
          <c:showVal val="0"/>
          <c:showCatName val="0"/>
          <c:showSerName val="0"/>
          <c:showPercent val="0"/>
          <c:showBubbleSize val="0"/>
        </c:dLbls>
        <c:gapWidth val="182"/>
        <c:axId val="1072433552"/>
        <c:axId val="710034096"/>
      </c:barChart>
      <c:catAx>
        <c:axId val="1072433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s-CO"/>
          </a:p>
        </c:txPr>
        <c:crossAx val="710034096"/>
        <c:crosses val="autoZero"/>
        <c:auto val="1"/>
        <c:lblAlgn val="r"/>
        <c:lblOffset val="100"/>
        <c:noMultiLvlLbl val="0"/>
      </c:catAx>
      <c:valAx>
        <c:axId val="71003409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7243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Century Gothic" panose="020B0502020202020204"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dirty="0">
                <a:effectLst/>
                <a:latin typeface="Century Gothic" panose="020B0502020202020204" pitchFamily="34" charset="0"/>
              </a:rPr>
              <a:t>RESULTADOS FURAG</a:t>
            </a:r>
            <a:endParaRPr lang="es-CO" sz="1400" dirty="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ED7D3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D79-48F2-826D-E93F42B4620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entury Gothic" panose="020B050202020202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98.3</c:v>
                </c:pt>
                <c:pt idx="1">
                  <c:v>98</c:v>
                </c:pt>
              </c:numCache>
            </c:numRef>
          </c:val>
          <c:extLst>
            <c:ext xmlns:c16="http://schemas.microsoft.com/office/drawing/2014/chart" uri="{C3380CC4-5D6E-409C-BE32-E72D297353CC}">
              <c16:uniqueId val="{00000000-1D79-48F2-826D-E93F42B4620F}"/>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r>
              <a:rPr lang="en-US" sz="1400" b="1" i="0" baseline="0">
                <a:effectLst/>
                <a:latin typeface="Century Gothic" panose="020B0502020202020204" pitchFamily="34" charset="0"/>
              </a:rPr>
              <a:t>RESULTADOS FURAG</a:t>
            </a:r>
            <a:endParaRPr lang="es-CO" sz="1400">
              <a:effectLst/>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Century Gothic" panose="020B0502020202020204" pitchFamily="34" charset="0"/>
              <a:ea typeface="+mn-ea"/>
              <a:cs typeface="+mn-cs"/>
            </a:defRPr>
          </a:pPr>
          <a:endParaRPr lang="es-CO"/>
        </a:p>
      </c:txPr>
    </c:title>
    <c:autoTitleDeleted val="0"/>
    <c:plotArea>
      <c:layout/>
      <c:barChart>
        <c:barDir val="col"/>
        <c:grouping val="clustered"/>
        <c:varyColors val="0"/>
        <c:ser>
          <c:idx val="0"/>
          <c:order val="0"/>
          <c:tx>
            <c:strRef>
              <c:f>'talento humano'!$D$1</c:f>
              <c:strCache>
                <c:ptCount val="1"/>
                <c:pt idx="0">
                  <c:v>Calificación</c:v>
                </c:pt>
              </c:strCache>
            </c:strRef>
          </c:tx>
          <c:spPr>
            <a:solidFill>
              <a:schemeClr val="tx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'talento humano'!$C$2:$C$3</c:f>
              <c:numCache>
                <c:formatCode>General</c:formatCode>
                <c:ptCount val="2"/>
                <c:pt idx="0">
                  <c:v>2023</c:v>
                </c:pt>
                <c:pt idx="1">
                  <c:v>2022</c:v>
                </c:pt>
              </c:numCache>
            </c:numRef>
          </c:cat>
          <c:val>
            <c:numRef>
              <c:f>'talento humano'!$D$2:$D$3</c:f>
              <c:numCache>
                <c:formatCode>General</c:formatCode>
                <c:ptCount val="2"/>
                <c:pt idx="0">
                  <c:v>91.9</c:v>
                </c:pt>
                <c:pt idx="1">
                  <c:v>83.1</c:v>
                </c:pt>
              </c:numCache>
            </c:numRef>
          </c:val>
          <c:extLst>
            <c:ext xmlns:c16="http://schemas.microsoft.com/office/drawing/2014/chart" uri="{C3380CC4-5D6E-409C-BE32-E72D297353CC}">
              <c16:uniqueId val="{00000000-12C6-4FE0-A72F-DA34BFC60258}"/>
            </c:ext>
          </c:extLst>
        </c:ser>
        <c:dLbls>
          <c:showLegendKey val="0"/>
          <c:showVal val="0"/>
          <c:showCatName val="0"/>
          <c:showSerName val="0"/>
          <c:showPercent val="0"/>
          <c:showBubbleSize val="0"/>
        </c:dLbls>
        <c:gapWidth val="219"/>
        <c:overlap val="-27"/>
        <c:axId val="757713392"/>
        <c:axId val="845495360"/>
      </c:barChart>
      <c:catAx>
        <c:axId val="75771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O"/>
          </a:p>
        </c:txPr>
        <c:crossAx val="845495360"/>
        <c:crosses val="autoZero"/>
        <c:auto val="1"/>
        <c:lblAlgn val="ctr"/>
        <c:lblOffset val="100"/>
        <c:noMultiLvlLbl val="0"/>
      </c:catAx>
      <c:valAx>
        <c:axId val="845495360"/>
        <c:scaling>
          <c:orientation val="minMax"/>
        </c:scaling>
        <c:delete val="1"/>
        <c:axPos val="l"/>
        <c:numFmt formatCode="General" sourceLinked="1"/>
        <c:majorTickMark val="none"/>
        <c:minorTickMark val="none"/>
        <c:tickLblPos val="nextTo"/>
        <c:crossAx val="757713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2">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t>15/08/2024</a:t>
            </a:fld>
            <a:endParaRPr lang="es-CO"/>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t>‹Nº›</a:t>
            </a:fld>
            <a:endParaRPr lang="es-CO"/>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1F209727-CD89-6FA4-B990-6D27384B4F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4057" y="2199822"/>
            <a:ext cx="3783678" cy="1787231"/>
          </a:xfrm>
          <a:prstGeom prst="rect">
            <a:avLst/>
          </a:prstGeom>
        </p:spPr>
      </p:pic>
    </p:spTree>
    <p:extLst>
      <p:ext uri="{BB962C8B-B14F-4D97-AF65-F5344CB8AC3E}">
        <p14:creationId xmlns:p14="http://schemas.microsoft.com/office/powerpoint/2010/main" val="103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0128F-3548-EBBF-BD29-1EB1D245720C}"/>
              </a:ext>
            </a:extLst>
          </p:cNvPr>
          <p:cNvSpPr>
            <a:spLocks noGrp="1"/>
          </p:cNvSpPr>
          <p:nvPr>
            <p:ph type="title"/>
          </p:nvPr>
        </p:nvSpPr>
        <p:spPr/>
        <p:txBody>
          <a:bodyPr/>
          <a:lstStyle>
            <a:lvl1pPr>
              <a:defRPr>
                <a:latin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2B611771-8F44-52FC-9741-53E17FE3733D}"/>
              </a:ext>
            </a:extLst>
          </p:cNvPr>
          <p:cNvSpPr>
            <a:spLocks noGrp="1"/>
          </p:cNvSpPr>
          <p:nvPr>
            <p:ph idx="1"/>
          </p:nvPr>
        </p:nvSpPr>
        <p:spPr/>
        <p:txBody>
          <a:bodyPr/>
          <a:lstStyle>
            <a:lvl1pPr>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CA0D0EFA-890A-CDAE-F1B6-CDA7C84A4BFA}"/>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9903C958-22C5-59D4-D584-C88407A5F5A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0441F80-8960-189A-2E8E-15505E6A0F98}"/>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7" name="Rectángulo 6">
            <a:extLst>
              <a:ext uri="{FF2B5EF4-FFF2-40B4-BE49-F238E27FC236}">
                <a16:creationId xmlns:a16="http://schemas.microsoft.com/office/drawing/2014/main" id="{BFA9D7E4-7BA0-40B7-FF99-DD7B5CDE5C94}"/>
              </a:ext>
            </a:extLst>
          </p:cNvPr>
          <p:cNvSpPr/>
          <p:nvPr userDrawn="1"/>
        </p:nvSpPr>
        <p:spPr>
          <a:xfrm>
            <a:off x="0" y="6721474"/>
            <a:ext cx="12192000" cy="136525"/>
          </a:xfrm>
          <a:prstGeom prst="rect">
            <a:avLst/>
          </a:prstGeom>
          <a:solidFill>
            <a:srgbClr val="671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204697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49AFD091-953C-4B8E-5508-A2D6A3D77D1D}"/>
              </a:ext>
            </a:extLst>
          </p:cNvPr>
          <p:cNvSpPr/>
          <p:nvPr userDrawn="1"/>
        </p:nvSpPr>
        <p:spPr>
          <a:xfrm>
            <a:off x="0" y="819253"/>
            <a:ext cx="12192000" cy="5219493"/>
          </a:xfrm>
          <a:prstGeom prst="rect">
            <a:avLst/>
          </a:prstGeom>
          <a:solidFill>
            <a:srgbClr val="671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Imagen 6">
            <a:extLst>
              <a:ext uri="{FF2B5EF4-FFF2-40B4-BE49-F238E27FC236}">
                <a16:creationId xmlns:a16="http://schemas.microsoft.com/office/drawing/2014/main" id="{4863FC19-3C84-302A-FDDC-09A601EE27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Tree>
    <p:extLst>
      <p:ext uri="{BB962C8B-B14F-4D97-AF65-F5344CB8AC3E}">
        <p14:creationId xmlns:p14="http://schemas.microsoft.com/office/powerpoint/2010/main" val="191525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F663A175-52FA-6661-1F93-E14E5215D728}"/>
              </a:ext>
            </a:extLst>
          </p:cNvPr>
          <p:cNvSpPr/>
          <p:nvPr userDrawn="1"/>
        </p:nvSpPr>
        <p:spPr>
          <a:xfrm>
            <a:off x="0" y="6721474"/>
            <a:ext cx="12192000" cy="136525"/>
          </a:xfrm>
          <a:prstGeom prst="rect">
            <a:avLst/>
          </a:prstGeom>
          <a:solidFill>
            <a:srgbClr val="671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357220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10" name="Imagen 9">
            <a:extLst>
              <a:ext uri="{FF2B5EF4-FFF2-40B4-BE49-F238E27FC236}">
                <a16:creationId xmlns:a16="http://schemas.microsoft.com/office/drawing/2014/main" id="{C03DA4FF-4FC6-492E-6227-EF18E4CE04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5132" y="161925"/>
            <a:ext cx="989035" cy="467173"/>
          </a:xfrm>
          <a:prstGeom prst="rect">
            <a:avLst/>
          </a:prstGeom>
        </p:spPr>
      </p:pic>
    </p:spTree>
    <p:extLst>
      <p:ext uri="{BB962C8B-B14F-4D97-AF65-F5344CB8AC3E}">
        <p14:creationId xmlns:p14="http://schemas.microsoft.com/office/powerpoint/2010/main" val="3652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849671A3-6D37-8AFD-94D0-FA165C7FEC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332" y="161925"/>
            <a:ext cx="989035" cy="467173"/>
          </a:xfrm>
          <a:prstGeom prst="rect">
            <a:avLst/>
          </a:prstGeom>
        </p:spPr>
      </p:pic>
    </p:spTree>
    <p:extLst>
      <p:ext uri="{BB962C8B-B14F-4D97-AF65-F5344CB8AC3E}">
        <p14:creationId xmlns:p14="http://schemas.microsoft.com/office/powerpoint/2010/main" val="249247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76605662-90CC-6AB2-D017-3EEFB7AE80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6582" y="161925"/>
            <a:ext cx="989035" cy="467173"/>
          </a:xfrm>
          <a:prstGeom prst="rect">
            <a:avLst/>
          </a:prstGeom>
        </p:spPr>
      </p:pic>
    </p:spTree>
    <p:extLst>
      <p:ext uri="{BB962C8B-B14F-4D97-AF65-F5344CB8AC3E}">
        <p14:creationId xmlns:p14="http://schemas.microsoft.com/office/powerpoint/2010/main" val="407752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8F896561-D90B-7384-BB4D-D4910FDD0F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5132" y="6194704"/>
            <a:ext cx="989035" cy="467173"/>
          </a:xfrm>
          <a:prstGeom prst="rect">
            <a:avLst/>
          </a:prstGeom>
        </p:spPr>
      </p:pic>
    </p:spTree>
    <p:extLst>
      <p:ext uri="{BB962C8B-B14F-4D97-AF65-F5344CB8AC3E}">
        <p14:creationId xmlns:p14="http://schemas.microsoft.com/office/powerpoint/2010/main" val="65180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5F18B898-11AE-F604-EA5D-43278140A2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682" y="6192759"/>
            <a:ext cx="989035" cy="467173"/>
          </a:xfrm>
          <a:prstGeom prst="rect">
            <a:avLst/>
          </a:prstGeom>
        </p:spPr>
      </p:pic>
    </p:spTree>
    <p:extLst>
      <p:ext uri="{BB962C8B-B14F-4D97-AF65-F5344CB8AC3E}">
        <p14:creationId xmlns:p14="http://schemas.microsoft.com/office/powerpoint/2010/main" val="71612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Imagen 7">
            <a:extLst>
              <a:ext uri="{FF2B5EF4-FFF2-40B4-BE49-F238E27FC236}">
                <a16:creationId xmlns:a16="http://schemas.microsoft.com/office/drawing/2014/main" id="{A4792F65-65B7-73A3-80A6-1A7708E74F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282" y="6192759"/>
            <a:ext cx="989035" cy="467173"/>
          </a:xfrm>
          <a:prstGeom prst="rect">
            <a:avLst/>
          </a:prstGeom>
        </p:spPr>
      </p:pic>
    </p:spTree>
    <p:extLst>
      <p:ext uri="{BB962C8B-B14F-4D97-AF65-F5344CB8AC3E}">
        <p14:creationId xmlns:p14="http://schemas.microsoft.com/office/powerpoint/2010/main" val="149489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842174-351A-5C35-E775-1CDC59E17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65D2E68F-9A0D-D89E-ED06-73EDB9E63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D0A95696-420C-C45E-6F3E-ED258E8D8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856A6FAC-9192-436B-870E-80DDE60983C7}" type="datetimeFigureOut">
              <a:rPr lang="es-CO" smtClean="0"/>
              <a:pPr/>
              <a:t>15/08/2024</a:t>
            </a:fld>
            <a:endParaRPr lang="es-CO" dirty="0"/>
          </a:p>
        </p:txBody>
      </p:sp>
      <p:sp>
        <p:nvSpPr>
          <p:cNvPr id="5" name="Marcador de pie de página 4">
            <a:extLst>
              <a:ext uri="{FF2B5EF4-FFF2-40B4-BE49-F238E27FC236}">
                <a16:creationId xmlns:a16="http://schemas.microsoft.com/office/drawing/2014/main" id="{4BEF4216-2A8E-0656-28FD-6CAD51853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26FEC2FF-6B1B-D345-F657-95FAADED4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32606895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51" r:id="rId4"/>
    <p:sldLayoutId id="2147483662" r:id="rId5"/>
    <p:sldLayoutId id="2147483663" r:id="rId6"/>
    <p:sldLayoutId id="2147483664" r:id="rId7"/>
    <p:sldLayoutId id="2147483665" r:id="rId8"/>
    <p:sldLayoutId id="2147483666" r:id="rId9"/>
    <p:sldLayoutId id="2147483650" r:id="rId10"/>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52064962"/>
              </p:ext>
            </p:extLst>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809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372141" y="935664"/>
            <a:ext cx="8051118" cy="5647374"/>
          </a:xfrm>
        </p:spPr>
        <p:txBody>
          <a:bodyPr>
            <a:noAutofit/>
          </a:bodyPr>
          <a:lstStyle/>
          <a:p>
            <a:pPr algn="just"/>
            <a:r>
              <a:rPr lang="es-ES" sz="1600" b="1" dirty="0">
                <a:solidFill>
                  <a:schemeClr val="tx1"/>
                </a:solidFill>
                <a:latin typeface="Century Gothic" panose="020B0502020202020204" pitchFamily="34" charset="0"/>
              </a:rPr>
              <a:t>     </a:t>
            </a:r>
          </a:p>
          <a:p>
            <a:pPr algn="just"/>
            <a:r>
              <a:rPr lang="es-ES" sz="1600" b="1" dirty="0">
                <a:solidFill>
                  <a:schemeClr val="tx1"/>
                </a:solidFill>
                <a:latin typeface="Century Gothic" panose="020B0502020202020204" pitchFamily="34" charset="0"/>
              </a:rPr>
              <a:t>     Recomendaciones:</a:t>
            </a:r>
          </a:p>
          <a:p>
            <a:pPr algn="just"/>
            <a:endParaRPr lang="es-ES" sz="16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Manejar diferentes mecanismos que garanticen la selección meritocrática de los gerentes públicos y/o los servidores de libre nombramiento y remoción.</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Realizar un plan de reinducción que se ejecute por lo menos cada dos años o antes, o cuando se produzcan cambios dentro de la entidad, dirigido a todos los servidores e incluya obligatoriamente un proceso de actualización acerca de las normas sobre inhabilidades e incompatibilidades y de las que regulen la moral administrativa.</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Ejecutar un diagnóstico relacionado con la cultura organizacional de la entidad.</a:t>
            </a:r>
            <a:endParaRPr lang="es-ES" sz="14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Fortalecer la implementación de  planes y programas asociados a la de capacitación, bienestar e incentivos, así como  de realizar la evaluación del desempeño de los servidores de la entidad.</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Involucrar activamente servidores y servidoras de la alta dirección para construir articuladamente el Plan de Intervenciones Colectivas -PIC e incluir las orientaciones que fomenten las temáticas de relevancia internacional y el derecho de acceso a la información.</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Implementar mecanismos para evaluar y desarrollar competencias directivas y gerenciales como liderazgo, planeación, toma de decisiones, dirección y desarrollo de personal y conocimiento del entorno, entre otros.</a:t>
            </a:r>
          </a:p>
          <a:p>
            <a:pPr marL="285750" indent="-285750" algn="just">
              <a:buFont typeface="Arial" panose="020B0604020202020204" pitchFamily="34" charset="0"/>
              <a:buChar char="•"/>
            </a:pPr>
            <a:endParaRPr lang="es-ES" sz="1400" dirty="0">
              <a:solidFill>
                <a:schemeClr val="tx1"/>
              </a:solidFill>
              <a:latin typeface="Century Gothic" panose="020B0502020202020204" pitchFamily="34" charset="0"/>
            </a:endParaRPr>
          </a:p>
          <a:p>
            <a:endParaRPr lang="es-ES" sz="1600" b="1" dirty="0">
              <a:solidFill>
                <a:schemeClr val="tx1"/>
              </a:solidFill>
              <a:latin typeface="Century Gothic" panose="020B0502020202020204" pitchFamily="34" charset="0"/>
            </a:endParaRPr>
          </a:p>
          <a:p>
            <a:endParaRPr lang="es-ES" sz="1600" b="1" dirty="0">
              <a:solidFill>
                <a:schemeClr val="tx1"/>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7" name="Imagen 6">
            <a:extLst>
              <a:ext uri="{FF2B5EF4-FFF2-40B4-BE49-F238E27FC236}">
                <a16:creationId xmlns:a16="http://schemas.microsoft.com/office/drawing/2014/main" id="{B8DA4F62-A0FF-3D38-A836-E430548483CF}"/>
              </a:ext>
            </a:extLst>
          </p:cNvPr>
          <p:cNvPicPr>
            <a:picLocks noChangeAspect="1"/>
          </p:cNvPicPr>
          <p:nvPr/>
        </p:nvPicPr>
        <p:blipFill>
          <a:blip r:embed="rId2"/>
          <a:stretch>
            <a:fillRect/>
          </a:stretch>
        </p:blipFill>
        <p:spPr>
          <a:xfrm>
            <a:off x="8423259" y="1518509"/>
            <a:ext cx="3436770" cy="2152154"/>
          </a:xfrm>
          <a:prstGeom prst="rect">
            <a:avLst/>
          </a:prstGeom>
        </p:spPr>
      </p:pic>
      <p:sp>
        <p:nvSpPr>
          <p:cNvPr id="2" name="CuadroTexto 1">
            <a:extLst>
              <a:ext uri="{FF2B5EF4-FFF2-40B4-BE49-F238E27FC236}">
                <a16:creationId xmlns:a16="http://schemas.microsoft.com/office/drawing/2014/main" id="{885D630F-E7E4-C033-2104-8E2214353DAD}"/>
              </a:ext>
            </a:extLst>
          </p:cNvPr>
          <p:cNvSpPr txBox="1"/>
          <p:nvPr/>
        </p:nvSpPr>
        <p:spPr>
          <a:xfrm>
            <a:off x="2542478" y="493996"/>
            <a:ext cx="6858000" cy="615553"/>
          </a:xfrm>
          <a:prstGeom prst="rect">
            <a:avLst/>
          </a:prstGeom>
          <a:noFill/>
        </p:spPr>
        <p:txBody>
          <a:bodyPr wrap="square" rtlCol="0">
            <a:spAutoFit/>
          </a:bodyPr>
          <a:lstStyle/>
          <a:p>
            <a:pPr algn="ctr"/>
            <a:r>
              <a:rPr lang="es-ES" sz="1600" b="1" dirty="0">
                <a:solidFill>
                  <a:schemeClr val="tx1"/>
                </a:solidFill>
                <a:latin typeface="Century Gothic" panose="020B0502020202020204" pitchFamily="34" charset="0"/>
              </a:rPr>
              <a:t>POLÍTICAS DE GESTIÓN DE TALENTO HUMANO</a:t>
            </a:r>
          </a:p>
          <a:p>
            <a:pPr algn="ctr"/>
            <a:endParaRPr lang="es-CO" dirty="0"/>
          </a:p>
        </p:txBody>
      </p:sp>
      <p:graphicFrame>
        <p:nvGraphicFramePr>
          <p:cNvPr id="8" name="Gráfico 7">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823146478"/>
              </p:ext>
            </p:extLst>
          </p:nvPr>
        </p:nvGraphicFramePr>
        <p:xfrm>
          <a:off x="8620025" y="3670663"/>
          <a:ext cx="3043238"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1344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4093535" y="1020726"/>
            <a:ext cx="7868093" cy="5346620"/>
          </a:xfrm>
        </p:spPr>
        <p:txBody>
          <a:bodyPr>
            <a:normAutofit fontScale="85000" lnSpcReduction="10000"/>
          </a:bodyPr>
          <a:lstStyle/>
          <a:p>
            <a:pPr algn="just"/>
            <a:r>
              <a:rPr lang="es-ES" sz="1900" b="1" dirty="0">
                <a:solidFill>
                  <a:schemeClr val="tx1"/>
                </a:solidFill>
                <a:latin typeface="Century Gothic" panose="020B0502020202020204" pitchFamily="34" charset="0"/>
              </a:rPr>
              <a:t>     Recomendaciones:</a:t>
            </a:r>
          </a:p>
          <a:p>
            <a:pPr algn="just"/>
            <a:r>
              <a:rPr lang="es-ES" sz="1900" b="1" dirty="0">
                <a:solidFill>
                  <a:schemeClr val="tx1"/>
                </a:solidFill>
                <a:latin typeface="Century Gothic" panose="020B0502020202020204" pitchFamily="34" charset="0"/>
              </a:rPr>
              <a:t> </a:t>
            </a:r>
          </a:p>
          <a:p>
            <a:pPr marL="285750" indent="-285750" algn="just">
              <a:buFont typeface="Arial" panose="020B0604020202020204" pitchFamily="34" charset="0"/>
              <a:buChar char="•"/>
            </a:pPr>
            <a:r>
              <a:rPr lang="es-MX" sz="1600" dirty="0">
                <a:solidFill>
                  <a:schemeClr val="tx1"/>
                </a:solidFill>
                <a:latin typeface="Century Gothic" panose="020B0502020202020204" pitchFamily="34" charset="0"/>
              </a:rPr>
              <a:t>Establecer las posibles situaciones que afecten la integridad pública teniendo en cuenta el procedimiento para las denuncias entre la ciudadanía y grupos de valor.</a:t>
            </a:r>
            <a:endParaRPr lang="es-ES"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600" dirty="0">
                <a:solidFill>
                  <a:schemeClr val="tx1"/>
                </a:solidFill>
                <a:latin typeface="Century Gothic" panose="020B0502020202020204" pitchFamily="34" charset="0"/>
              </a:rPr>
              <a:t>Deben identificarse  las posibles situaciones que afecten la integridad pública teniendo en cuenta los canales externos de denuncia.</a:t>
            </a:r>
            <a:endParaRPr lang="es-ES"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600" dirty="0">
                <a:solidFill>
                  <a:schemeClr val="tx1"/>
                </a:solidFill>
                <a:latin typeface="Century Gothic" panose="020B0502020202020204" pitchFamily="34" charset="0"/>
              </a:rPr>
              <a:t>Mayor aplicación y seguimiento en la estrategia de cambio cultural que incluya la adopción del código de integridad del servicio público, el manejo de conflictos de interés y el fortalecimiento de la declaración de bienes y rentas, la gestión de riesgos y el control interno.</a:t>
            </a:r>
          </a:p>
          <a:p>
            <a:pPr marL="285750" indent="-285750" algn="just">
              <a:buFont typeface="Arial" panose="020B0604020202020204" pitchFamily="34" charset="0"/>
              <a:buChar char="•"/>
            </a:pPr>
            <a:r>
              <a:rPr lang="es-MX" sz="1600" dirty="0">
                <a:solidFill>
                  <a:schemeClr val="tx1"/>
                </a:solidFill>
                <a:latin typeface="Century Gothic" panose="020B0502020202020204" pitchFamily="34" charset="0"/>
              </a:rPr>
              <a:t>Generar, por parte del jefe de control interno o quien hace sus veces, alertas o recomendaciones con alcance preventivo en relación con incumplimientos o fallas en los procedimientos que afectan la gestión administrativa (bienes y servicios, mantenimiento de infraestructura y equipos, gestión de seguros, manejo de activos fijos, gestión ambiental, entre otros).</a:t>
            </a:r>
            <a:endParaRPr lang="es-ES"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CO"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Promover ejercicios participativos para la identificación de los valores y principios institucionales, su articulación con el código de integridad, su conocimiento e interiorización por parte de los todos los servidores y garantizar su cumplimiento en el ejercicio de sus funciones.</a:t>
            </a:r>
          </a:p>
          <a:p>
            <a:pPr marL="285750" indent="-285750" algn="just">
              <a:buFont typeface="Arial" panose="020B0604020202020204" pitchFamily="34" charset="0"/>
              <a:buChar char="•"/>
            </a:pPr>
            <a:r>
              <a:rPr lang="es-CO" sz="1800" dirty="0">
                <a:solidFill>
                  <a:schemeClr val="tx1"/>
                </a:solidFill>
                <a:effectLst/>
                <a:latin typeface="Century Gothic" panose="020B0502020202020204" pitchFamily="34" charset="0"/>
                <a:ea typeface="Calibri" panose="020F0502020204030204" pitchFamily="34" charset="0"/>
                <a:cs typeface="Flama-Thin-Identity-H"/>
              </a:rPr>
              <a:t> </a:t>
            </a:r>
            <a:r>
              <a:rPr lang="es-CO" sz="1600" dirty="0">
                <a:solidFill>
                  <a:schemeClr val="tx1"/>
                </a:solidFill>
                <a:effectLst/>
                <a:latin typeface="Century Gothic" panose="020B0502020202020204" pitchFamily="34" charset="0"/>
                <a:ea typeface="Calibri" panose="020F0502020204030204" pitchFamily="34" charset="0"/>
                <a:cs typeface="Flama-Thin-Identity-H"/>
              </a:rPr>
              <a:t>Inversión de recursos basada en la priorización de las necesidades capacitación.</a:t>
            </a:r>
          </a:p>
          <a:p>
            <a:pPr marL="285750" indent="-285750" algn="just">
              <a:buFont typeface="Arial" panose="020B0604020202020204" pitchFamily="34" charset="0"/>
              <a:buChar char="•"/>
            </a:pPr>
            <a:r>
              <a:rPr lang="es-CO" sz="1600" dirty="0">
                <a:solidFill>
                  <a:schemeClr val="tx1"/>
                </a:solidFill>
                <a:effectLst/>
                <a:latin typeface="Century Gothic" panose="020B0502020202020204" pitchFamily="34" charset="0"/>
                <a:ea typeface="Calibri" panose="020F0502020204030204" pitchFamily="34" charset="0"/>
                <a:cs typeface="Flama-Thin-Identity-H"/>
              </a:rPr>
              <a:t>Concordancia entre las estrategias y programas de talento humano y con los objetivos y metas institucionales.</a:t>
            </a:r>
          </a:p>
          <a:p>
            <a:pPr marL="285750" indent="-285750" algn="just">
              <a:buFont typeface="Arial" panose="020B0604020202020204" pitchFamily="34" charset="0"/>
              <a:buChar char="•"/>
            </a:pPr>
            <a:r>
              <a:rPr lang="es-MX" sz="16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Tratar las denuncias o quejas presentadas por los ciudadanos o grupos de valor.</a:t>
            </a: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b="1" dirty="0">
              <a:solidFill>
                <a:schemeClr val="tx1"/>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285750" indent="-285750" algn="just">
              <a:buFont typeface="Arial" panose="020B0604020202020204" pitchFamily="34" charset="0"/>
              <a:buChar char="•"/>
            </a:pPr>
            <a:endParaRPr lang="es-ES" sz="2400"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5" name="CuadroTexto 4">
            <a:extLst>
              <a:ext uri="{FF2B5EF4-FFF2-40B4-BE49-F238E27FC236}">
                <a16:creationId xmlns:a16="http://schemas.microsoft.com/office/drawing/2014/main" id="{3861EAD3-E6ED-7F2D-B8E8-6C5D7E003DC1}"/>
              </a:ext>
            </a:extLst>
          </p:cNvPr>
          <p:cNvSpPr txBox="1"/>
          <p:nvPr/>
        </p:nvSpPr>
        <p:spPr>
          <a:xfrm>
            <a:off x="1133856" y="274962"/>
            <a:ext cx="10117725" cy="615553"/>
          </a:xfrm>
          <a:prstGeom prst="rect">
            <a:avLst/>
          </a:prstGeom>
          <a:noFill/>
        </p:spPr>
        <p:txBody>
          <a:bodyPr wrap="square" rtlCol="0">
            <a:spAutoFit/>
          </a:bodyPr>
          <a:lstStyle/>
          <a:p>
            <a:pPr algn="ctr"/>
            <a:r>
              <a:rPr lang="es-ES" sz="1600" b="1" dirty="0">
                <a:solidFill>
                  <a:schemeClr val="tx1"/>
                </a:solidFill>
                <a:latin typeface="Century Gothic" panose="020B0502020202020204" pitchFamily="34" charset="0"/>
              </a:rPr>
              <a:t>POLÍTICAS DE INTEGRIDAD</a:t>
            </a:r>
          </a:p>
          <a:p>
            <a:endParaRPr lang="es-CO" dirty="0"/>
          </a:p>
        </p:txBody>
      </p:sp>
      <p:pic>
        <p:nvPicPr>
          <p:cNvPr id="10" name="Imagen 9">
            <a:extLst>
              <a:ext uri="{FF2B5EF4-FFF2-40B4-BE49-F238E27FC236}">
                <a16:creationId xmlns:a16="http://schemas.microsoft.com/office/drawing/2014/main" id="{53747892-0EC0-42A6-B955-AE5546132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101" y="1388327"/>
            <a:ext cx="2270829" cy="2270829"/>
          </a:xfrm>
          <a:prstGeom prst="rect">
            <a:avLst/>
          </a:prstGeom>
        </p:spPr>
      </p:pic>
      <p:graphicFrame>
        <p:nvGraphicFramePr>
          <p:cNvPr id="8" name="Gráfico 7">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946528810"/>
              </p:ext>
            </p:extLst>
          </p:nvPr>
        </p:nvGraphicFramePr>
        <p:xfrm>
          <a:off x="457200" y="3848986"/>
          <a:ext cx="2998381" cy="2734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13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829339" y="987693"/>
            <a:ext cx="7245713" cy="5300565"/>
          </a:xfrm>
        </p:spPr>
        <p:txBody>
          <a:bodyPr>
            <a:normAutofit/>
          </a:bodyPr>
          <a:lstStyle/>
          <a:p>
            <a:pPr algn="just"/>
            <a:r>
              <a:rPr lang="es-ES" sz="1600" b="1" dirty="0">
                <a:solidFill>
                  <a:schemeClr val="tx1"/>
                </a:solidFill>
                <a:latin typeface="Century Gothic" panose="020B0502020202020204" pitchFamily="34" charset="0"/>
              </a:rPr>
              <a:t>     </a:t>
            </a:r>
          </a:p>
          <a:p>
            <a:pPr algn="just"/>
            <a:r>
              <a:rPr lang="es-ES" sz="1600" b="1" dirty="0">
                <a:solidFill>
                  <a:schemeClr val="tx1"/>
                </a:solidFill>
                <a:latin typeface="Century Gothic" panose="020B0502020202020204" pitchFamily="34" charset="0"/>
              </a:rPr>
              <a:t>     Recomendaciones:</a:t>
            </a:r>
          </a:p>
          <a:p>
            <a:pPr algn="just"/>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Fortalecimiento de las buenas practicas de la contratación pública en la etapa de estructuración y planeación efectiva de la contratación pública de la entidad.</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Seguir fortaleciendo la política de Compras y Contratación Pública a las políticas de gestión y desempeño institucional.</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Divulgar el Plan Anual de Adquisiciones antes del 31 de enero de la vigencia. Tener en cuenta el artículo 74 de la Ley 1474 de 2011. De igual manera, se debe revisar el Decreto 1082 del 2015 "Por medio de la cual se expide el Decreto Único Reglamentario del Sector Administrativo de Planeación Nacional"</a:t>
            </a:r>
            <a:endParaRPr lang="es-ES"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ES"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ES" sz="1600"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5" name="CuadroTexto 4">
            <a:extLst>
              <a:ext uri="{FF2B5EF4-FFF2-40B4-BE49-F238E27FC236}">
                <a16:creationId xmlns:a16="http://schemas.microsoft.com/office/drawing/2014/main" id="{BFFC841C-78E2-3D2F-D485-7D05B9D84FFE}"/>
              </a:ext>
            </a:extLst>
          </p:cNvPr>
          <p:cNvSpPr txBox="1"/>
          <p:nvPr/>
        </p:nvSpPr>
        <p:spPr>
          <a:xfrm>
            <a:off x="2817628" y="372140"/>
            <a:ext cx="6478795" cy="615553"/>
          </a:xfrm>
          <a:prstGeom prst="rect">
            <a:avLst/>
          </a:prstGeom>
          <a:noFill/>
        </p:spPr>
        <p:txBody>
          <a:bodyPr wrap="square" rtlCol="0">
            <a:spAutoFit/>
          </a:bodyPr>
          <a:lstStyle/>
          <a:p>
            <a:r>
              <a:rPr lang="es-ES" sz="1600" b="1" dirty="0">
                <a:solidFill>
                  <a:schemeClr val="tx1"/>
                </a:solidFill>
                <a:latin typeface="Century Gothic" panose="020B0502020202020204" pitchFamily="34" charset="0"/>
              </a:rPr>
              <a:t>POLÍTICAS DE </a:t>
            </a:r>
            <a:r>
              <a:rPr lang="es-CO" sz="1600" b="1" u="none" strike="noStrike" dirty="0">
                <a:solidFill>
                  <a:schemeClr val="tx1"/>
                </a:solidFill>
                <a:effectLst/>
                <a:latin typeface="Century Gothic" panose="020B0502020202020204" pitchFamily="34" charset="0"/>
              </a:rPr>
              <a:t>COMPRAS Y CONTRATACIÓN PÚBLICA</a:t>
            </a:r>
            <a:endParaRPr lang="es-ES" sz="1600" b="1" dirty="0">
              <a:solidFill>
                <a:schemeClr val="tx1"/>
              </a:solidFill>
              <a:latin typeface="Century Gothic" panose="020B0502020202020204" pitchFamily="34" charset="0"/>
            </a:endParaRPr>
          </a:p>
          <a:p>
            <a:endParaRPr lang="es-CO" dirty="0"/>
          </a:p>
        </p:txBody>
      </p:sp>
      <p:graphicFrame>
        <p:nvGraphicFramePr>
          <p:cNvPr id="7" name="Gráfico 6">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4248040742"/>
              </p:ext>
            </p:extLst>
          </p:nvPr>
        </p:nvGraphicFramePr>
        <p:xfrm>
          <a:off x="8340247" y="1679945"/>
          <a:ext cx="3355567" cy="2275368"/>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a:extLst>
              <a:ext uri="{FF2B5EF4-FFF2-40B4-BE49-F238E27FC236}">
                <a16:creationId xmlns:a16="http://schemas.microsoft.com/office/drawing/2014/main" id="{C81818B1-3CCD-463C-ABFC-234FC85F576F}"/>
              </a:ext>
            </a:extLst>
          </p:cNvPr>
          <p:cNvPicPr>
            <a:picLocks noChangeAspect="1"/>
          </p:cNvPicPr>
          <p:nvPr/>
        </p:nvPicPr>
        <p:blipFill>
          <a:blip r:embed="rId3"/>
          <a:stretch>
            <a:fillRect/>
          </a:stretch>
        </p:blipFill>
        <p:spPr>
          <a:xfrm>
            <a:off x="3615070" y="4217787"/>
            <a:ext cx="4572000" cy="2365251"/>
          </a:xfrm>
          <a:prstGeom prst="rect">
            <a:avLst/>
          </a:prstGeom>
        </p:spPr>
      </p:pic>
    </p:spTree>
    <p:extLst>
      <p:ext uri="{BB962C8B-B14F-4D97-AF65-F5344CB8AC3E}">
        <p14:creationId xmlns:p14="http://schemas.microsoft.com/office/powerpoint/2010/main" val="285633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340243" y="903768"/>
            <a:ext cx="4634094" cy="5679270"/>
          </a:xfrm>
        </p:spPr>
        <p:txBody>
          <a:bodyPr>
            <a:normAutofit lnSpcReduction="10000"/>
          </a:bodyPr>
          <a:lstStyle/>
          <a:p>
            <a:r>
              <a:rPr lang="es-ES" sz="1900" b="1" dirty="0">
                <a:solidFill>
                  <a:schemeClr val="tx1"/>
                </a:solidFill>
                <a:latin typeface="Century Gothic" panose="020B0502020202020204" pitchFamily="34" charset="0"/>
              </a:rPr>
              <a:t>     </a:t>
            </a:r>
          </a:p>
          <a:p>
            <a:r>
              <a:rPr lang="es-ES" sz="1900" b="1" dirty="0">
                <a:solidFill>
                  <a:schemeClr val="tx1"/>
                </a:solidFill>
                <a:latin typeface="Century Gothic" panose="020B0502020202020204" pitchFamily="34" charset="0"/>
              </a:rPr>
              <a:t>     </a:t>
            </a:r>
            <a:r>
              <a:rPr lang="es-ES" sz="1700" b="1" dirty="0">
                <a:solidFill>
                  <a:schemeClr val="tx1"/>
                </a:solidFill>
                <a:latin typeface="Century Gothic" panose="020B0502020202020204" pitchFamily="34" charset="0"/>
              </a:rPr>
              <a:t>Recomendaciones:</a:t>
            </a:r>
          </a:p>
          <a:p>
            <a:endParaRPr lang="es-ES" sz="16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Instruir de manera permanente  a servidores y contratistas de la entidad en la Política de Gobierno Digital implementando estrategias como los cursos dispuestos por el Ministerio de Tecnologías de la Información y las Comunicaciones; las capacitaciones dispuestas en el Plan de Capacitaciones de la entidad; entre otras.</a:t>
            </a:r>
            <a:endParaRPr lang="es-ES"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Ejecutar los lineamientos establecidos en el Decreto 1263 de 2022 para ejecutar los proyectos de transformación digital. </a:t>
            </a:r>
            <a:r>
              <a:rPr lang="es-ES" sz="1400" dirty="0">
                <a:solidFill>
                  <a:schemeClr val="tx1"/>
                </a:solidFill>
                <a:latin typeface="Century Gothic" panose="020B0502020202020204" pitchFamily="34" charset="0"/>
              </a:rPr>
              <a:t>Los proyectos de transformación digital pueden contener interoperabilidad de los sistemas de información (</a:t>
            </a:r>
            <a:r>
              <a:rPr lang="es-CO" sz="1400" dirty="0">
                <a:solidFill>
                  <a:schemeClr val="tx1"/>
                </a:solidFill>
                <a:latin typeface="Century Gothic" panose="020B0502020202020204" pitchFamily="34" charset="0"/>
              </a:rPr>
              <a:t>Ley 1581 de 2012), uso de mecanismos de digitalización y automatización de trámites y uso de mecanismos exploratorios de regulación.</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Hacer uso de estrategias como cursos en línea dispuestos en su sede electrónica, talleres o capacitaciones virtuales o presenciales, entre otras, para capacitar a los grupos de valor e interés en el uso de los medios digitales dispuestos para acceder a la oferta institucional y para interactuar con la entidad.</a:t>
            </a:r>
            <a:endParaRPr lang="es-CO"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CO" sz="1400" dirty="0">
              <a:solidFill>
                <a:schemeClr val="tx1"/>
              </a:solidFill>
              <a:latin typeface="Century Gothic" panose="020B0502020202020204" pitchFamily="34" charset="0"/>
            </a:endParaRPr>
          </a:p>
          <a:p>
            <a:pPr marL="342900" indent="-342900" algn="just">
              <a:buFont typeface="Arial" panose="020B0604020202020204" pitchFamily="34" charset="0"/>
              <a:buChar char="•"/>
            </a:pPr>
            <a:endParaRPr lang="es-CO" sz="1600" dirty="0">
              <a:solidFill>
                <a:schemeClr val="tx1"/>
              </a:solidFill>
              <a:latin typeface="Century Gothic" panose="020B0502020202020204" pitchFamily="34" charset="0"/>
            </a:endParaRPr>
          </a:p>
          <a:p>
            <a:pPr marL="342900" indent="-342900">
              <a:buFont typeface="Arial" panose="020B0604020202020204" pitchFamily="34" charset="0"/>
              <a:buChar char="•"/>
            </a:pPr>
            <a:endParaRPr lang="es-ES" sz="2200" b="1" dirty="0">
              <a:solidFill>
                <a:schemeClr val="tx1"/>
              </a:solidFill>
              <a:latin typeface="Century Gothic" panose="020B0502020202020204" pitchFamily="34" charset="0"/>
            </a:endParaRPr>
          </a:p>
          <a:p>
            <a:pPr marL="171450" indent="-171450" algn="just">
              <a:buFont typeface="Arial" panose="020B0604020202020204" pitchFamily="34" charset="0"/>
              <a:buChar char="•"/>
            </a:pPr>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28E933EF-1188-184D-A819-24988D700C01}"/>
              </a:ext>
            </a:extLst>
          </p:cNvPr>
          <p:cNvPicPr>
            <a:picLocks noChangeAspect="1"/>
          </p:cNvPicPr>
          <p:nvPr/>
        </p:nvPicPr>
        <p:blipFill>
          <a:blip r:embed="rId2"/>
          <a:stretch>
            <a:fillRect/>
          </a:stretch>
        </p:blipFill>
        <p:spPr>
          <a:xfrm>
            <a:off x="5218342" y="1089032"/>
            <a:ext cx="2796363" cy="2132227"/>
          </a:xfrm>
          <a:prstGeom prst="rect">
            <a:avLst/>
          </a:prstGeom>
        </p:spPr>
      </p:pic>
      <p:sp>
        <p:nvSpPr>
          <p:cNvPr id="6" name="CuadroTexto 5">
            <a:extLst>
              <a:ext uri="{FF2B5EF4-FFF2-40B4-BE49-F238E27FC236}">
                <a16:creationId xmlns:a16="http://schemas.microsoft.com/office/drawing/2014/main" id="{2EB6CFCB-7E5A-DA84-3E28-0F9F639C52CC}"/>
              </a:ext>
            </a:extLst>
          </p:cNvPr>
          <p:cNvSpPr txBox="1"/>
          <p:nvPr/>
        </p:nvSpPr>
        <p:spPr>
          <a:xfrm>
            <a:off x="5102326" y="259111"/>
            <a:ext cx="3028393"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POLÍTICA GOBIERNO DIGITAL</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7" name="Gráfico 6">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198145624"/>
              </p:ext>
            </p:extLst>
          </p:nvPr>
        </p:nvGraphicFramePr>
        <p:xfrm>
          <a:off x="5181856" y="3743403"/>
          <a:ext cx="2796363" cy="25252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id="{D70D8D0C-CF2E-41BA-B4FF-16021BE40AB8}"/>
              </a:ext>
            </a:extLst>
          </p:cNvPr>
          <p:cNvSpPr/>
          <p:nvPr/>
        </p:nvSpPr>
        <p:spPr>
          <a:xfrm>
            <a:off x="8360494" y="1785357"/>
            <a:ext cx="3243072" cy="4483279"/>
          </a:xfrm>
          <a:prstGeom prst="rect">
            <a:avLst/>
          </a:prstGeom>
        </p:spPr>
        <p:txBody>
          <a:bodyPr wrap="square">
            <a:spAutoFit/>
          </a:bodyPr>
          <a:lstStyle/>
          <a:p>
            <a:pPr marL="285750" indent="-285750" algn="just">
              <a:lnSpc>
                <a:spcPct val="90000"/>
              </a:lnSpc>
              <a:spcBef>
                <a:spcPts val="1000"/>
              </a:spcBef>
              <a:buFont typeface="Arial" panose="020B0604020202020204" pitchFamily="34" charset="0"/>
              <a:buChar char="•"/>
            </a:pPr>
            <a:r>
              <a:rPr lang="es-CO" sz="1400" dirty="0">
                <a:latin typeface="Century Gothic" panose="020B0502020202020204" pitchFamily="34" charset="0"/>
              </a:rPr>
              <a:t>Iniciativas  de innovación pública digital,  la implementación de acuerdos de interoperabilidad.</a:t>
            </a:r>
          </a:p>
          <a:p>
            <a:pPr marL="285750" indent="-285750" algn="just">
              <a:lnSpc>
                <a:spcPct val="90000"/>
              </a:lnSpc>
              <a:spcBef>
                <a:spcPts val="1000"/>
              </a:spcBef>
              <a:buFont typeface="Arial" panose="020B0604020202020204" pitchFamily="34" charset="0"/>
              <a:buChar char="•"/>
            </a:pPr>
            <a:r>
              <a:rPr lang="es-ES" sz="1400" dirty="0">
                <a:latin typeface="Century Gothic" panose="020B0502020202020204" pitchFamily="34" charset="0"/>
              </a:rPr>
              <a:t>Verificar factores adicionales para elaborar, conservar y revisar los registros de actividades de usuario, excepciones, fallas y eventos de seguridad de la información. </a:t>
            </a:r>
          </a:p>
          <a:p>
            <a:pPr marL="285750" indent="-285750" algn="just">
              <a:lnSpc>
                <a:spcPct val="90000"/>
              </a:lnSpc>
              <a:spcBef>
                <a:spcPts val="1000"/>
              </a:spcBef>
              <a:buFont typeface="Arial" panose="020B0604020202020204" pitchFamily="34" charset="0"/>
              <a:buChar char="•"/>
            </a:pPr>
            <a:r>
              <a:rPr lang="es-ES" sz="1400" dirty="0">
                <a:latin typeface="Century Gothic" panose="020B0502020202020204" pitchFamily="34" charset="0"/>
              </a:rPr>
              <a:t>Fortalecimiento de la arquitectura empresarial.</a:t>
            </a:r>
          </a:p>
          <a:p>
            <a:pPr marL="285750" indent="-285750" algn="just">
              <a:lnSpc>
                <a:spcPct val="90000"/>
              </a:lnSpc>
              <a:spcBef>
                <a:spcPts val="1000"/>
              </a:spcBef>
              <a:buFont typeface="Arial" panose="020B0604020202020204" pitchFamily="34" charset="0"/>
              <a:buChar char="•"/>
            </a:pPr>
            <a:r>
              <a:rPr lang="es-ES" sz="1400" dirty="0">
                <a:latin typeface="Century Gothic" panose="020B0502020202020204" pitchFamily="34" charset="0"/>
              </a:rPr>
              <a:t>habilitar consulta en línea de bases de datos con información relevante para el ciudadano.</a:t>
            </a:r>
          </a:p>
          <a:p>
            <a:pPr marL="285750" indent="-285750" algn="just">
              <a:lnSpc>
                <a:spcPct val="90000"/>
              </a:lnSpc>
              <a:spcBef>
                <a:spcPts val="1000"/>
              </a:spcBef>
              <a:buFont typeface="Arial" panose="020B0604020202020204" pitchFamily="34" charset="0"/>
              <a:buChar char="•"/>
            </a:pPr>
            <a:r>
              <a:rPr lang="es-MX" sz="1400" dirty="0">
                <a:latin typeface="Century Gothic" panose="020B0502020202020204" pitchFamily="34" charset="0"/>
              </a:rPr>
              <a:t>Contar con un proceso para la gestión de datos maestros en la entidad.</a:t>
            </a:r>
            <a:endParaRPr lang="es-CO" sz="1400" dirty="0">
              <a:latin typeface="Century Gothic" panose="020B0502020202020204" pitchFamily="34" charset="0"/>
            </a:endParaRPr>
          </a:p>
        </p:txBody>
      </p:sp>
    </p:spTree>
    <p:extLst>
      <p:ext uri="{BB962C8B-B14F-4D97-AF65-F5344CB8AC3E}">
        <p14:creationId xmlns:p14="http://schemas.microsoft.com/office/powerpoint/2010/main" val="412226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3781778" y="1016997"/>
            <a:ext cx="8061722" cy="5271261"/>
          </a:xfrm>
        </p:spPr>
        <p:txBody>
          <a:bodyPr>
            <a:normAutofit/>
          </a:bodyPr>
          <a:lstStyle/>
          <a:p>
            <a:pPr algn="just"/>
            <a:r>
              <a:rPr lang="es-ES" sz="18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r>
              <a:rPr lang="es-ES" sz="1800" b="1" dirty="0">
                <a:solidFill>
                  <a:schemeClr val="tx1"/>
                </a:solidFill>
                <a:latin typeface="Century Gothic" panose="020B0502020202020204" pitchFamily="34" charset="0"/>
              </a:rPr>
              <a:t>:</a:t>
            </a:r>
          </a:p>
          <a:p>
            <a:pPr algn="just"/>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Tener un  Plan de Recuperación de Desastres DRP, definido, documentado e implementado para todos los procesos,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Ejecutar un Plan de Continuidad del Negocio  BCP, definido, documentado e implementado para  los procesos críticos y misionales.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Fortalecer  el procedimiento para la gestión de incidentes de seguridad digital (Ciberseguridad) que incluya la notificación a las autoridades pertinentes (CSIRT Gobierno / COLCERT)</a:t>
            </a:r>
            <a:endParaRPr lang="es-ES"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Identificar factores adicionales para elaborar, conservar y revisar los registros de actividades de usuario, excepciones, fallas y eventos de seguridad de la información.</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 Fortalecer los bienes o servicios de base tecnológica para dar respuesta a desafíos públicos con enfoque en innovación pública digital.</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Fortalecer la integridad de los datos, confidencialidad, disponibilidad, detección y respuesta rápida ante peligros, así como la prevención de riesgos.</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Empoderamiento de los ciudadanos mediante un Estado abierto.</a:t>
            </a:r>
            <a:endPar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Trámites y servicios en línea o parcialmente en línea.</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Efectuar un sistema para dar el cumplimiento a la Ley de protección de datos personales (ley 1581 de 2012 )</a:t>
            </a:r>
            <a:endParaRPr lang="es-ES" sz="1400" dirty="0">
              <a:solidFill>
                <a:schemeClr val="tx1"/>
              </a:solidFill>
              <a:latin typeface="Century Gothic" panose="020B0502020202020204" pitchFamily="34" charset="0"/>
            </a:endParaRPr>
          </a:p>
          <a:p>
            <a:pPr marL="171450" indent="-171450" algn="just">
              <a:buFont typeface="Arial" panose="020B0604020202020204" pitchFamily="34" charset="0"/>
              <a:buChar char="•"/>
            </a:pPr>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59625762-D822-6B71-E03F-E441C8FAFE90}"/>
              </a:ext>
            </a:extLst>
          </p:cNvPr>
          <p:cNvPicPr>
            <a:picLocks noChangeAspect="1"/>
          </p:cNvPicPr>
          <p:nvPr/>
        </p:nvPicPr>
        <p:blipFill>
          <a:blip r:embed="rId2"/>
          <a:stretch>
            <a:fillRect/>
          </a:stretch>
        </p:blipFill>
        <p:spPr>
          <a:xfrm>
            <a:off x="248437" y="540268"/>
            <a:ext cx="3703849" cy="3703849"/>
          </a:xfrm>
          <a:prstGeom prst="rect">
            <a:avLst/>
          </a:prstGeom>
        </p:spPr>
      </p:pic>
      <p:sp>
        <p:nvSpPr>
          <p:cNvPr id="2" name="CuadroTexto 1">
            <a:extLst>
              <a:ext uri="{FF2B5EF4-FFF2-40B4-BE49-F238E27FC236}">
                <a16:creationId xmlns:a16="http://schemas.microsoft.com/office/drawing/2014/main" id="{52667860-5018-EED4-59FB-A523C6DF9372}"/>
              </a:ext>
            </a:extLst>
          </p:cNvPr>
          <p:cNvSpPr txBox="1"/>
          <p:nvPr/>
        </p:nvSpPr>
        <p:spPr>
          <a:xfrm>
            <a:off x="4732574" y="261965"/>
            <a:ext cx="3400290"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PÓLITICA DE SEGURIDAD DIGITAL</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270210645"/>
              </p:ext>
            </p:extLst>
          </p:nvPr>
        </p:nvGraphicFramePr>
        <p:xfrm>
          <a:off x="616688" y="3795822"/>
          <a:ext cx="2977117" cy="2787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18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9173" y="973124"/>
            <a:ext cx="7464960" cy="5280920"/>
          </a:xfrm>
        </p:spPr>
        <p:txBody>
          <a:bodyPr>
            <a:normAutofit/>
          </a:bodyPr>
          <a:lstStyle/>
          <a:p>
            <a:pPr algn="just"/>
            <a:endParaRPr lang="es-ES" sz="2200" b="1" dirty="0">
              <a:solidFill>
                <a:schemeClr val="tx1"/>
              </a:solidFill>
              <a:latin typeface="Century Gothic" panose="020B0502020202020204" pitchFamily="34" charset="0"/>
            </a:endParaRPr>
          </a:p>
          <a:p>
            <a:pPr algn="just"/>
            <a:r>
              <a:rPr lang="es-ES" sz="1600" b="1" dirty="0">
                <a:solidFill>
                  <a:schemeClr val="tx1"/>
                </a:solidFill>
                <a:latin typeface="Century Gothic" panose="020B0502020202020204" pitchFamily="34" charset="0"/>
              </a:rPr>
              <a:t>     Recomendaciones:</a:t>
            </a:r>
          </a:p>
          <a:p>
            <a:pPr algn="just"/>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rgbClr val="000000"/>
                </a:solidFill>
                <a:effectLst/>
                <a:latin typeface="Century Gothic" panose="020B0502020202020204" pitchFamily="34" charset="0"/>
                <a:ea typeface="MS Mincho" panose="02020609040205080304" pitchFamily="49" charset="-128"/>
              </a:rPr>
              <a:t>Continuar trabajando para mantener los resultados alcanzados y propender por un mejoramiento continuo.</a:t>
            </a:r>
            <a:r>
              <a:rPr lang="es-CO" sz="1400" dirty="0">
                <a:effectLst/>
                <a:latin typeface="Century Gothic" panose="020B0502020202020204" pitchFamily="34" charset="0"/>
              </a:rPr>
              <a:t> </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rPr>
              <a:t>Seguir fortaleciendo las acciones de gestión en lo relacionado con defensa jurídica.</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Gestión de los procesos judiciales.</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Capacidad institucional para ejercer la defensa jurídica.</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Información estratégica para la toma de decisiones.</a:t>
            </a:r>
          </a:p>
          <a:p>
            <a:pPr marL="285750" indent="-285750" algn="just">
              <a:buFont typeface="Arial" panose="020B0604020202020204" pitchFamily="34" charset="0"/>
              <a:buChar char="•"/>
            </a:pPr>
            <a:r>
              <a:rPr lang="es-CO" sz="1400" dirty="0">
                <a:solidFill>
                  <a:schemeClr val="tx1"/>
                </a:solidFill>
                <a:effectLst/>
                <a:latin typeface="Century Gothic" panose="020B0502020202020204" pitchFamily="34" charset="0"/>
              </a:rPr>
              <a:t> </a:t>
            </a: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Prevención del daño antijurídico.</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Promoción y utilización de los métodos alternativos de solución de conflictos.</a:t>
            </a:r>
            <a:endPar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ndParaRPr>
          </a:p>
          <a:p>
            <a:pPr marL="171450" indent="-171450" algn="just">
              <a:buFont typeface="Arial" panose="020B0604020202020204" pitchFamily="34" charset="0"/>
              <a:buChar char="•"/>
            </a:pPr>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6B1DC75D-D2A9-AE54-4ED8-8F694C7D9CBB}"/>
              </a:ext>
            </a:extLst>
          </p:cNvPr>
          <p:cNvPicPr>
            <a:picLocks noChangeAspect="1"/>
          </p:cNvPicPr>
          <p:nvPr/>
        </p:nvPicPr>
        <p:blipFill>
          <a:blip r:embed="rId2"/>
          <a:stretch>
            <a:fillRect/>
          </a:stretch>
        </p:blipFill>
        <p:spPr>
          <a:xfrm>
            <a:off x="8486627" y="1058539"/>
            <a:ext cx="2824839" cy="2824839"/>
          </a:xfrm>
          <a:prstGeom prst="rect">
            <a:avLst/>
          </a:prstGeom>
        </p:spPr>
      </p:pic>
      <p:sp>
        <p:nvSpPr>
          <p:cNvPr id="2" name="CuadroTexto 1">
            <a:extLst>
              <a:ext uri="{FF2B5EF4-FFF2-40B4-BE49-F238E27FC236}">
                <a16:creationId xmlns:a16="http://schemas.microsoft.com/office/drawing/2014/main" id="{89DBB151-8EBE-F7A6-18B9-18154DD75EA2}"/>
              </a:ext>
            </a:extLst>
          </p:cNvPr>
          <p:cNvSpPr txBox="1"/>
          <p:nvPr/>
        </p:nvSpPr>
        <p:spPr>
          <a:xfrm>
            <a:off x="4223471" y="345688"/>
            <a:ext cx="3291286"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PÓLITICA DE DEFENSA JURÍDICA</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672556909"/>
              </p:ext>
            </p:extLst>
          </p:nvPr>
        </p:nvGraphicFramePr>
        <p:xfrm>
          <a:off x="8363457" y="4143022"/>
          <a:ext cx="3049610" cy="2369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0113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5363737" y="1315844"/>
            <a:ext cx="5876349" cy="4972414"/>
          </a:xfrm>
        </p:spPr>
        <p:txBody>
          <a:bodyPr>
            <a:normAutofit/>
          </a:bodyPr>
          <a:lstStyle/>
          <a:p>
            <a:r>
              <a:rPr lang="es-ES" sz="2200"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p>
          <a:p>
            <a:endParaRPr lang="es-ES" sz="16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Aplicación de mecanismos para la institucionalización de la política de mejora normativa (Mesas técnicas, capacitación de funcionarios).</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Realizar acciones para la planificación de temas, problemáticas o situaciones que se puedan presentar a través de la expedición de Actos Administrativos.</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Seguir fortaleciendo la política de Mejora Normativa lo que impacta de manera positiva en la gestión institucional.</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Orientar  recursos humanos, financieros y/u operativos necesarios para la institucionalización de la Política de Mejora Normativa,</a:t>
            </a:r>
            <a:endParaRPr lang="es-ES"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Mantener institucionalizada mediante un instrumento normativo y/o administrativo la herramienta de consulta pública en los procesos normativos.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Plasmar ejercicios de Consulta Pública durante el proceso de diseño de la intervención con la ciudadanía y actores interesados antes de proyectar un acto administrativo de carácter general.</a:t>
            </a:r>
          </a:p>
          <a:p>
            <a:pPr marL="285750" indent="-285750">
              <a:buFont typeface="Arial" panose="020B0604020202020204" pitchFamily="34" charset="0"/>
              <a:buChar char="•"/>
            </a:pPr>
            <a:endParaRPr lang="es-ES" sz="1400" dirty="0">
              <a:solidFill>
                <a:schemeClr val="tx1"/>
              </a:solidFill>
              <a:latin typeface="Century Gothic" panose="020B0502020202020204" pitchFamily="34" charset="0"/>
            </a:endParaRPr>
          </a:p>
          <a:p>
            <a:pPr marL="285750" indent="-285750">
              <a:buFont typeface="Arial" panose="020B0604020202020204" pitchFamily="34" charset="0"/>
              <a:buChar char="•"/>
            </a:pPr>
            <a:endParaRPr lang="es-ES" sz="1600" b="1"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3521462D-29C2-A5DA-CEAC-1358FDDC2BC2}"/>
              </a:ext>
            </a:extLst>
          </p:cNvPr>
          <p:cNvPicPr>
            <a:picLocks noChangeAspect="1"/>
          </p:cNvPicPr>
          <p:nvPr/>
        </p:nvPicPr>
        <p:blipFill>
          <a:blip r:embed="rId2"/>
          <a:stretch>
            <a:fillRect/>
          </a:stretch>
        </p:blipFill>
        <p:spPr>
          <a:xfrm>
            <a:off x="612904" y="1246851"/>
            <a:ext cx="3880074" cy="2586716"/>
          </a:xfrm>
          <a:prstGeom prst="rect">
            <a:avLst/>
          </a:prstGeom>
        </p:spPr>
      </p:pic>
      <p:sp>
        <p:nvSpPr>
          <p:cNvPr id="2" name="CuadroTexto 1">
            <a:extLst>
              <a:ext uri="{FF2B5EF4-FFF2-40B4-BE49-F238E27FC236}">
                <a16:creationId xmlns:a16="http://schemas.microsoft.com/office/drawing/2014/main" id="{E7D94FB0-BCD4-2F46-E62A-61B16B98B2B5}"/>
              </a:ext>
            </a:extLst>
          </p:cNvPr>
          <p:cNvSpPr txBox="1"/>
          <p:nvPr/>
        </p:nvSpPr>
        <p:spPr>
          <a:xfrm>
            <a:off x="4471997" y="405511"/>
            <a:ext cx="3248005"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PÓLITICA MEJORA NORMATIVA</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912614697"/>
              </p:ext>
            </p:extLst>
          </p:nvPr>
        </p:nvGraphicFramePr>
        <p:xfrm>
          <a:off x="612905" y="4107594"/>
          <a:ext cx="3751831" cy="2586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7115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9174" y="973124"/>
            <a:ext cx="6393418" cy="5609914"/>
          </a:xfrm>
        </p:spPr>
        <p:txBody>
          <a:bodyPr>
            <a:normAutofit/>
          </a:bodyPr>
          <a:lstStyle/>
          <a:p>
            <a:endParaRPr lang="es-ES" sz="1600" b="1" dirty="0">
              <a:solidFill>
                <a:schemeClr val="tx1"/>
              </a:solidFill>
              <a:latin typeface="Century Gothic" panose="020B0502020202020204" pitchFamily="34" charset="0"/>
            </a:endParaRPr>
          </a:p>
          <a:p>
            <a:r>
              <a:rPr lang="es-ES" sz="1600" b="1" dirty="0">
                <a:solidFill>
                  <a:schemeClr val="tx1"/>
                </a:solidFill>
                <a:latin typeface="Century Gothic" panose="020B0502020202020204" pitchFamily="34" charset="0"/>
              </a:rPr>
              <a:t>     Recomendaciones:</a:t>
            </a:r>
          </a:p>
          <a:p>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Actualización permanente de los canales de atención al ciudadano y  actualización de los protocolos de servicio.</a:t>
            </a:r>
          </a:p>
          <a:p>
            <a:pPr marL="285750" indent="-285750" algn="just">
              <a:buFont typeface="Arial" panose="020B0604020202020204" pitchFamily="34" charset="0"/>
              <a:buChar char="•"/>
            </a:pPr>
            <a:r>
              <a:rPr lang="es-CO"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Fortalecer la falta </a:t>
            </a:r>
            <a:r>
              <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de seguimiento a las peticiones de usuarios para mejorar la percepción del ciudadano.</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Fortalecimiento de habilidades y compromiso con el servicio de servidores públicos.</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Cumplimiento de expectativas de ciudadanos y usuarios.</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Fortalecer escenarios de relacionamiento para personas en condición de discapacidad visual, cognitiva, intelectual.</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Estudiar y tomar como insumo los resultados de los informes emitidos por entes de control, veedurías ciudadanas u otros actores, para la elaboración del diagnóstico base que sirve para la planeación de la estrategia anual de servicio de relacionamiento con las ciudadanías.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Traer sistemas de información que guíen a las personas a través de los ambientes físicos de la entidad y mejoren su comprensión y experiencia del espacio (Wayfinding) para garantizar el acceso a derechos y servicios de las comunidades diversas.</a:t>
            </a:r>
            <a:endParaRPr lang="es-CO"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CO"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ES" sz="1600" b="1"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7" name="Imagen 6">
            <a:extLst>
              <a:ext uri="{FF2B5EF4-FFF2-40B4-BE49-F238E27FC236}">
                <a16:creationId xmlns:a16="http://schemas.microsoft.com/office/drawing/2014/main" id="{716F177D-768C-4D7E-1FD2-4EC76372F76D}"/>
              </a:ext>
            </a:extLst>
          </p:cNvPr>
          <p:cNvPicPr>
            <a:picLocks noChangeAspect="1"/>
          </p:cNvPicPr>
          <p:nvPr/>
        </p:nvPicPr>
        <p:blipFill>
          <a:blip r:embed="rId2"/>
          <a:stretch>
            <a:fillRect/>
          </a:stretch>
        </p:blipFill>
        <p:spPr>
          <a:xfrm>
            <a:off x="7363968" y="3779520"/>
            <a:ext cx="4198858" cy="2704914"/>
          </a:xfrm>
          <a:prstGeom prst="rect">
            <a:avLst/>
          </a:prstGeom>
        </p:spPr>
      </p:pic>
      <p:sp>
        <p:nvSpPr>
          <p:cNvPr id="2" name="CuadroTexto 1">
            <a:extLst>
              <a:ext uri="{FF2B5EF4-FFF2-40B4-BE49-F238E27FC236}">
                <a16:creationId xmlns:a16="http://schemas.microsoft.com/office/drawing/2014/main" id="{3807BE1F-2113-C57C-28F2-C066CD168C3E}"/>
              </a:ext>
            </a:extLst>
          </p:cNvPr>
          <p:cNvSpPr txBox="1"/>
          <p:nvPr/>
        </p:nvSpPr>
        <p:spPr>
          <a:xfrm>
            <a:off x="3844466" y="412595"/>
            <a:ext cx="3758529" cy="892552"/>
          </a:xfrm>
          <a:prstGeom prst="rect">
            <a:avLst/>
          </a:prstGeom>
          <a:noFill/>
        </p:spPr>
        <p:txBody>
          <a:bodyPr wrap="none" rtlCol="0">
            <a:spAutoFit/>
          </a:bodyPr>
          <a:lstStyle/>
          <a:p>
            <a:pPr algn="ctr"/>
            <a:r>
              <a:rPr lang="es-CO" sz="1600" b="1" u="none" strike="noStrike" dirty="0">
                <a:solidFill>
                  <a:schemeClr val="tx1"/>
                </a:solidFill>
                <a:effectLst/>
                <a:latin typeface="Century Gothic" panose="020B0502020202020204" pitchFamily="34" charset="0"/>
              </a:rPr>
              <a:t>POLÍTICA SERVICIO AL CIUDADANO </a:t>
            </a:r>
            <a:endParaRPr lang="es-CO" sz="1600" b="1" dirty="0">
              <a:solidFill>
                <a:schemeClr val="tx1"/>
              </a:solidFill>
              <a:latin typeface="Century Gothic" panose="020B0502020202020204" pitchFamily="34" charset="0"/>
            </a:endParaRPr>
          </a:p>
          <a:p>
            <a:pPr algn="ctr"/>
            <a:endParaRPr lang="es-ES" sz="1800" b="1" dirty="0">
              <a:solidFill>
                <a:schemeClr val="tx1"/>
              </a:solidFill>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127657096"/>
              </p:ext>
            </p:extLst>
          </p:nvPr>
        </p:nvGraphicFramePr>
        <p:xfrm>
          <a:off x="7358661" y="973124"/>
          <a:ext cx="4204164" cy="2455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714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4364740" y="1083905"/>
            <a:ext cx="6875346" cy="5204354"/>
          </a:xfrm>
        </p:spPr>
        <p:txBody>
          <a:bodyPr>
            <a:normAutofit/>
          </a:bodyPr>
          <a:lstStyle/>
          <a:p>
            <a:pPr algn="ctr"/>
            <a:endParaRPr lang="es-ES" sz="2200" b="1" dirty="0">
              <a:solidFill>
                <a:schemeClr val="tx1"/>
              </a:solidFill>
              <a:latin typeface="Century Gothic" panose="020B0502020202020204" pitchFamily="34" charset="0"/>
            </a:endParaRPr>
          </a:p>
          <a:p>
            <a:r>
              <a:rPr lang="es-ES" sz="1600" b="1" dirty="0">
                <a:solidFill>
                  <a:schemeClr val="tx1"/>
                </a:solidFill>
                <a:latin typeface="Century Gothic" panose="020B0502020202020204" pitchFamily="34" charset="0"/>
              </a:rPr>
              <a:t>     Recomendaciones:</a:t>
            </a:r>
          </a:p>
          <a:p>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Efectuar acciones que promuevan con respecto a la estandarización de trámites una cultura gestión de su conocimiento, preservación de la memoria y aprendizaje institucional.</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Realizar acciones de mejora institucional como resultado de la documentación y sistematización de lecciones aprendidas</a:t>
            </a:r>
            <a:endParaRPr lang="es-ES"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Fortalecer las consultas de acceso de la información pública.</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Estrategias que busquen la apropiación de las mejoras de los trámites en los servidores públicos de la entidad.</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Priorización de trámites con base en las necesidades y expectativas de los ciudadanos.</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Trámites racionalizados teniendo  en cuenta para  recursos para mejorarlos</a:t>
            </a:r>
            <a:r>
              <a:rPr lang="es-CO"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Enlazar a X-ROAD todos los servicios de intercambio de información requeridos para la realización de trámites de la entidad</a:t>
            </a:r>
            <a:r>
              <a:rPr lang="es-MX" sz="1600" dirty="0">
                <a:solidFill>
                  <a:schemeClr val="tx1"/>
                </a:solidFill>
                <a:latin typeface="Century Gothic" panose="020B0502020202020204" pitchFamily="34" charset="0"/>
              </a:rPr>
              <a:t>.</a:t>
            </a:r>
            <a:endParaRPr lang="es-CO" sz="1600" dirty="0">
              <a:solidFill>
                <a:schemeClr val="tx1"/>
              </a:solidFill>
              <a:latin typeface="Century Gothic" panose="020B0502020202020204" pitchFamily="34" charset="0"/>
            </a:endParaRPr>
          </a:p>
          <a:p>
            <a:pPr marL="285750" indent="-285750">
              <a:buFont typeface="Arial" panose="020B0604020202020204" pitchFamily="34" charset="0"/>
              <a:buChar char="•"/>
            </a:pPr>
            <a:endParaRPr lang="es-CO" sz="1600" dirty="0">
              <a:solidFill>
                <a:schemeClr val="tx1"/>
              </a:solidFill>
              <a:latin typeface="Century Gothic" panose="020B0502020202020204" pitchFamily="34" charset="0"/>
            </a:endParaRPr>
          </a:p>
          <a:p>
            <a:pPr marL="285750" indent="-285750">
              <a:buFont typeface="Arial" panose="020B0604020202020204" pitchFamily="34" charset="0"/>
              <a:buChar char="•"/>
            </a:pPr>
            <a:endParaRPr lang="es-CO" sz="1600"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F8904C52-0550-17A1-8AF8-79502E43A60E}"/>
              </a:ext>
            </a:extLst>
          </p:cNvPr>
          <p:cNvPicPr>
            <a:picLocks noChangeAspect="1"/>
          </p:cNvPicPr>
          <p:nvPr/>
        </p:nvPicPr>
        <p:blipFill>
          <a:blip r:embed="rId2"/>
          <a:stretch>
            <a:fillRect/>
          </a:stretch>
        </p:blipFill>
        <p:spPr>
          <a:xfrm>
            <a:off x="532455" y="3657600"/>
            <a:ext cx="3335619" cy="2927452"/>
          </a:xfrm>
          <a:prstGeom prst="rect">
            <a:avLst/>
          </a:prstGeom>
        </p:spPr>
      </p:pic>
      <p:sp>
        <p:nvSpPr>
          <p:cNvPr id="2" name="CuadroTexto 1">
            <a:extLst>
              <a:ext uri="{FF2B5EF4-FFF2-40B4-BE49-F238E27FC236}">
                <a16:creationId xmlns:a16="http://schemas.microsoft.com/office/drawing/2014/main" id="{FB86430F-B83A-B48C-9322-6880099CAC5F}"/>
              </a:ext>
            </a:extLst>
          </p:cNvPr>
          <p:cNvSpPr txBox="1"/>
          <p:nvPr/>
        </p:nvSpPr>
        <p:spPr>
          <a:xfrm>
            <a:off x="3371408" y="468351"/>
            <a:ext cx="4373313"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POLÍTICA RACIONALIZACIÓN DE TRÁMITES </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810313095"/>
              </p:ext>
            </p:extLst>
          </p:nvPr>
        </p:nvGraphicFramePr>
        <p:xfrm>
          <a:off x="499874" y="1103971"/>
          <a:ext cx="3694176" cy="2553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6922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9175" y="1048214"/>
            <a:ext cx="6369033" cy="5534824"/>
          </a:xfrm>
        </p:spPr>
        <p:txBody>
          <a:bodyPr>
            <a:normAutofit/>
          </a:bodyPr>
          <a:lstStyle/>
          <a:p>
            <a:r>
              <a:rPr lang="es-ES" sz="1600" b="1" dirty="0">
                <a:solidFill>
                  <a:schemeClr val="tx1"/>
                </a:solidFill>
                <a:latin typeface="Century Gothic" panose="020B0502020202020204" pitchFamily="34" charset="0"/>
              </a:rPr>
              <a:t>     Recomendaciones:</a:t>
            </a:r>
          </a:p>
          <a:p>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rPr>
              <a:t>Crear prioridades y definir acciones para su implementación en la planeación de la estrategia anual de servicio de la entidad</a:t>
            </a:r>
            <a:r>
              <a:rPr lang="es-ES" sz="1400" dirty="0">
                <a:solidFill>
                  <a:schemeClr val="tx1"/>
                </a:solidFill>
                <a:latin typeface="Century Gothic" panose="020B0502020202020204" pitchFamily="34" charset="0"/>
              </a:rPr>
              <a:t>.</a:t>
            </a:r>
            <a:endParaRPr lang="es-CO"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Organizar espacios participativos con las diferentes áreas de la entidad y grupos de valor externos, para la construcción y priorización de las acciones en el marco de la planeación de la estrategia anual de servicio o relacionamiento con la ciudadanía.</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Tener en el  plan estratégico el seguimiento a los Objetivos de Desarrollo Sostenible (ODS).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Implementar estrategias de eficiencia del gasto acorde con el plan de austeridad del Gobierno Nacional.</a:t>
            </a:r>
            <a:endParaRPr lang="es-ES" sz="14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2" name="CuadroTexto 1">
            <a:extLst>
              <a:ext uri="{FF2B5EF4-FFF2-40B4-BE49-F238E27FC236}">
                <a16:creationId xmlns:a16="http://schemas.microsoft.com/office/drawing/2014/main" id="{1208E622-9CAC-8995-1782-D88D6BC69EF6}"/>
              </a:ext>
            </a:extLst>
          </p:cNvPr>
          <p:cNvSpPr txBox="1"/>
          <p:nvPr/>
        </p:nvSpPr>
        <p:spPr>
          <a:xfrm>
            <a:off x="3956024" y="423746"/>
            <a:ext cx="3970959"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POLÍTICA PLANEACIÓN INSTITUCIONAL</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7" name="Gráfico 6">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44236815"/>
              </p:ext>
            </p:extLst>
          </p:nvPr>
        </p:nvGraphicFramePr>
        <p:xfrm>
          <a:off x="7926983" y="1048215"/>
          <a:ext cx="3635842" cy="2380786"/>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a:extLst>
              <a:ext uri="{FF2B5EF4-FFF2-40B4-BE49-F238E27FC236}">
                <a16:creationId xmlns:a16="http://schemas.microsoft.com/office/drawing/2014/main" id="{3BE694C7-9DDF-416B-9B58-7D013A36765A}"/>
              </a:ext>
            </a:extLst>
          </p:cNvPr>
          <p:cNvPicPr>
            <a:picLocks noChangeAspect="1"/>
          </p:cNvPicPr>
          <p:nvPr/>
        </p:nvPicPr>
        <p:blipFill>
          <a:blip r:embed="rId3"/>
          <a:stretch>
            <a:fillRect/>
          </a:stretch>
        </p:blipFill>
        <p:spPr>
          <a:xfrm>
            <a:off x="8190034" y="3755136"/>
            <a:ext cx="3413531" cy="2628258"/>
          </a:xfrm>
          <a:prstGeom prst="rect">
            <a:avLst/>
          </a:prstGeom>
        </p:spPr>
      </p:pic>
    </p:spTree>
    <p:extLst>
      <p:ext uri="{BB962C8B-B14F-4D97-AF65-F5344CB8AC3E}">
        <p14:creationId xmlns:p14="http://schemas.microsoft.com/office/powerpoint/2010/main" val="38339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3055903"/>
            <a:ext cx="8560904" cy="746194"/>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ES" sz="4800" b="1" dirty="0">
                <a:solidFill>
                  <a:schemeClr val="bg1"/>
                </a:solidFill>
                <a:latin typeface="Century Gothic" panose="020B0502020202020204" pitchFamily="34" charset="0"/>
                <a:cs typeface="Arial" panose="020B0604020202020204" pitchFamily="34" charset="0"/>
              </a:rPr>
              <a:t>INFORME RESULTADOS DESEMPEÑO INSTITUCIONAL</a:t>
            </a:r>
            <a:r>
              <a:rPr lang="es-ES" sz="4800" dirty="0">
                <a:solidFill>
                  <a:schemeClr val="accent3"/>
                </a:solidFill>
                <a:latin typeface="Century Gothic" panose="020B0502020202020204" pitchFamily="34" charset="0"/>
                <a:cs typeface="Arial" panose="020B0604020202020204" pitchFamily="34" charset="0"/>
              </a:rPr>
              <a:t> </a:t>
            </a:r>
            <a:r>
              <a:rPr lang="es-ES" sz="4800" b="1" dirty="0">
                <a:solidFill>
                  <a:schemeClr val="bg1"/>
                </a:solidFill>
                <a:latin typeface="Century Gothic" panose="020B0502020202020204" pitchFamily="34" charset="0"/>
                <a:cs typeface="Arial" panose="020B0604020202020204" pitchFamily="34" charset="0"/>
              </a:rPr>
              <a:t>2023</a:t>
            </a:r>
            <a:endParaRPr lang="es-CO" sz="4800" b="1" dirty="0">
              <a:solidFill>
                <a:schemeClr val="bg1"/>
              </a:solidFill>
              <a:latin typeface="Century Gothic" panose="020B0502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573668220"/>
              </p:ext>
            </p:extLst>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82975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9175" y="1048214"/>
            <a:ext cx="7027402" cy="5534824"/>
          </a:xfrm>
        </p:spPr>
        <p:txBody>
          <a:bodyPr>
            <a:normAutofit/>
          </a:bodyPr>
          <a:lstStyle/>
          <a:p>
            <a:r>
              <a:rPr lang="es-ES" sz="1600" b="1" dirty="0">
                <a:solidFill>
                  <a:schemeClr val="tx1"/>
                </a:solidFill>
                <a:latin typeface="Century Gothic" panose="020B0502020202020204" pitchFamily="34" charset="0"/>
              </a:rPr>
              <a:t>     Recomendaciones:</a:t>
            </a:r>
          </a:p>
          <a:p>
            <a:endParaRPr lang="es-ES" sz="1800" b="1"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Realizar acciones de dialogo que permitan la participación de representantes de diversos grupos de valor.</a:t>
            </a:r>
            <a:endParaRPr lang="es-CO" sz="14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El desconocimiento de la misión institucional de la SSF por parte de los grupos de valor, dificulta el ejercicio de las actividades de participación ciudadana, al ser vinculada con actividades o temas que no son de su competencia.</a:t>
            </a:r>
          </a:p>
          <a:p>
            <a:pPr marL="285750" indent="-285750" algn="just">
              <a:buFont typeface="Arial" panose="020B0604020202020204" pitchFamily="34" charset="0"/>
              <a:buChar char="•"/>
            </a:pPr>
            <a:r>
              <a:rPr lang="es-ES" sz="1400" dirty="0">
                <a:solidFill>
                  <a:schemeClr val="tx1"/>
                </a:solidFill>
                <a:latin typeface="Century Gothic" panose="020B0502020202020204" pitchFamily="34" charset="0"/>
              </a:rPr>
              <a:t>Condiciones institucionales idóneas para la promoción de la participación.</a:t>
            </a: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Información basada en resultados de gestión y en avance en garantía de derechos</a:t>
            </a:r>
            <a:endPar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Diálogo permanente e incluyente en diversos espacios.</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Estudiar y tomar como insumo los resultados de los informes emitidos por entes de control, veedurías ciudadanas u otros actores, para la elaboración del diagnóstico base que sirve para la planeación de la estrategia anual de servicio de relacionamiento con las ciudadanías. </a:t>
            </a:r>
          </a:p>
          <a:p>
            <a:pPr marL="285750" indent="-28575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Formalizar espacios de diálogo con grupos motor, veedurías, representantes de pueblos étnicos y espacios comunitarios, entre otros para la rendición de cuentas sobre cumplimiento de las actividades en el marco de la participación ciudadana.</a:t>
            </a:r>
            <a:endParaRPr lang="es-CO"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600" dirty="0">
              <a:solidFill>
                <a:schemeClr val="tx1"/>
              </a:solidFill>
              <a:latin typeface="Century Gothic" panose="020B0502020202020204" pitchFamily="34" charset="0"/>
            </a:endParaRPr>
          </a:p>
          <a:p>
            <a:pPr marL="285750" indent="-2857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D3648244-363B-5FFF-AA70-2B1A9E4B1C51}"/>
              </a:ext>
            </a:extLst>
          </p:cNvPr>
          <p:cNvPicPr>
            <a:picLocks noChangeAspect="1"/>
          </p:cNvPicPr>
          <p:nvPr/>
        </p:nvPicPr>
        <p:blipFill>
          <a:blip r:embed="rId2"/>
          <a:stretch>
            <a:fillRect/>
          </a:stretch>
        </p:blipFill>
        <p:spPr>
          <a:xfrm>
            <a:off x="7955837" y="3576613"/>
            <a:ext cx="3475288" cy="2857641"/>
          </a:xfrm>
          <a:prstGeom prst="rect">
            <a:avLst/>
          </a:prstGeom>
        </p:spPr>
      </p:pic>
      <p:sp>
        <p:nvSpPr>
          <p:cNvPr id="2" name="CuadroTexto 1">
            <a:extLst>
              <a:ext uri="{FF2B5EF4-FFF2-40B4-BE49-F238E27FC236}">
                <a16:creationId xmlns:a16="http://schemas.microsoft.com/office/drawing/2014/main" id="{1208E622-9CAC-8995-1782-D88D6BC69EF6}"/>
              </a:ext>
            </a:extLst>
          </p:cNvPr>
          <p:cNvSpPr txBox="1"/>
          <p:nvPr/>
        </p:nvSpPr>
        <p:spPr>
          <a:xfrm>
            <a:off x="3956024" y="423746"/>
            <a:ext cx="3999813" cy="615553"/>
          </a:xfrm>
          <a:prstGeom prst="rect">
            <a:avLst/>
          </a:prstGeom>
          <a:noFill/>
        </p:spPr>
        <p:txBody>
          <a:bodyPr wrap="none" rtlCol="0">
            <a:spAutoFit/>
          </a:bodyPr>
          <a:lstStyle/>
          <a:p>
            <a:r>
              <a:rPr lang="es-CO" sz="1600" b="1" u="none" strike="noStrike" dirty="0">
                <a:solidFill>
                  <a:schemeClr val="tx1"/>
                </a:solidFill>
                <a:effectLst/>
                <a:latin typeface="Century Gothic" panose="020B0502020202020204" pitchFamily="34" charset="0"/>
              </a:rPr>
              <a:t>POLITICA PARTICIPACIÓN CUIDADANA</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nvPr>
        </p:nvGraphicFramePr>
        <p:xfrm>
          <a:off x="8087537" y="1048214"/>
          <a:ext cx="3475288" cy="2528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55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3936380" y="1115122"/>
            <a:ext cx="7303706" cy="5173136"/>
          </a:xfrm>
        </p:spPr>
        <p:txBody>
          <a:bodyPr>
            <a:normAutofit/>
          </a:bodyPr>
          <a:lstStyle/>
          <a:p>
            <a:endParaRPr lang="es-ES" sz="2200" b="1" dirty="0">
              <a:solidFill>
                <a:schemeClr val="tx1"/>
              </a:solidFill>
              <a:latin typeface="Century Gothic" panose="020B0502020202020204" pitchFamily="34" charset="0"/>
            </a:endParaRPr>
          </a:p>
          <a:p>
            <a:r>
              <a:rPr lang="es-ES" sz="22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p>
          <a:p>
            <a:endParaRPr lang="es-ES" sz="1800" b="1" dirty="0">
              <a:solidFill>
                <a:schemeClr val="tx1"/>
              </a:solidFill>
              <a:latin typeface="Century Gothic" panose="020B0502020202020204" pitchFamily="34" charset="0"/>
            </a:endParaRPr>
          </a:p>
          <a:p>
            <a:pPr marL="342900" indent="-342900" algn="just">
              <a:buFont typeface="Arial" panose="020B0604020202020204" pitchFamily="34" charset="0"/>
              <a:buChar char="•"/>
            </a:pPr>
            <a:r>
              <a:rPr lang="es-ES" sz="1400" dirty="0">
                <a:solidFill>
                  <a:schemeClr val="tx1"/>
                </a:solidFill>
                <a:latin typeface="Century Gothic" panose="020B0502020202020204" pitchFamily="34" charset="0"/>
              </a:rPr>
              <a:t>Implementar en el menú participa de la sede electrónica información actualizada sobre la Participación para el diagnóstico e identificación de problemas y control social.</a:t>
            </a:r>
          </a:p>
          <a:p>
            <a:pPr marL="342900" indent="-342900" algn="just">
              <a:buFont typeface="Arial" panose="020B0604020202020204" pitchFamily="34" charset="0"/>
              <a:buChar char="•"/>
            </a:pPr>
            <a:r>
              <a:rPr lang="es-ES" sz="1400" dirty="0">
                <a:solidFill>
                  <a:schemeClr val="tx1"/>
                </a:solidFill>
                <a:latin typeface="Century Gothic" panose="020B0502020202020204" pitchFamily="34" charset="0"/>
                <a:ea typeface="Times New Roman" panose="02020603050405020304" pitchFamily="18" charset="0"/>
              </a:rPr>
              <a:t>Fortalecer</a:t>
            </a:r>
            <a:r>
              <a:rPr lang="es-ES" sz="1400" dirty="0">
                <a:solidFill>
                  <a:schemeClr val="tx1"/>
                </a:solidFill>
                <a:effectLst/>
                <a:latin typeface="Century Gothic" panose="020B0502020202020204" pitchFamily="34" charset="0"/>
                <a:ea typeface="Times New Roman" panose="02020603050405020304" pitchFamily="18" charset="0"/>
              </a:rPr>
              <a:t> el inventario de activos de seguridad y privacidad de la información de la entidad, clasificarlo de acuerdo con los criterios de disponibilidad, integridad y confidencialidad, aprobarlo mediante el comité de gestión y desempeño institucional, implementarlo y actualizarlo mediante un proceso de mejora continua.</a:t>
            </a:r>
            <a:r>
              <a:rPr lang="es-CO" sz="1400" dirty="0">
                <a:solidFill>
                  <a:schemeClr val="tx1"/>
                </a:solidFill>
                <a:effectLst/>
                <a:latin typeface="Century Gothic" panose="020B0502020202020204" pitchFamily="34" charset="0"/>
              </a:rPr>
              <a:t> </a:t>
            </a:r>
          </a:p>
          <a:p>
            <a:pPr marL="342900" indent="-342900" algn="just">
              <a:buFont typeface="Arial" panose="020B0604020202020204" pitchFamily="34" charset="0"/>
              <a:buChar char="•"/>
            </a:pPr>
            <a:r>
              <a:rPr lang="es-ES" sz="1400" dirty="0">
                <a:solidFill>
                  <a:schemeClr val="tx1"/>
                </a:solidFill>
                <a:effectLst/>
                <a:latin typeface="Century Gothic" panose="020B0502020202020204" pitchFamily="34" charset="0"/>
                <a:ea typeface="Times New Roman" panose="02020603050405020304" pitchFamily="18" charset="0"/>
              </a:rPr>
              <a:t>Desarrollar otras funciones para fortalecer la relación con el ciudadano según la Resolución No. 667 de 2018 sobre competencias funcionales de las áreas o procesos transversales</a:t>
            </a:r>
            <a:r>
              <a:rPr lang="es-CO" sz="1400" dirty="0">
                <a:solidFill>
                  <a:schemeClr val="tx1"/>
                </a:solidFill>
                <a:latin typeface="Century Gothic" panose="020B0502020202020204" pitchFamily="34" charset="0"/>
                <a:ea typeface="Times New Roman" panose="02020603050405020304" pitchFamily="18" charset="0"/>
              </a:rPr>
              <a:t>.</a:t>
            </a:r>
          </a:p>
          <a:p>
            <a:pPr marL="342900" indent="-342900" algn="just">
              <a:buFont typeface="Arial" panose="020B0604020202020204" pitchFamily="34" charset="0"/>
              <a:buChar char="•"/>
            </a:pPr>
            <a:r>
              <a:rPr lang="es-CO" sz="1400" dirty="0">
                <a:solidFill>
                  <a:schemeClr val="tx1"/>
                </a:solidFill>
                <a:latin typeface="Century Gothic" panose="020B0502020202020204" pitchFamily="34" charset="0"/>
              </a:rPr>
              <a:t>Estrategias pedagógicas y comunicativas para reforzar el significado </a:t>
            </a:r>
            <a:r>
              <a:rPr lang="es-ES" sz="1400" dirty="0">
                <a:solidFill>
                  <a:schemeClr val="tx1"/>
                </a:solidFill>
                <a:latin typeface="Century Gothic" panose="020B0502020202020204" pitchFamily="34" charset="0"/>
              </a:rPr>
              <a:t>que tiene para los servidores el ejercicio de la función pública y su responsabilidad con la ciudadanía.</a:t>
            </a:r>
            <a:endParaRPr lang="es-CO" sz="1400" dirty="0">
              <a:solidFill>
                <a:schemeClr val="tx1"/>
              </a:solidFill>
              <a:latin typeface="Century Gothic" panose="020B0502020202020204" pitchFamily="34" charset="0"/>
            </a:endParaRPr>
          </a:p>
          <a:p>
            <a:pPr marL="342900" indent="-342900">
              <a:buFont typeface="Arial" panose="020B0604020202020204" pitchFamily="34" charset="0"/>
              <a:buChar char="•"/>
            </a:pPr>
            <a:endParaRPr lang="es-ES" sz="16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2" name="Freeform 3">
            <a:extLst>
              <a:ext uri="{FF2B5EF4-FFF2-40B4-BE49-F238E27FC236}">
                <a16:creationId xmlns:a16="http://schemas.microsoft.com/office/drawing/2014/main" id="{47DBE125-F9D1-23A7-F55D-F3AE076947EE}"/>
              </a:ext>
            </a:extLst>
          </p:cNvPr>
          <p:cNvSpPr/>
          <p:nvPr/>
        </p:nvSpPr>
        <p:spPr>
          <a:xfrm>
            <a:off x="824089" y="4176889"/>
            <a:ext cx="2482213" cy="2257365"/>
          </a:xfrm>
          <a:custGeom>
            <a:avLst/>
            <a:gdLst/>
            <a:ahLst/>
            <a:cxnLst/>
            <a:rect l="l" t="t" r="r" b="b"/>
            <a:pathLst>
              <a:path w="3267070" h="5262395">
                <a:moveTo>
                  <a:pt x="0" y="0"/>
                </a:moveTo>
                <a:lnTo>
                  <a:pt x="3267070" y="0"/>
                </a:lnTo>
                <a:lnTo>
                  <a:pt x="3267070" y="5262395"/>
                </a:lnTo>
                <a:lnTo>
                  <a:pt x="0" y="5262395"/>
                </a:lnTo>
                <a:lnTo>
                  <a:pt x="0" y="0"/>
                </a:lnTo>
                <a:close/>
              </a:path>
            </a:pathLst>
          </a:custGeom>
          <a:blipFill>
            <a:blip r:embed="rId2"/>
            <a:stretch>
              <a:fillRect/>
            </a:stretch>
          </a:blipFill>
        </p:spPr>
        <p:txBody>
          <a:bodyPr/>
          <a:lstStyle/>
          <a:p>
            <a:endParaRPr lang="es-CO"/>
          </a:p>
        </p:txBody>
      </p:sp>
      <p:sp>
        <p:nvSpPr>
          <p:cNvPr id="5" name="CuadroTexto 4">
            <a:extLst>
              <a:ext uri="{FF2B5EF4-FFF2-40B4-BE49-F238E27FC236}">
                <a16:creationId xmlns:a16="http://schemas.microsoft.com/office/drawing/2014/main" id="{0D12AE5D-CDBE-45DF-98BD-8E9E00A1CED0}"/>
              </a:ext>
            </a:extLst>
          </p:cNvPr>
          <p:cNvSpPr txBox="1"/>
          <p:nvPr/>
        </p:nvSpPr>
        <p:spPr>
          <a:xfrm>
            <a:off x="1851102" y="423746"/>
            <a:ext cx="8239726" cy="861774"/>
          </a:xfrm>
          <a:prstGeom prst="rect">
            <a:avLst/>
          </a:prstGeom>
          <a:noFill/>
        </p:spPr>
        <p:txBody>
          <a:bodyPr wrap="square" rtlCol="0">
            <a:spAutoFit/>
          </a:bodyPr>
          <a:lstStyle/>
          <a:p>
            <a:pPr algn="ctr"/>
            <a:r>
              <a:rPr lang="es-ES" sz="1600" b="1" i="0" u="none" strike="noStrike" dirty="0">
                <a:solidFill>
                  <a:schemeClr val="tx1"/>
                </a:solidFill>
                <a:effectLst/>
                <a:latin typeface="Century Gothic" panose="020B0502020202020204" pitchFamily="34" charset="0"/>
              </a:rPr>
              <a:t>POLITICA TRANSPARENCIA, ACCESO A LA INFORMACION YLUCHA CONTRA LA CORRUPCION</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1010552833"/>
              </p:ext>
            </p:extLst>
          </p:nvPr>
        </p:nvGraphicFramePr>
        <p:xfrm>
          <a:off x="530579" y="1230490"/>
          <a:ext cx="3251199"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2059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9175" y="1246852"/>
            <a:ext cx="6920202" cy="5041406"/>
          </a:xfrm>
        </p:spPr>
        <p:txBody>
          <a:bodyPr>
            <a:normAutofit/>
          </a:bodyPr>
          <a:lstStyle/>
          <a:p>
            <a:r>
              <a:rPr lang="es-ES" sz="22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 Recomendaciones:</a:t>
            </a:r>
          </a:p>
          <a:p>
            <a:endParaRPr lang="es-ES" sz="1600" b="1" dirty="0">
              <a:solidFill>
                <a:schemeClr val="tx1"/>
              </a:solidFill>
              <a:latin typeface="Century Gothic" panose="020B0502020202020204" pitchFamily="34" charset="0"/>
            </a:endParaRPr>
          </a:p>
          <a:p>
            <a:pPr marL="285750" indent="-285750">
              <a:buFont typeface="Arial" panose="020B0604020202020204" pitchFamily="34" charset="0"/>
              <a:buChar char="•"/>
            </a:pPr>
            <a:r>
              <a:rPr lang="es-MX" sz="1400" dirty="0">
                <a:solidFill>
                  <a:schemeClr val="tx1"/>
                </a:solidFill>
                <a:latin typeface="Century Gothic" panose="020B0502020202020204" pitchFamily="34" charset="0"/>
              </a:rPr>
              <a:t>La SSF debe actuar en  el fondo documental Acumulado y elaborar sus Tablas de Valoración Documental para valorar los documento producidos sin criterios de organización y conservación.</a:t>
            </a:r>
            <a:endParaRPr lang="es-ES" sz="1800" b="1" dirty="0">
              <a:solidFill>
                <a:schemeClr val="tx1"/>
              </a:solidFill>
              <a:latin typeface="Century Gothic" panose="020B0502020202020204" pitchFamily="34" charset="0"/>
            </a:endParaRPr>
          </a:p>
          <a:p>
            <a:pPr marL="342900" indent="-34290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Valorar porque las capacitaciones dadas en materia de gestión documental no han servido para mejorar los procesos de la gestión documental</a:t>
            </a: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Calidad del componente tecnológico.</a:t>
            </a:r>
            <a:endParaRPr lang="es-ES" sz="1400" dirty="0">
              <a:solidFill>
                <a:schemeClr val="tx1"/>
              </a:solidFill>
              <a:latin typeface="Century Gothic" panose="020B0502020202020204" pitchFamily="34" charset="0"/>
            </a:endParaRPr>
          </a:p>
          <a:p>
            <a:pPr marL="342900" indent="-34290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Revisar la viabilidad de incluir dentro del presupuesto rubro para contar con infraestructura física, para los temas relacionados con el archivo documental.</a:t>
            </a:r>
          </a:p>
          <a:p>
            <a:pPr marL="342900" indent="-342900" algn="just">
              <a:buFont typeface="Arial" panose="020B0604020202020204" pitchFamily="34" charset="0"/>
              <a:buChar char="•"/>
            </a:pPr>
            <a:r>
              <a:rPr lang="es-MX" sz="1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Efectuar el autodiagnóstico del Modelo de Gestión Documental y Administración de archivos- MGDA que permita generar una hoja de ruta para su implementación</a:t>
            </a: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Calidad del componente administración de archivos.</a:t>
            </a:r>
            <a:endParaRPr lang="es-CO" sz="1400" dirty="0">
              <a:solidFill>
                <a:schemeClr val="tx1"/>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342900" indent="-342900" algn="just">
              <a:buFont typeface="Arial" panose="020B0604020202020204" pitchFamily="34" charset="0"/>
              <a:buChar char="•"/>
            </a:pPr>
            <a:r>
              <a:rPr lang="es-MX" sz="1400" dirty="0">
                <a:solidFill>
                  <a:schemeClr val="tx1"/>
                </a:solidFill>
                <a:latin typeface="Century Gothic" panose="020B0502020202020204" pitchFamily="34" charset="0"/>
              </a:rPr>
              <a:t>Responder a  la implementación del Plan de Conservación Documental, como parte integral del Sistema Integrado de Conservación - SIC a través del seguimiento y control de los riegos asociados a la conservación de los documentos y archivos, en el Programa de Prevención de Emergencias y Atención de Desastres, y contar con las evidencias</a:t>
            </a:r>
            <a:endParaRPr lang="es-CO" sz="14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2" name="Imagen 1">
            <a:extLst>
              <a:ext uri="{FF2B5EF4-FFF2-40B4-BE49-F238E27FC236}">
                <a16:creationId xmlns:a16="http://schemas.microsoft.com/office/drawing/2014/main" id="{1BC38FB2-BABD-7A80-7348-9727CF40EB8E}"/>
              </a:ext>
            </a:extLst>
          </p:cNvPr>
          <p:cNvPicPr>
            <a:picLocks noChangeAspect="1"/>
          </p:cNvPicPr>
          <p:nvPr/>
        </p:nvPicPr>
        <p:blipFill>
          <a:blip r:embed="rId2"/>
          <a:stretch>
            <a:fillRect/>
          </a:stretch>
        </p:blipFill>
        <p:spPr>
          <a:xfrm>
            <a:off x="8365067" y="3576390"/>
            <a:ext cx="2991554" cy="2991554"/>
          </a:xfrm>
          <a:prstGeom prst="rect">
            <a:avLst/>
          </a:prstGeom>
        </p:spPr>
      </p:pic>
      <p:sp>
        <p:nvSpPr>
          <p:cNvPr id="5" name="CuadroTexto 4">
            <a:extLst>
              <a:ext uri="{FF2B5EF4-FFF2-40B4-BE49-F238E27FC236}">
                <a16:creationId xmlns:a16="http://schemas.microsoft.com/office/drawing/2014/main" id="{C6497438-C051-DFDD-7079-B224C33B050A}"/>
              </a:ext>
            </a:extLst>
          </p:cNvPr>
          <p:cNvSpPr txBox="1"/>
          <p:nvPr/>
        </p:nvSpPr>
        <p:spPr>
          <a:xfrm>
            <a:off x="3278459" y="569743"/>
            <a:ext cx="4683512" cy="677108"/>
          </a:xfrm>
          <a:prstGeom prst="rect">
            <a:avLst/>
          </a:prstGeom>
          <a:noFill/>
        </p:spPr>
        <p:txBody>
          <a:bodyPr wrap="square" rtlCol="0">
            <a:spAutoFit/>
          </a:bodyPr>
          <a:lstStyle/>
          <a:p>
            <a:r>
              <a:rPr lang="es-CO" sz="2000" b="1" u="none" strike="noStrike" dirty="0">
                <a:solidFill>
                  <a:schemeClr val="tx1"/>
                </a:solidFill>
                <a:effectLst/>
                <a:latin typeface="Century Gothic" panose="020B0502020202020204" pitchFamily="34" charset="0"/>
              </a:rPr>
              <a:t>    </a:t>
            </a:r>
            <a:r>
              <a:rPr lang="es-CO" sz="1600" b="1" u="none" strike="noStrike" dirty="0">
                <a:solidFill>
                  <a:schemeClr val="tx1"/>
                </a:solidFill>
                <a:effectLst/>
                <a:latin typeface="Century Gothic" panose="020B0502020202020204" pitchFamily="34" charset="0"/>
              </a:rPr>
              <a:t>PÓLITICA GESTIÓN DOCUMENTAL</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068293924"/>
              </p:ext>
            </p:extLst>
          </p:nvPr>
        </p:nvGraphicFramePr>
        <p:xfrm>
          <a:off x="8071556" y="1027288"/>
          <a:ext cx="3285065" cy="26980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36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771316" y="975360"/>
            <a:ext cx="6867269" cy="5607678"/>
          </a:xfrm>
        </p:spPr>
        <p:txBody>
          <a:bodyPr>
            <a:normAutofit/>
          </a:bodyPr>
          <a:lstStyle/>
          <a:p>
            <a:r>
              <a:rPr lang="es-ES" sz="22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p>
          <a:p>
            <a:endParaRPr lang="es-ES" sz="1800" b="1" dirty="0">
              <a:solidFill>
                <a:schemeClr val="tx1"/>
              </a:solidFill>
              <a:latin typeface="Century Gothic" panose="020B0502020202020204" pitchFamily="34" charset="0"/>
            </a:endParaRPr>
          </a:p>
          <a:p>
            <a:pPr marL="171450" indent="-171450" algn="just">
              <a:buFont typeface="Arial" panose="020B0604020202020204" pitchFamily="34" charset="0"/>
              <a:buChar char="•"/>
            </a:pPr>
            <a:r>
              <a:rPr lang="es-ES" sz="1400" dirty="0">
                <a:solidFill>
                  <a:schemeClr val="tx1"/>
                </a:solidFill>
                <a:latin typeface="Century Gothic" panose="020B0502020202020204" pitchFamily="34" charset="0"/>
              </a:rPr>
              <a:t>Utilizar mayores herramientas de procesamientos de datos estadísticos, así como mayores fuentes de manuales, metodologías y guías</a:t>
            </a:r>
          </a:p>
          <a:p>
            <a:pPr marL="171450" indent="-171450" algn="just">
              <a:buFont typeface="Arial" panose="020B0604020202020204" pitchFamily="34" charset="0"/>
              <a:buChar char="•"/>
            </a:pPr>
            <a:r>
              <a:rPr lang="es-CO" sz="1400" dirty="0">
                <a:solidFill>
                  <a:schemeClr val="tx1"/>
                </a:solidFill>
                <a:latin typeface="Century Gothic" panose="020B0502020202020204" pitchFamily="34" charset="0"/>
              </a:rPr>
              <a:t>Generación de información estadística a partir de fuentes secundarias como registros administrativos o resultados de operaciones estadísticas para atender fuentes de información misionales.</a:t>
            </a:r>
          </a:p>
          <a:p>
            <a:pPr marL="171450" indent="-171450" algn="just">
              <a:buFont typeface="Arial" panose="020B0604020202020204" pitchFamily="34" charset="0"/>
              <a:buChar char="•"/>
            </a:pPr>
            <a:r>
              <a:rPr lang="es-ES" sz="1400" dirty="0">
                <a:solidFill>
                  <a:schemeClr val="tx1"/>
                </a:solidFill>
                <a:latin typeface="Century Gothic" panose="020B0502020202020204" pitchFamily="34" charset="0"/>
              </a:rPr>
              <a:t>Elaboración de una guía para la generación y difusión de productos estadísticos.</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Probar e implementar un modelo de gobierno de datos en la entidad.</a:t>
            </a:r>
            <a:endParaRPr lang="es-CO" sz="1400" dirty="0">
              <a:solidFill>
                <a:schemeClr val="tx1"/>
              </a:solidFill>
              <a:latin typeface="Century Gothic" panose="020B0502020202020204" pitchFamily="34" charset="0"/>
            </a:endParaRP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Manejar conjuntos de datos precisos para el desarrollo o mantenimiento de soluciones basadas en datos en la entidad. La característica de precisión en los datos hace referencia a que se presentan desde su fuente primeria y representan la realidad.</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Implementar la Guía para realizar intercambios de información (Protocolos de intercambio) para implementar sus procesos de producción de información estadística.</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Hacer uso de conjuntos de datos válidos para el desarrollo o mantenimiento de soluciones basadas en datos en la entidad. La característica de validez en los datos hace referencia a que están diseñados con los requisitos adecuados para ser utilizados.</a:t>
            </a:r>
            <a:endParaRPr lang="es-CO" sz="14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21176FEE-8019-0DB0-6263-C885EEB4400C}"/>
              </a:ext>
            </a:extLst>
          </p:cNvPr>
          <p:cNvPicPr>
            <a:picLocks noChangeAspect="1"/>
          </p:cNvPicPr>
          <p:nvPr/>
        </p:nvPicPr>
        <p:blipFill>
          <a:blip r:embed="rId2"/>
          <a:stretch>
            <a:fillRect/>
          </a:stretch>
        </p:blipFill>
        <p:spPr>
          <a:xfrm>
            <a:off x="8497823" y="3660177"/>
            <a:ext cx="2922861" cy="2922861"/>
          </a:xfrm>
          <a:prstGeom prst="rect">
            <a:avLst/>
          </a:prstGeom>
        </p:spPr>
      </p:pic>
      <p:sp>
        <p:nvSpPr>
          <p:cNvPr id="2" name="CuadroTexto 1">
            <a:extLst>
              <a:ext uri="{FF2B5EF4-FFF2-40B4-BE49-F238E27FC236}">
                <a16:creationId xmlns:a16="http://schemas.microsoft.com/office/drawing/2014/main" id="{994BAF99-F717-A3A6-C42B-73B3473C17E9}"/>
              </a:ext>
            </a:extLst>
          </p:cNvPr>
          <p:cNvSpPr txBox="1"/>
          <p:nvPr/>
        </p:nvSpPr>
        <p:spPr>
          <a:xfrm>
            <a:off x="4084319" y="402336"/>
            <a:ext cx="4754881" cy="615553"/>
          </a:xfrm>
          <a:prstGeom prst="rect">
            <a:avLst/>
          </a:prstGeom>
          <a:noFill/>
        </p:spPr>
        <p:txBody>
          <a:bodyPr wrap="square" rtlCol="0">
            <a:spAutoFit/>
          </a:bodyPr>
          <a:lstStyle/>
          <a:p>
            <a:r>
              <a:rPr lang="es-CO" sz="1600" b="1" u="none" strike="noStrike" dirty="0">
                <a:solidFill>
                  <a:schemeClr val="tx1"/>
                </a:solidFill>
                <a:effectLst/>
                <a:latin typeface="Century Gothic" panose="020B0502020202020204" pitchFamily="34" charset="0"/>
              </a:rPr>
              <a:t>PÓLITICA DE LA INFORMACIÓN ESTADÍSTICA </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283005175"/>
              </p:ext>
            </p:extLst>
          </p:nvPr>
        </p:nvGraphicFramePr>
        <p:xfrm>
          <a:off x="8156448" y="975360"/>
          <a:ext cx="3447117" cy="2684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400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5071872" y="1353312"/>
            <a:ext cx="6815328" cy="4634893"/>
          </a:xfrm>
        </p:spPr>
        <p:txBody>
          <a:bodyPr>
            <a:normAutofit fontScale="92500" lnSpcReduction="20000"/>
          </a:bodyPr>
          <a:lstStyle/>
          <a:p>
            <a:r>
              <a:rPr lang="es-ES" sz="22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p>
          <a:p>
            <a:endParaRPr lang="es-ES" sz="1600" b="1" dirty="0">
              <a:solidFill>
                <a:schemeClr val="tx1"/>
              </a:solidFill>
              <a:latin typeface="Century Gothic" panose="020B0502020202020204" pitchFamily="34" charset="0"/>
            </a:endParaRPr>
          </a:p>
          <a:p>
            <a:pPr marL="285750" indent="-285750">
              <a:buFont typeface="Arial" panose="020B0604020202020204" pitchFamily="34" charset="0"/>
              <a:buChar char="•"/>
            </a:pPr>
            <a:r>
              <a:rPr lang="es-MX" sz="1500" dirty="0">
                <a:solidFill>
                  <a:schemeClr val="tx1"/>
                </a:solidFill>
                <a:latin typeface="Century Gothic" panose="020B0502020202020204" pitchFamily="34" charset="0"/>
              </a:rPr>
              <a:t>Consolidar el conocimiento y las lecciones aprendidas del área de TI de la entidad.</a:t>
            </a:r>
            <a:endParaRPr lang="es-ES" sz="1500" dirty="0">
              <a:solidFill>
                <a:schemeClr val="tx1"/>
              </a:solidFill>
              <a:latin typeface="Century Gothic" panose="020B0502020202020204" pitchFamily="34" charset="0"/>
            </a:endParaRPr>
          </a:p>
          <a:p>
            <a:pPr marL="285750" indent="-285750" algn="just">
              <a:buFont typeface="Arial" panose="020B0604020202020204" pitchFamily="34" charset="0"/>
              <a:buChar char="•"/>
            </a:pPr>
            <a:r>
              <a:rPr lang="es-ES" sz="1500" dirty="0">
                <a:solidFill>
                  <a:schemeClr val="tx1"/>
                </a:solidFill>
                <a:latin typeface="Century Gothic" panose="020B0502020202020204" pitchFamily="34" charset="0"/>
              </a:rPr>
              <a:t>Participar en  conferencias o eventos de innovación</a:t>
            </a:r>
          </a:p>
          <a:p>
            <a:pPr marL="285750" indent="-285750" algn="just">
              <a:buFont typeface="Arial" panose="020B0604020202020204" pitchFamily="34" charset="0"/>
              <a:buChar char="•"/>
            </a:pPr>
            <a:r>
              <a:rPr lang="es-ES" sz="15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Realizar ejercicios de</a:t>
            </a:r>
            <a:r>
              <a:rPr lang="es-CO" sz="15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investigación y grupos focales de procesos de innovación que ayuden a la entidad a crear nuevas perspectivas. </a:t>
            </a:r>
          </a:p>
          <a:p>
            <a:pPr marL="285750" indent="-285750" algn="just">
              <a:buFont typeface="Arial" panose="020B0604020202020204" pitchFamily="34" charset="0"/>
              <a:buChar char="•"/>
            </a:pPr>
            <a:r>
              <a:rPr lang="es-CO" sz="15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Promover el uso y aprovechamiento de la memoria institucional.</a:t>
            </a:r>
          </a:p>
          <a:p>
            <a:pPr marL="285750" indent="-285750" algn="just">
              <a:buFont typeface="Arial" panose="020B0604020202020204" pitchFamily="34" charset="0"/>
              <a:buChar char="•"/>
            </a:pPr>
            <a:r>
              <a:rPr lang="x-none"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Mejoramiento del clima laboral para fomentar una mayor productividad y generación de conocimiento</a:t>
            </a:r>
            <a:r>
              <a:rPr lang="es-CO"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s-CO" sz="15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x-none"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Transferencia de conocimiento de los proveedores y contratistas hacia la entidad</a:t>
            </a:r>
            <a:r>
              <a:rPr lang="es-ES"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s-MX" sz="15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Efectuar la técnica de 'análisis de causalidad' para el análisis de datos de la entidad. El uso de esta técnica permite analizar como un conjunto de variables puede afectar el comportamiento de otra variable.</a:t>
            </a:r>
          </a:p>
          <a:p>
            <a:pPr marL="285750" indent="-285750" algn="just">
              <a:buFont typeface="Arial" panose="020B0604020202020204" pitchFamily="34" charset="0"/>
              <a:buChar char="•"/>
            </a:pPr>
            <a:r>
              <a:rPr lang="es-MX" sz="15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Crear convenios, acuerdos o esquemas de trabajo colaborativo para fortalecer el conocimiento de los servidores de la entidad</a:t>
            </a:r>
          </a:p>
          <a:p>
            <a:pPr marL="285750" indent="-285750" algn="just">
              <a:buFont typeface="Arial" panose="020B0604020202020204" pitchFamily="34" charset="0"/>
              <a:buChar char="•"/>
            </a:pPr>
            <a:r>
              <a:rPr lang="es-MX" sz="1500" dirty="0">
                <a:solidFill>
                  <a:srgbClr val="333333"/>
                </a:solidFill>
                <a:latin typeface="Century Gothic" panose="020B0502020202020204" pitchFamily="34" charset="0"/>
                <a:ea typeface="Times New Roman" panose="02020603050405020304" pitchFamily="18" charset="0"/>
                <a:cs typeface="Times New Roman" panose="02020603050405020304" pitchFamily="18" charset="0"/>
              </a:rPr>
              <a:t>Facilitar la participación activa de servidores y ciudadanías en la sistematización de experiencias significativas o análisis de resultados en innovación.</a:t>
            </a:r>
            <a:endParaRPr lang="es-ES"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S" sz="1500" dirty="0">
              <a:solidFill>
                <a:srgbClr val="333333"/>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es-CO"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endPar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endParaRPr lang="es-CO"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2" name="Imagen 1">
            <a:extLst>
              <a:ext uri="{FF2B5EF4-FFF2-40B4-BE49-F238E27FC236}">
                <a16:creationId xmlns:a16="http://schemas.microsoft.com/office/drawing/2014/main" id="{97BE7918-46AB-7471-8144-0BB4BDDC5383}"/>
              </a:ext>
            </a:extLst>
          </p:cNvPr>
          <p:cNvPicPr>
            <a:picLocks noChangeAspect="1"/>
          </p:cNvPicPr>
          <p:nvPr/>
        </p:nvPicPr>
        <p:blipFill>
          <a:blip r:embed="rId2"/>
          <a:stretch>
            <a:fillRect/>
          </a:stretch>
        </p:blipFill>
        <p:spPr>
          <a:xfrm>
            <a:off x="575309" y="3846272"/>
            <a:ext cx="4015787" cy="2677191"/>
          </a:xfrm>
          <a:prstGeom prst="rect">
            <a:avLst/>
          </a:prstGeom>
        </p:spPr>
      </p:pic>
      <p:sp>
        <p:nvSpPr>
          <p:cNvPr id="5" name="CuadroTexto 4">
            <a:extLst>
              <a:ext uri="{FF2B5EF4-FFF2-40B4-BE49-F238E27FC236}">
                <a16:creationId xmlns:a16="http://schemas.microsoft.com/office/drawing/2014/main" id="{9B797C4E-EBF3-6073-DF5A-40EEFB3A24FA}"/>
              </a:ext>
            </a:extLst>
          </p:cNvPr>
          <p:cNvSpPr txBox="1"/>
          <p:nvPr/>
        </p:nvSpPr>
        <p:spPr>
          <a:xfrm>
            <a:off x="4450080" y="575599"/>
            <a:ext cx="4303776" cy="615553"/>
          </a:xfrm>
          <a:prstGeom prst="rect">
            <a:avLst/>
          </a:prstGeom>
          <a:noFill/>
        </p:spPr>
        <p:txBody>
          <a:bodyPr wrap="square" rtlCol="0">
            <a:spAutoFit/>
          </a:bodyPr>
          <a:lstStyle/>
          <a:p>
            <a:r>
              <a:rPr lang="es-CO" sz="1600" b="1" u="none" strike="noStrike" dirty="0">
                <a:solidFill>
                  <a:schemeClr val="tx1"/>
                </a:solidFill>
                <a:effectLst/>
                <a:latin typeface="Century Gothic" panose="020B0502020202020204" pitchFamily="34" charset="0"/>
              </a:rPr>
              <a:t>POLITICA GESTIÓN DEL CONOCIMIENTO</a:t>
            </a:r>
            <a:endParaRPr lang="es-CO" sz="1600" b="1" i="0" u="none" strike="noStrike" dirty="0">
              <a:solidFill>
                <a:schemeClr val="tx1"/>
              </a:solidFill>
              <a:effectLst/>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3300572776"/>
              </p:ext>
            </p:extLst>
          </p:nvPr>
        </p:nvGraphicFramePr>
        <p:xfrm>
          <a:off x="575309" y="1170432"/>
          <a:ext cx="4015787" cy="2499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037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4896835" y="1561170"/>
            <a:ext cx="6685563" cy="4727087"/>
          </a:xfrm>
        </p:spPr>
        <p:txBody>
          <a:bodyPr>
            <a:normAutofit/>
          </a:bodyPr>
          <a:lstStyle/>
          <a:p>
            <a:r>
              <a:rPr lang="es-ES" sz="1800" b="1" dirty="0">
                <a:solidFill>
                  <a:schemeClr val="tx1"/>
                </a:solidFill>
                <a:latin typeface="Century Gothic" panose="020B0502020202020204" pitchFamily="34" charset="0"/>
              </a:rPr>
              <a:t>  </a:t>
            </a:r>
            <a:r>
              <a:rPr lang="es-ES" sz="1600" b="1" dirty="0">
                <a:solidFill>
                  <a:schemeClr val="tx1"/>
                </a:solidFill>
                <a:latin typeface="Century Gothic" panose="020B0502020202020204" pitchFamily="34" charset="0"/>
              </a:rPr>
              <a:t>Recomendaciones:</a:t>
            </a:r>
          </a:p>
          <a:p>
            <a:endParaRPr lang="es-ES" sz="2200" b="1" dirty="0">
              <a:solidFill>
                <a:schemeClr val="tx1"/>
              </a:solidFill>
              <a:latin typeface="Century Gothic" panose="020B0502020202020204" pitchFamily="34" charset="0"/>
            </a:endParaRPr>
          </a:p>
          <a:p>
            <a:pPr marL="171450" indent="-171450" algn="just">
              <a:buFont typeface="Arial" panose="020B0604020202020204" pitchFamily="34" charset="0"/>
              <a:buChar char="•"/>
            </a:pPr>
            <a:r>
              <a:rPr lang="es-ES" sz="1400" dirty="0">
                <a:solidFill>
                  <a:schemeClr val="tx1"/>
                </a:solidFill>
                <a:latin typeface="Century Gothic" panose="020B0502020202020204" pitchFamily="34" charset="0"/>
              </a:rPr>
              <a:t>Realizar el monitoreo a las PQRD generando alertas sobre incumplimientos, quejas en la prestación del servicio, tutelas u otras situaciones de riesgo detectadas.</a:t>
            </a:r>
          </a:p>
          <a:p>
            <a:pPr marL="171450" indent="-171450" algn="just">
              <a:buFont typeface="Arial" panose="020B0604020202020204" pitchFamily="34" charset="0"/>
              <a:buChar char="•"/>
            </a:pPr>
            <a:r>
              <a:rPr lang="es-ES" sz="1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Institucionalidad (esquemas líneas de defensa) adecuada para la efectividad del control interno.</a:t>
            </a:r>
          </a:p>
          <a:p>
            <a:pPr marL="171450" indent="-171450" algn="just">
              <a:buFont typeface="Arial" panose="020B0604020202020204" pitchFamily="34" charset="0"/>
              <a:buChar char="•"/>
            </a:pPr>
            <a:r>
              <a:rPr lang="es-CO" sz="1400" dirty="0">
                <a:solidFill>
                  <a:schemeClr val="tx1"/>
                </a:solidFill>
                <a:effectLst/>
                <a:latin typeface="Century Gothic" panose="020B0502020202020204" pitchFamily="34" charset="0"/>
              </a:rPr>
              <a:t> Seguir fortaleciendo la política de </a:t>
            </a:r>
            <a:r>
              <a:rPr lang="es-CO" sz="1400" dirty="0">
                <a:solidFill>
                  <a:schemeClr val="tx1"/>
                </a:solidFill>
                <a:latin typeface="Century Gothic" panose="020B0502020202020204" pitchFamily="34" charset="0"/>
              </a:rPr>
              <a:t>C</a:t>
            </a:r>
            <a:r>
              <a:rPr lang="es-CO" sz="1400" dirty="0">
                <a:solidFill>
                  <a:schemeClr val="tx1"/>
                </a:solidFill>
                <a:effectLst/>
                <a:latin typeface="Century Gothic" panose="020B0502020202020204" pitchFamily="34" charset="0"/>
              </a:rPr>
              <a:t>ontrol </a:t>
            </a:r>
            <a:r>
              <a:rPr lang="es-CO" sz="1400" dirty="0">
                <a:solidFill>
                  <a:schemeClr val="tx1"/>
                </a:solidFill>
                <a:latin typeface="Century Gothic" panose="020B0502020202020204" pitchFamily="34" charset="0"/>
              </a:rPr>
              <a:t>I</a:t>
            </a:r>
            <a:r>
              <a:rPr lang="es-CO" sz="1400" dirty="0">
                <a:solidFill>
                  <a:schemeClr val="tx1"/>
                </a:solidFill>
                <a:effectLst/>
                <a:latin typeface="Century Gothic" panose="020B0502020202020204" pitchFamily="34" charset="0"/>
              </a:rPr>
              <a:t>nterno.</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Elaborara por parte del jefe de control interno o quien hace sus veces, alertas o recomendaciones con alcance preventivo en relación con incumplimientos o fallas en los procedimientos que afectan la prestación del servicio o atención al ciudadano.</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Crear convenios, acuerdos o esquemas de trabajo colaborativo para fortalecer el conocimiento de los servidores de la entidad.</a:t>
            </a:r>
          </a:p>
          <a:p>
            <a:pPr marL="171450" indent="-171450" algn="just">
              <a:buFont typeface="Arial" panose="020B0604020202020204" pitchFamily="34" charset="0"/>
              <a:buChar char="•"/>
            </a:pPr>
            <a:r>
              <a:rPr lang="es-MX" sz="1400" dirty="0">
                <a:solidFill>
                  <a:schemeClr val="tx1"/>
                </a:solidFill>
                <a:latin typeface="Century Gothic" panose="020B0502020202020204" pitchFamily="34" charset="0"/>
              </a:rPr>
              <a:t>Medir el total de acciones de mejora a las que no se les hizo cierre efectivo con respecto a los planes de mejoramiento vigentes con corte a 31 de diciembre de la vigencia evaluada.</a:t>
            </a:r>
            <a:endParaRPr lang="es-ES" sz="1400" dirty="0">
              <a:solidFill>
                <a:schemeClr val="tx1"/>
              </a:solidFill>
              <a:latin typeface="Century Gothic" panose="020B0502020202020204" pitchFamily="34" charset="0"/>
            </a:endParaRPr>
          </a:p>
          <a:p>
            <a:pPr marL="171450" indent="-171450" algn="just">
              <a:buFont typeface="Arial" panose="020B0604020202020204" pitchFamily="34" charset="0"/>
              <a:buChar char="•"/>
            </a:pPr>
            <a:endParaRPr lang="es-CO" sz="1400" dirty="0">
              <a:solidFill>
                <a:schemeClr val="tx1"/>
              </a:solidFill>
              <a:latin typeface="Century Gothic" panose="020B0502020202020204" pitchFamily="34" charset="0"/>
            </a:endParaRPr>
          </a:p>
          <a:p>
            <a:pPr marL="171450" indent="-171450" algn="just">
              <a:buFont typeface="Arial" panose="020B0604020202020204" pitchFamily="34" charset="0"/>
              <a:buChar char="•"/>
            </a:pPr>
            <a:endParaRPr lang="es-ES" sz="16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5" name="Imagen 4">
            <a:extLst>
              <a:ext uri="{FF2B5EF4-FFF2-40B4-BE49-F238E27FC236}">
                <a16:creationId xmlns:a16="http://schemas.microsoft.com/office/drawing/2014/main" id="{D47BEA00-34FC-8B0E-2544-144484420738}"/>
              </a:ext>
            </a:extLst>
          </p:cNvPr>
          <p:cNvPicPr>
            <a:picLocks noChangeAspect="1"/>
          </p:cNvPicPr>
          <p:nvPr/>
        </p:nvPicPr>
        <p:blipFill>
          <a:blip r:embed="rId2"/>
          <a:stretch>
            <a:fillRect/>
          </a:stretch>
        </p:blipFill>
        <p:spPr>
          <a:xfrm>
            <a:off x="441038" y="3737481"/>
            <a:ext cx="3826164" cy="2550776"/>
          </a:xfrm>
          <a:prstGeom prst="rect">
            <a:avLst/>
          </a:prstGeom>
        </p:spPr>
      </p:pic>
      <p:sp>
        <p:nvSpPr>
          <p:cNvPr id="2" name="CuadroTexto 1">
            <a:extLst>
              <a:ext uri="{FF2B5EF4-FFF2-40B4-BE49-F238E27FC236}">
                <a16:creationId xmlns:a16="http://schemas.microsoft.com/office/drawing/2014/main" id="{3245FB04-9A44-E544-EC3B-A14F3F6F0AED}"/>
              </a:ext>
            </a:extLst>
          </p:cNvPr>
          <p:cNvSpPr txBox="1"/>
          <p:nvPr/>
        </p:nvSpPr>
        <p:spPr>
          <a:xfrm>
            <a:off x="4267201" y="569744"/>
            <a:ext cx="4303775" cy="615553"/>
          </a:xfrm>
          <a:prstGeom prst="rect">
            <a:avLst/>
          </a:prstGeom>
          <a:noFill/>
        </p:spPr>
        <p:txBody>
          <a:bodyPr wrap="square" rtlCol="0">
            <a:spAutoFit/>
          </a:bodyPr>
          <a:lstStyle/>
          <a:p>
            <a:r>
              <a:rPr lang="es-CO" sz="1600" b="1" u="none" strike="noStrike" dirty="0">
                <a:solidFill>
                  <a:schemeClr val="tx1"/>
                </a:solidFill>
                <a:effectLst/>
                <a:latin typeface="Century Gothic" panose="020B0502020202020204" pitchFamily="34" charset="0"/>
              </a:rPr>
              <a:t>POLITICA DE CONTROL INTERNO</a:t>
            </a:r>
            <a:endParaRPr lang="es-ES" sz="1600" b="1" dirty="0">
              <a:solidFill>
                <a:schemeClr val="tx1"/>
              </a:solidFill>
              <a:latin typeface="Century Gothic" panose="020B0502020202020204" pitchFamily="34" charset="0"/>
            </a:endParaRPr>
          </a:p>
          <a:p>
            <a:endParaRPr lang="es-CO" dirty="0"/>
          </a:p>
        </p:txBody>
      </p:sp>
      <p:graphicFrame>
        <p:nvGraphicFramePr>
          <p:cNvPr id="6" name="Gráfico 5">
            <a:extLst>
              <a:ext uri="{FF2B5EF4-FFF2-40B4-BE49-F238E27FC236}">
                <a16:creationId xmlns:a16="http://schemas.microsoft.com/office/drawing/2014/main" id="{6924B27C-EB35-4D7B-86DD-F20B52579544}"/>
              </a:ext>
            </a:extLst>
          </p:cNvPr>
          <p:cNvGraphicFramePr>
            <a:graphicFrameLocks/>
          </p:cNvGraphicFramePr>
          <p:nvPr>
            <p:extLst>
              <p:ext uri="{D42A27DB-BD31-4B8C-83A1-F6EECF244321}">
                <p14:modId xmlns:p14="http://schemas.microsoft.com/office/powerpoint/2010/main" val="1641171943"/>
              </p:ext>
            </p:extLst>
          </p:nvPr>
        </p:nvGraphicFramePr>
        <p:xfrm>
          <a:off x="609601" y="1266389"/>
          <a:ext cx="3657600" cy="24887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107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0703695-DCC9-2B2B-CE25-CD632F0261C9}"/>
              </a:ext>
            </a:extLst>
          </p:cNvPr>
          <p:cNvSpPr txBox="1">
            <a:spLocks/>
          </p:cNvSpPr>
          <p:nvPr/>
        </p:nvSpPr>
        <p:spPr>
          <a:xfrm>
            <a:off x="1815548" y="3055903"/>
            <a:ext cx="8560904" cy="74619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CO" sz="4800" b="1" dirty="0">
                <a:solidFill>
                  <a:schemeClr val="bg1"/>
                </a:solidFill>
                <a:latin typeface="Century Gothic" panose="020B0502020202020204" pitchFamily="34" charset="0"/>
                <a:cs typeface="Arial" panose="020B0604020202020204" pitchFamily="34" charset="0"/>
              </a:rPr>
              <a:t>GRACIAS</a:t>
            </a:r>
          </a:p>
        </p:txBody>
      </p:sp>
      <p:graphicFrame>
        <p:nvGraphicFramePr>
          <p:cNvPr id="3" name="Tabla 2"/>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4362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3493008" y="786384"/>
            <a:ext cx="7706296" cy="5270467"/>
          </a:xfrm>
        </p:spPr>
        <p:txBody>
          <a:bodyPr>
            <a:normAutofit lnSpcReduction="10000"/>
          </a:bodyPr>
          <a:lstStyle/>
          <a:p>
            <a:pPr algn="just"/>
            <a:r>
              <a:rPr lang="es-ES" sz="2200" b="1" dirty="0">
                <a:solidFill>
                  <a:schemeClr val="tx1"/>
                </a:solidFill>
                <a:latin typeface="Century Gothic" panose="020B0502020202020204" pitchFamily="34" charset="0"/>
                <a:cs typeface="Arial" panose="020B0604020202020204" pitchFamily="34" charset="0"/>
              </a:rPr>
              <a:t>Que es el formulario Furag y que mide:</a:t>
            </a:r>
          </a:p>
          <a:p>
            <a:pPr algn="just"/>
            <a:r>
              <a:rPr lang="es-ES" sz="1600" dirty="0">
                <a:solidFill>
                  <a:schemeClr val="tx1"/>
                </a:solidFill>
                <a:latin typeface="Century Gothic" panose="020B0502020202020204" pitchFamily="34" charset="0"/>
              </a:rPr>
              <a:t>Es un instrumento a través del cual se capturan los datos para medir el desempeño institucional a partir de un cuestionario donde cada respuesta debe estar soportada con evidencias.</a:t>
            </a:r>
            <a:endParaRPr lang="es-ES" sz="1600" dirty="0">
              <a:solidFill>
                <a:schemeClr val="tx1"/>
              </a:solidFill>
              <a:latin typeface="Century Gothic" panose="020B0502020202020204" pitchFamily="34" charset="0"/>
              <a:cs typeface="Arial" panose="020B0604020202020204" pitchFamily="34" charset="0"/>
            </a:endParaRPr>
          </a:p>
          <a:p>
            <a:pPr algn="just"/>
            <a:r>
              <a:rPr lang="es-ES" sz="2200" b="1" dirty="0">
                <a:solidFill>
                  <a:schemeClr val="tx1"/>
                </a:solidFill>
                <a:latin typeface="Century Gothic" panose="020B0502020202020204" pitchFamily="34" charset="0"/>
                <a:cs typeface="Arial" panose="020B0604020202020204" pitchFamily="34" charset="0"/>
              </a:rPr>
              <a:t>Cuál es el objetivo Furag:</a:t>
            </a:r>
          </a:p>
          <a:p>
            <a:pPr algn="just"/>
            <a:r>
              <a:rPr lang="es-ES" sz="1600" dirty="0">
                <a:solidFill>
                  <a:schemeClr val="tx1"/>
                </a:solidFill>
                <a:latin typeface="Century Gothic" panose="020B0502020202020204" pitchFamily="34" charset="0"/>
              </a:rPr>
              <a:t>Recolectar datos sobre el avance en la implementación de las políticas de gestión y desempeño institucional que hacen parte del Modelo Integrado de Planeación y Gestión (MIPG).</a:t>
            </a:r>
          </a:p>
          <a:p>
            <a:pPr algn="just"/>
            <a:endParaRPr lang="es-ES" sz="1700" dirty="0">
              <a:solidFill>
                <a:schemeClr val="tx1"/>
              </a:solidFill>
              <a:latin typeface="Century Gothic" panose="020B0502020202020204" pitchFamily="34" charset="0"/>
            </a:endParaRPr>
          </a:p>
          <a:p>
            <a:pPr algn="just"/>
            <a:endParaRPr lang="es-ES" sz="1800" dirty="0">
              <a:solidFill>
                <a:schemeClr val="tx1"/>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ES" sz="800" dirty="0">
              <a:solidFill>
                <a:schemeClr val="tx1"/>
              </a:solidFill>
              <a:latin typeface="Century Gothic" panose="020B0502020202020204" pitchFamily="34" charset="0"/>
            </a:endParaRPr>
          </a:p>
          <a:p>
            <a:pPr algn="just"/>
            <a:r>
              <a:rPr lang="es-ES" sz="900" dirty="0">
                <a:solidFill>
                  <a:schemeClr val="tx1"/>
                </a:solidFill>
                <a:latin typeface="Century Gothic" panose="020B0502020202020204" pitchFamily="34" charset="0"/>
              </a:rPr>
              <a:t>Fuente: Departamento Administrativo de la Función Pública.</a:t>
            </a:r>
            <a:endParaRPr lang="es-CO" sz="900" dirty="0">
              <a:solidFill>
                <a:schemeClr val="tx1"/>
              </a:solidFill>
              <a:latin typeface="Century Gothic" panose="020B0502020202020204" pitchFamily="34" charset="0"/>
            </a:endParaRPr>
          </a:p>
          <a:p>
            <a:pPr algn="just"/>
            <a:endParaRPr lang="es-ES" sz="1800" dirty="0">
              <a:solidFill>
                <a:srgbClr val="333333"/>
              </a:solidFill>
              <a:latin typeface="Century Gothic" panose="020B0502020202020204" pitchFamily="34" charset="0"/>
            </a:endParaRPr>
          </a:p>
          <a:p>
            <a:pPr algn="just"/>
            <a:endParaRPr lang="es-CO" sz="1800" b="1" dirty="0">
              <a:solidFill>
                <a:schemeClr val="tx1"/>
              </a:solidFill>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pic>
        <p:nvPicPr>
          <p:cNvPr id="13" name="Imagen 12">
            <a:extLst>
              <a:ext uri="{FF2B5EF4-FFF2-40B4-BE49-F238E27FC236}">
                <a16:creationId xmlns:a16="http://schemas.microsoft.com/office/drawing/2014/main" id="{2859E66E-1A11-4B8B-B633-B903B9555161}"/>
              </a:ext>
            </a:extLst>
          </p:cNvPr>
          <p:cNvPicPr>
            <a:picLocks noChangeAspect="1"/>
          </p:cNvPicPr>
          <p:nvPr/>
        </p:nvPicPr>
        <p:blipFill>
          <a:blip r:embed="rId2"/>
          <a:stretch>
            <a:fillRect/>
          </a:stretch>
        </p:blipFill>
        <p:spPr>
          <a:xfrm>
            <a:off x="1088181" y="1064148"/>
            <a:ext cx="1525815" cy="839755"/>
          </a:xfrm>
          <a:prstGeom prst="rect">
            <a:avLst/>
          </a:prstGeom>
        </p:spPr>
      </p:pic>
      <p:pic>
        <p:nvPicPr>
          <p:cNvPr id="14" name="Imagen 13">
            <a:extLst>
              <a:ext uri="{FF2B5EF4-FFF2-40B4-BE49-F238E27FC236}">
                <a16:creationId xmlns:a16="http://schemas.microsoft.com/office/drawing/2014/main" id="{EFB77F9A-79F7-4A51-9A05-8619EA61B840}"/>
              </a:ext>
            </a:extLst>
          </p:cNvPr>
          <p:cNvPicPr>
            <a:picLocks noChangeAspect="1"/>
          </p:cNvPicPr>
          <p:nvPr/>
        </p:nvPicPr>
        <p:blipFill>
          <a:blip r:embed="rId3"/>
          <a:stretch>
            <a:fillRect/>
          </a:stretch>
        </p:blipFill>
        <p:spPr>
          <a:xfrm>
            <a:off x="311379" y="2396672"/>
            <a:ext cx="2989605" cy="2557426"/>
          </a:xfrm>
          <a:prstGeom prst="rect">
            <a:avLst/>
          </a:prstGeom>
        </p:spPr>
      </p:pic>
      <p:sp>
        <p:nvSpPr>
          <p:cNvPr id="2" name="Rectángulo 1">
            <a:extLst>
              <a:ext uri="{FF2B5EF4-FFF2-40B4-BE49-F238E27FC236}">
                <a16:creationId xmlns:a16="http://schemas.microsoft.com/office/drawing/2014/main" id="{8D858DF1-A1F8-40AA-BA40-5152ABE6812F}"/>
              </a:ext>
            </a:extLst>
          </p:cNvPr>
          <p:cNvSpPr/>
          <p:nvPr/>
        </p:nvSpPr>
        <p:spPr>
          <a:xfrm>
            <a:off x="3895344" y="3218688"/>
            <a:ext cx="4005072" cy="18379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Century Gothic" panose="020B0502020202020204" pitchFamily="34" charset="0"/>
            </a:endParaRPr>
          </a:p>
          <a:p>
            <a:pPr algn="ctr"/>
            <a:r>
              <a:rPr lang="es-ES" sz="1600" dirty="0">
                <a:solidFill>
                  <a:schemeClr val="tx1"/>
                </a:solidFill>
                <a:latin typeface="Century Gothic" panose="020B0502020202020204" pitchFamily="34" charset="0"/>
              </a:rPr>
              <a:t>Los resultados de la vigencia 2023 son comparables con los resultados de la medición de la vigencia 2022, no obstante, no son comparables con  vigencias anteriores.</a:t>
            </a:r>
          </a:p>
          <a:p>
            <a:pPr algn="ctr"/>
            <a:endParaRPr lang="es-CO" dirty="0"/>
          </a:p>
        </p:txBody>
      </p:sp>
      <p:pic>
        <p:nvPicPr>
          <p:cNvPr id="9" name="Imagen 8">
            <a:extLst>
              <a:ext uri="{FF2B5EF4-FFF2-40B4-BE49-F238E27FC236}">
                <a16:creationId xmlns:a16="http://schemas.microsoft.com/office/drawing/2014/main" id="{8F3286EE-3D83-4C93-821A-7B67ACFB0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4191" y="3429000"/>
            <a:ext cx="1890942" cy="1332523"/>
          </a:xfrm>
          <a:prstGeom prst="rect">
            <a:avLst/>
          </a:prstGeom>
          <a:ln w="76200">
            <a:solidFill>
              <a:schemeClr val="tx1"/>
            </a:solidFill>
          </a:ln>
        </p:spPr>
      </p:pic>
      <p:sp>
        <p:nvSpPr>
          <p:cNvPr id="5" name="Flecha: a la derecha 4">
            <a:extLst>
              <a:ext uri="{FF2B5EF4-FFF2-40B4-BE49-F238E27FC236}">
                <a16:creationId xmlns:a16="http://schemas.microsoft.com/office/drawing/2014/main" id="{112EE77F-0D23-4160-8006-B7AB2F765F3C}"/>
              </a:ext>
            </a:extLst>
          </p:cNvPr>
          <p:cNvSpPr/>
          <p:nvPr/>
        </p:nvSpPr>
        <p:spPr>
          <a:xfrm>
            <a:off x="8193024" y="4023360"/>
            <a:ext cx="548640" cy="365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5096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555585" y="717630"/>
            <a:ext cx="10543051" cy="5865408"/>
          </a:xfrm>
        </p:spPr>
        <p:txBody>
          <a:bodyPr>
            <a:normAutofit lnSpcReduction="10000"/>
          </a:bodyPr>
          <a:lstStyle/>
          <a:p>
            <a:pPr algn="ctr"/>
            <a:endParaRPr lang="es-ES" sz="2200" b="1" dirty="0">
              <a:solidFill>
                <a:schemeClr val="tx1"/>
              </a:solidFill>
              <a:latin typeface="Century Gothic" panose="020B0502020202020204" pitchFamily="34" charset="0"/>
            </a:endParaRPr>
          </a:p>
          <a:p>
            <a:pPr algn="ctr"/>
            <a:r>
              <a:rPr lang="es-ES" b="1" dirty="0">
                <a:solidFill>
                  <a:schemeClr val="tx1"/>
                </a:solidFill>
                <a:latin typeface="Century Gothic" panose="020B0502020202020204" pitchFamily="34" charset="0"/>
              </a:rPr>
              <a:t>RESULTADOS GENERALES DEL INDICE DE DESEMPEÑO INSTITUCIONAL</a:t>
            </a:r>
          </a:p>
          <a:p>
            <a:pPr algn="ctr"/>
            <a:endParaRPr lang="es-ES" sz="1900" dirty="0">
              <a:solidFill>
                <a:schemeClr val="accent3"/>
              </a:solidFill>
              <a:latin typeface="Century Gothic" panose="020B0502020202020204" pitchFamily="34" charset="0"/>
            </a:endParaRPr>
          </a:p>
          <a:p>
            <a:pPr algn="just"/>
            <a:r>
              <a:rPr lang="es-ES" sz="1700" dirty="0">
                <a:solidFill>
                  <a:schemeClr val="tx1"/>
                </a:solidFill>
                <a:latin typeface="Century Gothic" panose="020B0502020202020204" pitchFamily="34" charset="0"/>
              </a:rPr>
              <a:t>El índice de desempeño institucional, refleja el grado de orientación que tiene la Entidad hacia la eficacia, eficiencia y calidad.</a:t>
            </a:r>
          </a:p>
          <a:p>
            <a:pPr algn="just"/>
            <a:endParaRPr lang="es-ES" sz="1700" dirty="0">
              <a:solidFill>
                <a:schemeClr val="accent3"/>
              </a:solidFill>
              <a:latin typeface="Century Gothic" panose="020B0502020202020204" pitchFamily="34" charset="0"/>
            </a:endParaRPr>
          </a:p>
          <a:p>
            <a:pPr algn="just"/>
            <a:endParaRPr lang="es-ES" sz="2300" dirty="0">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marL="285750" indent="-285750" algn="just">
              <a:buFont typeface="Wingdings" pitchFamily="2" charset="2"/>
              <a:buChar char="v"/>
            </a:pPr>
            <a:r>
              <a:rPr lang="es-ES" sz="1700" dirty="0">
                <a:solidFill>
                  <a:schemeClr val="tx1"/>
                </a:solidFill>
                <a:latin typeface="Century Gothic" panose="020B0502020202020204" pitchFamily="34" charset="0"/>
              </a:rPr>
              <a:t>Aumentamos en 1 punto la calificación, pasando de 91 puntos en el 2022 a 92 puntos en el 2023.</a:t>
            </a: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pSp>
        <p:nvGrpSpPr>
          <p:cNvPr id="2" name="Grupo 1">
            <a:extLst>
              <a:ext uri="{FF2B5EF4-FFF2-40B4-BE49-F238E27FC236}">
                <a16:creationId xmlns:a16="http://schemas.microsoft.com/office/drawing/2014/main" id="{63151844-6446-18F1-D834-7163EF05FCA0}"/>
              </a:ext>
            </a:extLst>
          </p:cNvPr>
          <p:cNvGrpSpPr/>
          <p:nvPr/>
        </p:nvGrpSpPr>
        <p:grpSpPr>
          <a:xfrm>
            <a:off x="1884556" y="2520176"/>
            <a:ext cx="7783551" cy="3189248"/>
            <a:chOff x="2294477" y="1395719"/>
            <a:chExt cx="6915150" cy="3429000"/>
          </a:xfrm>
        </p:grpSpPr>
        <p:grpSp>
          <p:nvGrpSpPr>
            <p:cNvPr id="5" name="Grupo 4">
              <a:extLst>
                <a:ext uri="{FF2B5EF4-FFF2-40B4-BE49-F238E27FC236}">
                  <a16:creationId xmlns:a16="http://schemas.microsoft.com/office/drawing/2014/main" id="{F823D6EA-55E1-F135-8212-51DF40D6627F}"/>
                </a:ext>
              </a:extLst>
            </p:cNvPr>
            <p:cNvGrpSpPr/>
            <p:nvPr/>
          </p:nvGrpSpPr>
          <p:grpSpPr>
            <a:xfrm>
              <a:off x="2294477" y="1395719"/>
              <a:ext cx="6915150" cy="3429000"/>
              <a:chOff x="0" y="0"/>
              <a:chExt cx="6915150" cy="3429000"/>
            </a:xfrm>
          </p:grpSpPr>
          <p:graphicFrame>
            <p:nvGraphicFramePr>
              <p:cNvPr id="7" name="Gráfico 6">
                <a:extLst>
                  <a:ext uri="{FF2B5EF4-FFF2-40B4-BE49-F238E27FC236}">
                    <a16:creationId xmlns:a16="http://schemas.microsoft.com/office/drawing/2014/main" id="{AFE1E113-9DC2-490E-5DC1-180753168A1A}"/>
                  </a:ext>
                </a:extLst>
              </p:cNvPr>
              <p:cNvGraphicFramePr/>
              <p:nvPr>
                <p:extLst>
                  <p:ext uri="{D42A27DB-BD31-4B8C-83A1-F6EECF244321}">
                    <p14:modId xmlns:p14="http://schemas.microsoft.com/office/powerpoint/2010/main" val="162275326"/>
                  </p:ext>
                </p:extLst>
              </p:nvPr>
            </p:nvGraphicFramePr>
            <p:xfrm>
              <a:off x="0" y="0"/>
              <a:ext cx="3457575"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8" name="Diagrama de flujo: conector 6">
                <a:extLst>
                  <a:ext uri="{FF2B5EF4-FFF2-40B4-BE49-F238E27FC236}">
                    <a16:creationId xmlns:a16="http://schemas.microsoft.com/office/drawing/2014/main" id="{059B6D5C-2C0B-262E-0CE0-E83B24ECB00F}"/>
                  </a:ext>
                </a:extLst>
              </p:cNvPr>
              <p:cNvSpPr/>
              <p:nvPr/>
            </p:nvSpPr>
            <p:spPr>
              <a:xfrm>
                <a:off x="1285875" y="1119300"/>
                <a:ext cx="900000" cy="9000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O" sz="1600" b="1">
                    <a:solidFill>
                      <a:schemeClr val="tx2"/>
                    </a:solidFill>
                    <a:effectLst/>
                    <a:latin typeface="Century Gothic" panose="020B0502020202020204" pitchFamily="34" charset="0"/>
                    <a:ea typeface="+mn-ea"/>
                    <a:cs typeface="+mn-cs"/>
                  </a:rPr>
                  <a:t>91</a:t>
                </a:r>
                <a:endParaRPr lang="es-CO" sz="1600">
                  <a:solidFill>
                    <a:schemeClr val="tx2"/>
                  </a:solidFill>
                  <a:effectLst/>
                  <a:latin typeface="Century Gothic" panose="020B0502020202020204" pitchFamily="34" charset="0"/>
                </a:endParaRPr>
              </a:p>
              <a:p>
                <a:pPr algn="ctr"/>
                <a:r>
                  <a:rPr lang="es-CO" sz="1600" b="1">
                    <a:solidFill>
                      <a:schemeClr val="tx2"/>
                    </a:solidFill>
                    <a:effectLst/>
                    <a:latin typeface="Century Gothic" panose="020B0502020202020204" pitchFamily="34" charset="0"/>
                    <a:ea typeface="+mn-ea"/>
                    <a:cs typeface="+mn-cs"/>
                  </a:rPr>
                  <a:t>SSF</a:t>
                </a:r>
                <a:endParaRPr lang="es-CO" sz="1600">
                  <a:solidFill>
                    <a:schemeClr val="tx2"/>
                  </a:solidFill>
                  <a:effectLst/>
                  <a:latin typeface="Century Gothic" panose="020B0502020202020204" pitchFamily="34" charset="0"/>
                </a:endParaRPr>
              </a:p>
            </p:txBody>
          </p:sp>
          <p:graphicFrame>
            <p:nvGraphicFramePr>
              <p:cNvPr id="9" name="Gráfico 8">
                <a:extLst>
                  <a:ext uri="{FF2B5EF4-FFF2-40B4-BE49-F238E27FC236}">
                    <a16:creationId xmlns:a16="http://schemas.microsoft.com/office/drawing/2014/main" id="{0F632775-07AD-1F0D-77BE-647CE2C0782B}"/>
                  </a:ext>
                </a:extLst>
              </p:cNvPr>
              <p:cNvGraphicFramePr/>
              <p:nvPr>
                <p:extLst>
                  <p:ext uri="{D42A27DB-BD31-4B8C-83A1-F6EECF244321}">
                    <p14:modId xmlns:p14="http://schemas.microsoft.com/office/powerpoint/2010/main" val="2637034494"/>
                  </p:ext>
                </p:extLst>
              </p:nvPr>
            </p:nvGraphicFramePr>
            <p:xfrm>
              <a:off x="3457575" y="0"/>
              <a:ext cx="3457575"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Diagrama de flujo: conector 8">
                <a:extLst>
                  <a:ext uri="{FF2B5EF4-FFF2-40B4-BE49-F238E27FC236}">
                    <a16:creationId xmlns:a16="http://schemas.microsoft.com/office/drawing/2014/main" id="{FB517AA3-203D-B624-A9DE-854129493026}"/>
                  </a:ext>
                </a:extLst>
              </p:cNvPr>
              <p:cNvSpPr/>
              <p:nvPr/>
            </p:nvSpPr>
            <p:spPr>
              <a:xfrm>
                <a:off x="4743450" y="1119300"/>
                <a:ext cx="900000" cy="9000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O" sz="1600" b="1" dirty="0">
                    <a:solidFill>
                      <a:schemeClr val="tx2"/>
                    </a:solidFill>
                    <a:effectLst/>
                    <a:latin typeface="Century Gothic" panose="020B0502020202020204" pitchFamily="34" charset="0"/>
                    <a:ea typeface="+mn-ea"/>
                    <a:cs typeface="+mn-cs"/>
                  </a:rPr>
                  <a:t>92</a:t>
                </a:r>
                <a:endParaRPr lang="es-CO" sz="1600" dirty="0">
                  <a:solidFill>
                    <a:schemeClr val="tx2"/>
                  </a:solidFill>
                  <a:effectLst/>
                  <a:latin typeface="Century Gothic" panose="020B0502020202020204" pitchFamily="34" charset="0"/>
                </a:endParaRPr>
              </a:p>
              <a:p>
                <a:pPr algn="ctr"/>
                <a:r>
                  <a:rPr lang="es-CO" sz="1600" b="1" dirty="0">
                    <a:solidFill>
                      <a:schemeClr val="tx2"/>
                    </a:solidFill>
                    <a:effectLst/>
                    <a:latin typeface="Century Gothic" panose="020B0502020202020204" pitchFamily="34" charset="0"/>
                    <a:ea typeface="+mn-ea"/>
                    <a:cs typeface="+mn-cs"/>
                  </a:rPr>
                  <a:t>SSF</a:t>
                </a:r>
                <a:endParaRPr lang="es-CO" sz="1600" dirty="0">
                  <a:solidFill>
                    <a:schemeClr val="tx2"/>
                  </a:solidFill>
                  <a:effectLst/>
                  <a:latin typeface="Century Gothic" panose="020B0502020202020204" pitchFamily="34" charset="0"/>
                </a:endParaRPr>
              </a:p>
            </p:txBody>
          </p:sp>
        </p:grpSp>
        <p:pic>
          <p:nvPicPr>
            <p:cNvPr id="6" name="Imagen 5">
              <a:extLst>
                <a:ext uri="{FF2B5EF4-FFF2-40B4-BE49-F238E27FC236}">
                  <a16:creationId xmlns:a16="http://schemas.microsoft.com/office/drawing/2014/main" id="{8356B236-D384-4539-1F17-74B9F5E7D02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93214" y="1704124"/>
              <a:ext cx="1717675" cy="810895"/>
            </a:xfrm>
            <a:prstGeom prst="rect">
              <a:avLst/>
            </a:prstGeom>
          </p:spPr>
        </p:pic>
      </p:grpSp>
    </p:spTree>
    <p:extLst>
      <p:ext uri="{BB962C8B-B14F-4D97-AF65-F5344CB8AC3E}">
        <p14:creationId xmlns:p14="http://schemas.microsoft.com/office/powerpoint/2010/main" val="3159428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4469" y="973123"/>
            <a:ext cx="10790782" cy="5609915"/>
          </a:xfrm>
        </p:spPr>
        <p:txBody>
          <a:bodyPr>
            <a:normAutofit lnSpcReduction="10000"/>
          </a:bodyPr>
          <a:lstStyle/>
          <a:p>
            <a:pPr algn="ctr"/>
            <a:r>
              <a:rPr lang="es-ES" sz="2200" b="1" dirty="0">
                <a:solidFill>
                  <a:schemeClr val="tx1"/>
                </a:solidFill>
                <a:latin typeface="Century Gothic" panose="020B0502020202020204" pitchFamily="34" charset="0"/>
              </a:rPr>
              <a:t>RESULTADOS GENERALES DEL SECTOR TRABAJO EN EL INDICE DE DESEMPEÑO INSTITUCIONAL</a:t>
            </a: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marL="171450" indent="-171450" algn="just">
              <a:buFont typeface="Wingdings" pitchFamily="2" charset="2"/>
              <a:buChar char="v"/>
            </a:pPr>
            <a:endParaRPr lang="es-ES" sz="1600" dirty="0">
              <a:solidFill>
                <a:schemeClr val="tx1"/>
              </a:solidFill>
              <a:latin typeface="Century Gothic" panose="020B0502020202020204" pitchFamily="34" charset="0"/>
            </a:endParaRPr>
          </a:p>
          <a:p>
            <a:pPr marL="171450" indent="-171450" algn="just">
              <a:buFont typeface="Wingdings" pitchFamily="2" charset="2"/>
              <a:buChar char="v"/>
            </a:pPr>
            <a:endParaRPr lang="es-ES" sz="1600" dirty="0">
              <a:solidFill>
                <a:schemeClr val="tx1"/>
              </a:solidFill>
              <a:latin typeface="Century Gothic" panose="020B0502020202020204" pitchFamily="34" charset="0"/>
            </a:endParaRPr>
          </a:p>
          <a:p>
            <a:pPr marL="171450" indent="-171450" algn="just">
              <a:buFont typeface="Wingdings" pitchFamily="2" charset="2"/>
              <a:buChar char="v"/>
            </a:pPr>
            <a:endParaRPr lang="es-ES" sz="1600" dirty="0">
              <a:solidFill>
                <a:schemeClr val="tx1"/>
              </a:solidFill>
              <a:latin typeface="Century Gothic" panose="020B0502020202020204" pitchFamily="34" charset="0"/>
            </a:endParaRPr>
          </a:p>
          <a:p>
            <a:pPr marL="171450" indent="-171450" algn="just">
              <a:buFont typeface="Wingdings" pitchFamily="2" charset="2"/>
              <a:buChar char="v"/>
            </a:pPr>
            <a:r>
              <a:rPr lang="es-ES" sz="1600" dirty="0">
                <a:solidFill>
                  <a:schemeClr val="tx1"/>
                </a:solidFill>
                <a:latin typeface="Century Gothic" panose="020B0502020202020204" pitchFamily="34" charset="0"/>
              </a:rPr>
              <a:t>El puntaje que obtuvo la SSF se encuentra por encima de promedio del sector administrativo de las   entidades del orden nacional (84,4 puntos) y del promedio de las entidades que hacen parte del sector Trabajo (89,4 puntos).</a:t>
            </a:r>
            <a:endParaRPr lang="es-CO" sz="1600" dirty="0">
              <a:solidFill>
                <a:schemeClr val="tx1"/>
              </a:solidFill>
              <a:latin typeface="Century Gothic" panose="020B0502020202020204" pitchFamily="34" charset="0"/>
              <a:cs typeface="Arial" panose="020B0604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45FA5EB6-7B3A-F370-72D2-C0C68278B772}"/>
              </a:ext>
            </a:extLst>
          </p:cNvPr>
          <p:cNvGraphicFramePr>
            <a:graphicFrameLocks/>
          </p:cNvGraphicFramePr>
          <p:nvPr>
            <p:extLst>
              <p:ext uri="{D42A27DB-BD31-4B8C-83A1-F6EECF244321}">
                <p14:modId xmlns:p14="http://schemas.microsoft.com/office/powerpoint/2010/main" val="2268874130"/>
              </p:ext>
            </p:extLst>
          </p:nvPr>
        </p:nvGraphicFramePr>
        <p:xfrm>
          <a:off x="1951463" y="1784195"/>
          <a:ext cx="8686799" cy="328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285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624469" y="787791"/>
            <a:ext cx="10770362" cy="5795247"/>
          </a:xfrm>
        </p:spPr>
        <p:txBody>
          <a:bodyPr>
            <a:normAutofit/>
          </a:bodyPr>
          <a:lstStyle/>
          <a:p>
            <a:pPr algn="ctr"/>
            <a:r>
              <a:rPr lang="es-ES" sz="2200" b="1" dirty="0">
                <a:solidFill>
                  <a:schemeClr val="tx1"/>
                </a:solidFill>
                <a:latin typeface="Century Gothic" panose="020B0502020202020204" pitchFamily="34" charset="0"/>
              </a:rPr>
              <a:t>RESULTADOS GENERALES DE LAS SUPERINTENDENCIAS EN EL INDICE DE DESEMPEÑO INSTITUCIONAL</a:t>
            </a: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algn="just"/>
            <a:endParaRPr lang="es-ES" sz="1600" dirty="0">
              <a:solidFill>
                <a:schemeClr val="tx1"/>
              </a:solidFill>
              <a:latin typeface="Century Gothic" panose="020B0502020202020204" pitchFamily="34" charset="0"/>
            </a:endParaRPr>
          </a:p>
          <a:p>
            <a:pPr marL="171450" indent="-171450" algn="just">
              <a:buFont typeface="Wingdings" pitchFamily="2" charset="2"/>
              <a:buChar char="v"/>
            </a:pPr>
            <a:endParaRPr lang="es-ES" sz="16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72CE1BB3-43A0-791D-CD88-264DCF587340}"/>
              </a:ext>
            </a:extLst>
          </p:cNvPr>
          <p:cNvGraphicFramePr>
            <a:graphicFrameLocks/>
          </p:cNvGraphicFramePr>
          <p:nvPr>
            <p:extLst>
              <p:ext uri="{D42A27DB-BD31-4B8C-83A1-F6EECF244321}">
                <p14:modId xmlns:p14="http://schemas.microsoft.com/office/powerpoint/2010/main" val="2466506040"/>
              </p:ext>
            </p:extLst>
          </p:nvPr>
        </p:nvGraphicFramePr>
        <p:xfrm>
          <a:off x="387350" y="1724537"/>
          <a:ext cx="11417300" cy="4069326"/>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B695A2D3-9F3E-8C4E-0990-C782946C2EFC}"/>
              </a:ext>
            </a:extLst>
          </p:cNvPr>
          <p:cNvSpPr txBox="1"/>
          <p:nvPr/>
        </p:nvSpPr>
        <p:spPr>
          <a:xfrm>
            <a:off x="624468" y="5793863"/>
            <a:ext cx="11180181" cy="892552"/>
          </a:xfrm>
          <a:prstGeom prst="rect">
            <a:avLst/>
          </a:prstGeom>
          <a:noFill/>
        </p:spPr>
        <p:txBody>
          <a:bodyPr wrap="square" rtlCol="0">
            <a:spAutoFit/>
          </a:bodyPr>
          <a:lstStyle/>
          <a:p>
            <a:pPr marL="285750" indent="-285750" algn="just">
              <a:buFont typeface="Wingdings" pitchFamily="2" charset="2"/>
              <a:buChar char="v"/>
            </a:pPr>
            <a:r>
              <a:rPr lang="es-ES" sz="1800" dirty="0">
                <a:solidFill>
                  <a:schemeClr val="tx1"/>
                </a:solidFill>
                <a:latin typeface="Century Gothic" panose="020B0502020202020204" pitchFamily="34" charset="0"/>
              </a:rPr>
              <a:t>El </a:t>
            </a:r>
            <a:r>
              <a:rPr lang="es-ES" sz="1600" dirty="0">
                <a:solidFill>
                  <a:schemeClr val="tx1"/>
                </a:solidFill>
                <a:latin typeface="Century Gothic" panose="020B0502020202020204" pitchFamily="34" charset="0"/>
              </a:rPr>
              <a:t>puntaje que obtuvo la SSF se encuentra por encima de promedio de las Superintendencias, encontrándose con 92 puntos.</a:t>
            </a:r>
            <a:endParaRPr lang="es-CO" sz="1600" dirty="0">
              <a:solidFill>
                <a:schemeClr val="tx1"/>
              </a:solidFill>
              <a:latin typeface="Century Gothic" panose="020B0502020202020204" pitchFamily="34" charset="0"/>
              <a:cs typeface="Arial" panose="020B0604020202020204" pitchFamily="34" charset="0"/>
            </a:endParaRPr>
          </a:p>
          <a:p>
            <a:endParaRPr lang="es-CO" dirty="0"/>
          </a:p>
        </p:txBody>
      </p:sp>
    </p:spTree>
    <p:extLst>
      <p:ext uri="{BB962C8B-B14F-4D97-AF65-F5344CB8AC3E}">
        <p14:creationId xmlns:p14="http://schemas.microsoft.com/office/powerpoint/2010/main" val="20947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428263" y="973124"/>
            <a:ext cx="10670373" cy="5609914"/>
          </a:xfrm>
        </p:spPr>
        <p:txBody>
          <a:bodyPr>
            <a:normAutofit/>
          </a:bodyPr>
          <a:lstStyle/>
          <a:p>
            <a:pPr algn="ctr"/>
            <a:r>
              <a:rPr lang="es-ES" sz="2200" b="1" dirty="0">
                <a:solidFill>
                  <a:schemeClr val="tx1"/>
                </a:solidFill>
                <a:latin typeface="Century Gothic" panose="020B0502020202020204" pitchFamily="34" charset="0"/>
              </a:rPr>
              <a:t>RESULTADOS INDICE DE DESEMPEÑO INSTITUCIONAL</a:t>
            </a:r>
          </a:p>
          <a:p>
            <a:pPr algn="ctr"/>
            <a:endParaRPr lang="es-ES" sz="2200" b="1" dirty="0">
              <a:solidFill>
                <a:schemeClr val="tx1"/>
              </a:solidFill>
              <a:latin typeface="Century Gothic" panose="020B0502020202020204" pitchFamily="34" charset="0"/>
            </a:endParaRPr>
          </a:p>
          <a:p>
            <a:pPr algn="ctr"/>
            <a:endParaRPr lang="es-ES" sz="2200" b="1" dirty="0">
              <a:solidFill>
                <a:schemeClr val="tx1"/>
              </a:solidFill>
              <a:latin typeface="Century Gothic" panose="020B0502020202020204" pitchFamily="34" charset="0"/>
            </a:endParaRPr>
          </a:p>
          <a:p>
            <a:pPr algn="ctr"/>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2" name="Gráfico 1">
            <a:extLst>
              <a:ext uri="{FF2B5EF4-FFF2-40B4-BE49-F238E27FC236}">
                <a16:creationId xmlns:a16="http://schemas.microsoft.com/office/drawing/2014/main" id="{1F4AD918-9478-A3D6-C23A-270A957ECEF3}"/>
              </a:ext>
            </a:extLst>
          </p:cNvPr>
          <p:cNvGraphicFramePr/>
          <p:nvPr>
            <p:extLst>
              <p:ext uri="{D42A27DB-BD31-4B8C-83A1-F6EECF244321}">
                <p14:modId xmlns:p14="http://schemas.microsoft.com/office/powerpoint/2010/main" val="2240929253"/>
              </p:ext>
            </p:extLst>
          </p:nvPr>
        </p:nvGraphicFramePr>
        <p:xfrm>
          <a:off x="1671484" y="1769806"/>
          <a:ext cx="8849031" cy="3628103"/>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4B8F6D52-39AF-6A05-1B22-50274B774E91}"/>
              </a:ext>
            </a:extLst>
          </p:cNvPr>
          <p:cNvSpPr txBox="1"/>
          <p:nvPr/>
        </p:nvSpPr>
        <p:spPr>
          <a:xfrm>
            <a:off x="671332" y="5567423"/>
            <a:ext cx="10948165" cy="1077218"/>
          </a:xfrm>
          <a:prstGeom prst="rect">
            <a:avLst/>
          </a:prstGeom>
          <a:noFill/>
        </p:spPr>
        <p:txBody>
          <a:bodyPr wrap="square" rtlCol="0">
            <a:spAutoFit/>
          </a:bodyPr>
          <a:lstStyle/>
          <a:p>
            <a:pPr marL="285750" indent="-285750">
              <a:buFont typeface="Wingdings" pitchFamily="2" charset="2"/>
              <a:buChar char="v"/>
            </a:pPr>
            <a:r>
              <a:rPr lang="es-CO" sz="1600" dirty="0">
                <a:latin typeface="Century Gothic" panose="020B0502020202020204" pitchFamily="34" charset="0"/>
              </a:rPr>
              <a:t>Los resultados de las 7 dimensiones que hacen parte del Modelo Integrado de Planeación y Gestión – MIPG, se encuentran por encima de 85 puntos, lo que permite </a:t>
            </a:r>
            <a:r>
              <a:rPr lang="es-CO" sz="1600" b="0" i="0" dirty="0">
                <a:solidFill>
                  <a:srgbClr val="040C28"/>
                </a:solidFill>
                <a:effectLst/>
                <a:latin typeface="Century Gothic" panose="020B0502020202020204" pitchFamily="34" charset="0"/>
              </a:rPr>
              <a:t>desarrollar una cultura organizacional fundamentada en la información, el control y la evaluación, para la toma de decisiones y la mejora continua.</a:t>
            </a:r>
            <a:endParaRPr lang="es-CO" sz="1600" dirty="0">
              <a:latin typeface="Century Gothic" panose="020B0502020202020204" pitchFamily="34" charset="0"/>
            </a:endParaRPr>
          </a:p>
        </p:txBody>
      </p:sp>
    </p:spTree>
    <p:extLst>
      <p:ext uri="{BB962C8B-B14F-4D97-AF65-F5344CB8AC3E}">
        <p14:creationId xmlns:p14="http://schemas.microsoft.com/office/powerpoint/2010/main" val="213415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758283" y="1616928"/>
            <a:ext cx="5954752" cy="3590692"/>
          </a:xfrm>
        </p:spPr>
        <p:txBody>
          <a:bodyPr>
            <a:normAutofit/>
          </a:bodyPr>
          <a:lstStyle/>
          <a:p>
            <a:pPr algn="ctr"/>
            <a:endParaRPr lang="es-ES" sz="2200" b="1" dirty="0">
              <a:solidFill>
                <a:schemeClr val="tx1"/>
              </a:solidFill>
              <a:latin typeface="Century Gothic" panose="020B0502020202020204" pitchFamily="34" charset="0"/>
            </a:endParaRPr>
          </a:p>
          <a:p>
            <a:pPr algn="just"/>
            <a:r>
              <a:rPr lang="es-ES" sz="1600" dirty="0">
                <a:solidFill>
                  <a:schemeClr val="tx1"/>
                </a:solidFill>
                <a:latin typeface="Century Gothic" panose="020B0502020202020204" pitchFamily="34" charset="0"/>
              </a:rPr>
              <a:t>Las políticas se definen como: </a:t>
            </a:r>
          </a:p>
          <a:p>
            <a:pPr algn="just"/>
            <a:r>
              <a:rPr lang="es-ES" sz="1600" dirty="0">
                <a:solidFill>
                  <a:schemeClr val="tx1"/>
                </a:solidFill>
                <a:latin typeface="Century Gothic" panose="020B0502020202020204" pitchFamily="34" charset="0"/>
              </a:rPr>
              <a:t>“(…)El conjunto de lineamientos, directrices e instrucciones formulados por las entidades líderes de Política para el desarrollo de la gestión y el desempeño institucional de las entidades y organismos del Estado; estas Políticas pueden operar a través de planes, programas, proyectos, metodologías o estrategias y pueden contar con instrumentos de recolección de información (…)”</a:t>
            </a:r>
            <a:endParaRPr lang="es-CO" sz="1600"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6" name="CuadroTexto 5">
            <a:extLst>
              <a:ext uri="{FF2B5EF4-FFF2-40B4-BE49-F238E27FC236}">
                <a16:creationId xmlns:a16="http://schemas.microsoft.com/office/drawing/2014/main" id="{9F419012-2236-32B7-9D8B-554690B10EE8}"/>
              </a:ext>
            </a:extLst>
          </p:cNvPr>
          <p:cNvSpPr txBox="1"/>
          <p:nvPr/>
        </p:nvSpPr>
        <p:spPr>
          <a:xfrm>
            <a:off x="254827" y="6245780"/>
            <a:ext cx="10610911" cy="246221"/>
          </a:xfrm>
          <a:prstGeom prst="rect">
            <a:avLst/>
          </a:prstGeom>
          <a:noFill/>
        </p:spPr>
        <p:txBody>
          <a:bodyPr wrap="square" rtlCol="0">
            <a:spAutoFit/>
          </a:bodyPr>
          <a:lstStyle/>
          <a:p>
            <a:pPr algn="just"/>
            <a:r>
              <a:rPr lang="es-ES" sz="1000" dirty="0">
                <a:latin typeface="Century Gothic" panose="020B0502020202020204" pitchFamily="34" charset="0"/>
              </a:rPr>
              <a:t>Fuente: Departamento Administrativo de la Función Pública.</a:t>
            </a:r>
            <a:endParaRPr lang="es-CO" sz="1000" dirty="0">
              <a:latin typeface="Century Gothic" panose="020B0502020202020204" pitchFamily="34" charset="0"/>
            </a:endParaRPr>
          </a:p>
        </p:txBody>
      </p:sp>
      <p:pic>
        <p:nvPicPr>
          <p:cNvPr id="2" name="Imagen 1">
            <a:extLst>
              <a:ext uri="{FF2B5EF4-FFF2-40B4-BE49-F238E27FC236}">
                <a16:creationId xmlns:a16="http://schemas.microsoft.com/office/drawing/2014/main" id="{072C16D5-7390-45A2-5661-138165D4EB51}"/>
              </a:ext>
            </a:extLst>
          </p:cNvPr>
          <p:cNvPicPr>
            <a:picLocks noChangeAspect="1"/>
          </p:cNvPicPr>
          <p:nvPr/>
        </p:nvPicPr>
        <p:blipFill>
          <a:blip r:embed="rId2"/>
          <a:stretch>
            <a:fillRect/>
          </a:stretch>
        </p:blipFill>
        <p:spPr>
          <a:xfrm>
            <a:off x="7439197" y="1616928"/>
            <a:ext cx="3789490" cy="3789490"/>
          </a:xfrm>
          <a:prstGeom prst="rect">
            <a:avLst/>
          </a:prstGeom>
          <a:ln w="28575">
            <a:solidFill>
              <a:schemeClr val="tx1"/>
            </a:solidFill>
          </a:ln>
        </p:spPr>
      </p:pic>
      <p:sp>
        <p:nvSpPr>
          <p:cNvPr id="5" name="CuadroTexto 4">
            <a:extLst>
              <a:ext uri="{FF2B5EF4-FFF2-40B4-BE49-F238E27FC236}">
                <a16:creationId xmlns:a16="http://schemas.microsoft.com/office/drawing/2014/main" id="{72021DEA-2B17-9AF6-5D2B-9D1A392B5B61}"/>
              </a:ext>
            </a:extLst>
          </p:cNvPr>
          <p:cNvSpPr txBox="1"/>
          <p:nvPr/>
        </p:nvSpPr>
        <p:spPr>
          <a:xfrm>
            <a:off x="758283" y="777564"/>
            <a:ext cx="9578898" cy="677108"/>
          </a:xfrm>
          <a:prstGeom prst="rect">
            <a:avLst/>
          </a:prstGeom>
          <a:noFill/>
        </p:spPr>
        <p:txBody>
          <a:bodyPr wrap="square" rtlCol="0">
            <a:spAutoFit/>
          </a:bodyPr>
          <a:lstStyle/>
          <a:p>
            <a:r>
              <a:rPr lang="es-ES" sz="2000" b="1" dirty="0">
                <a:solidFill>
                  <a:schemeClr val="tx1"/>
                </a:solidFill>
                <a:latin typeface="Century Gothic" panose="020B0502020202020204" pitchFamily="34" charset="0"/>
              </a:rPr>
              <a:t>RESULTADOS DE LAS POLÍTICAS EN EL INDICE DE DESEMPEÑO INSTITUCIONAL</a:t>
            </a:r>
          </a:p>
          <a:p>
            <a:endParaRPr lang="es-CO" dirty="0"/>
          </a:p>
        </p:txBody>
      </p:sp>
    </p:spTree>
    <p:extLst>
      <p:ext uri="{BB962C8B-B14F-4D97-AF65-F5344CB8AC3E}">
        <p14:creationId xmlns:p14="http://schemas.microsoft.com/office/powerpoint/2010/main" val="39785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0BA2614-C8AB-B57B-5B08-2FCBB9B01E9B}"/>
              </a:ext>
            </a:extLst>
          </p:cNvPr>
          <p:cNvSpPr>
            <a:spLocks noGrp="1"/>
          </p:cNvSpPr>
          <p:nvPr>
            <p:ph type="body" idx="1"/>
          </p:nvPr>
        </p:nvSpPr>
        <p:spPr>
          <a:xfrm>
            <a:off x="471948" y="1026942"/>
            <a:ext cx="11305524" cy="5305032"/>
          </a:xfrm>
        </p:spPr>
        <p:txBody>
          <a:bodyPr>
            <a:normAutofit/>
          </a:bodyPr>
          <a:lstStyle/>
          <a:p>
            <a:endParaRPr lang="es-ES" sz="2200" b="1" dirty="0">
              <a:solidFill>
                <a:schemeClr val="tx1"/>
              </a:solidFill>
              <a:latin typeface="Century Gothic" panose="020B0502020202020204" pitchFamily="34" charset="0"/>
            </a:endParaRPr>
          </a:p>
          <a:p>
            <a:pPr algn="ctr"/>
            <a:endParaRPr lang="es-ES" sz="2200" b="1" dirty="0">
              <a:solidFill>
                <a:schemeClr val="tx1"/>
              </a:solidFill>
              <a:latin typeface="Century Gothic" panose="020B0502020202020204" pitchFamily="34" charset="0"/>
            </a:endParaRPr>
          </a:p>
          <a:p>
            <a:endParaRPr lang="es-ES" sz="2200" b="1"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a:p>
            <a:pPr algn="just"/>
            <a:endParaRPr lang="es-ES" sz="1000" dirty="0">
              <a:solidFill>
                <a:schemeClr val="tx1"/>
              </a:solidFill>
              <a:latin typeface="Century Gothic" panose="020B0502020202020204" pitchFamily="34" charset="0"/>
            </a:endParaRPr>
          </a:p>
          <a:p>
            <a:pPr algn="just"/>
            <a:endParaRPr lang="es-ES" sz="1000" dirty="0">
              <a:solidFill>
                <a:schemeClr val="accent3"/>
              </a:solidFill>
              <a:latin typeface="Century Gothic" panose="020B0502020202020204" pitchFamily="34" charset="0"/>
            </a:endParaRPr>
          </a:p>
        </p:txBody>
      </p:sp>
      <p:graphicFrame>
        <p:nvGraphicFramePr>
          <p:cNvPr id="4" name="Tabla 3"/>
          <p:cNvGraphicFramePr>
            <a:graphicFrameLocks noGrp="1"/>
          </p:cNvGraphicFramePr>
          <p:nvPr/>
        </p:nvGraphicFramePr>
        <p:xfrm>
          <a:off x="11015133" y="6583038"/>
          <a:ext cx="1176867" cy="274962"/>
        </p:xfrm>
        <a:graphic>
          <a:graphicData uri="http://schemas.openxmlformats.org/drawingml/2006/table">
            <a:tbl>
              <a:tblPr/>
              <a:tblGrid>
                <a:gridCol w="1176867">
                  <a:extLst>
                    <a:ext uri="{9D8B030D-6E8A-4147-A177-3AD203B41FA5}">
                      <a16:colId xmlns:a16="http://schemas.microsoft.com/office/drawing/2014/main" val="20000"/>
                    </a:ext>
                  </a:extLst>
                </a:gridCol>
              </a:tblGrid>
              <a:tr h="274962">
                <a:tc>
                  <a:txBody>
                    <a:bodyPr/>
                    <a:lstStyle/>
                    <a:p>
                      <a:pPr algn="l"/>
                      <a:br>
                        <a:rPr lang="es-CO" sz="600" dirty="0">
                          <a:effectLst/>
                        </a:rPr>
                      </a:br>
                      <a:r>
                        <a:rPr lang="es-CO" sz="1000" dirty="0">
                          <a:solidFill>
                            <a:schemeClr val="bg1">
                              <a:lumMod val="85000"/>
                            </a:schemeClr>
                          </a:solidFill>
                          <a:effectLst/>
                          <a:latin typeface="Verdana" panose="020B0604030504040204" pitchFamily="34" charset="0"/>
                          <a:ea typeface="Verdana" panose="020B0604030504040204" pitchFamily="34" charset="0"/>
                        </a:rPr>
                        <a:t>FO-COP-006 V2</a:t>
                      </a:r>
                    </a:p>
                  </a:txBody>
                  <a:tcPr marL="12295" marR="12295" marT="12295" marB="1229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bl>
          </a:graphicData>
        </a:graphic>
      </p:graphicFrame>
      <p:sp>
        <p:nvSpPr>
          <p:cNvPr id="9" name="CuadroTexto 8">
            <a:extLst>
              <a:ext uri="{FF2B5EF4-FFF2-40B4-BE49-F238E27FC236}">
                <a16:creationId xmlns:a16="http://schemas.microsoft.com/office/drawing/2014/main" id="{B565617A-F504-2255-CA89-4A160E96C33E}"/>
              </a:ext>
            </a:extLst>
          </p:cNvPr>
          <p:cNvSpPr txBox="1"/>
          <p:nvPr/>
        </p:nvSpPr>
        <p:spPr>
          <a:xfrm>
            <a:off x="1603717" y="351693"/>
            <a:ext cx="7906043" cy="923330"/>
          </a:xfrm>
          <a:prstGeom prst="rect">
            <a:avLst/>
          </a:prstGeom>
          <a:noFill/>
        </p:spPr>
        <p:txBody>
          <a:bodyPr wrap="square" rtlCol="0">
            <a:spAutoFit/>
          </a:bodyPr>
          <a:lstStyle/>
          <a:p>
            <a:pPr algn="ctr"/>
            <a:r>
              <a:rPr lang="es-ES" sz="1800" b="1" dirty="0">
                <a:solidFill>
                  <a:schemeClr val="tx1"/>
                </a:solidFill>
                <a:latin typeface="Century Gothic" panose="020B0502020202020204" pitchFamily="34" charset="0"/>
              </a:rPr>
              <a:t>RESULTADOS DE LAS POLÍTICAS EN EL INDICE DE DESEMPEÑO INSTITUCIONAL</a:t>
            </a:r>
          </a:p>
          <a:p>
            <a:pPr algn="ctr"/>
            <a:endParaRPr lang="es-CO" dirty="0"/>
          </a:p>
        </p:txBody>
      </p:sp>
      <p:graphicFrame>
        <p:nvGraphicFramePr>
          <p:cNvPr id="2" name="Gráfico 1">
            <a:extLst>
              <a:ext uri="{FF2B5EF4-FFF2-40B4-BE49-F238E27FC236}">
                <a16:creationId xmlns:a16="http://schemas.microsoft.com/office/drawing/2014/main" id="{F5983567-A1BD-587C-4E5B-C91368F8FBCE}"/>
              </a:ext>
            </a:extLst>
          </p:cNvPr>
          <p:cNvGraphicFramePr>
            <a:graphicFrameLocks/>
          </p:cNvGraphicFramePr>
          <p:nvPr>
            <p:extLst>
              <p:ext uri="{D42A27DB-BD31-4B8C-83A1-F6EECF244321}">
                <p14:modId xmlns:p14="http://schemas.microsoft.com/office/powerpoint/2010/main" val="1367163475"/>
              </p:ext>
            </p:extLst>
          </p:nvPr>
        </p:nvGraphicFramePr>
        <p:xfrm>
          <a:off x="137176" y="1176277"/>
          <a:ext cx="11305524" cy="53300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482DC418-EA5E-A518-71F5-F11037E13943}"/>
              </a:ext>
            </a:extLst>
          </p:cNvPr>
          <p:cNvGraphicFramePr>
            <a:graphicFrameLocks/>
          </p:cNvGraphicFramePr>
          <p:nvPr>
            <p:extLst>
              <p:ext uri="{D42A27DB-BD31-4B8C-83A1-F6EECF244321}">
                <p14:modId xmlns:p14="http://schemas.microsoft.com/office/powerpoint/2010/main" val="2677213089"/>
              </p:ext>
            </p:extLst>
          </p:nvPr>
        </p:nvGraphicFramePr>
        <p:xfrm>
          <a:off x="0" y="891251"/>
          <a:ext cx="12192000" cy="58567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93915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OBIERNO DEL CAMBIO">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D012D80ED25F5468B065B9DDCBA8974" ma:contentTypeVersion="15" ma:contentTypeDescription="Crear nuevo documento." ma:contentTypeScope="" ma:versionID="8be3ef76f1dd0e66702b201db08ecd8e">
  <xsd:schema xmlns:xsd="http://www.w3.org/2001/XMLSchema" xmlns:xs="http://www.w3.org/2001/XMLSchema" xmlns:p="http://schemas.microsoft.com/office/2006/metadata/properties" xmlns:ns2="b2472b92-a35d-4c90-87e0-6e1d56bbdb10" xmlns:ns3="12ad8807-efcc-4e34-86f7-7bb816076cb0" targetNamespace="http://schemas.microsoft.com/office/2006/metadata/properties" ma:root="true" ma:fieldsID="3fbd9143b252acc09f58b3f70018af6d" ns2:_="" ns3:_="">
    <xsd:import namespace="b2472b92-a35d-4c90-87e0-6e1d56bbdb10"/>
    <xsd:import namespace="12ad8807-efcc-4e34-86f7-7bb816076c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72b92-a35d-4c90-87e0-6e1d56bb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948fd872-4201-4751-be84-a5889046171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ad8807-efcc-4e34-86f7-7bb816076cb0"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f3ef4330-5d68-4433-8979-e0506f1d36a0}" ma:internalName="TaxCatchAll" ma:showField="CatchAllData" ma:web="12ad8807-efcc-4e34-86f7-7bb816076c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472b92-a35d-4c90-87e0-6e1d56bbdb10">
      <Terms xmlns="http://schemas.microsoft.com/office/infopath/2007/PartnerControls"/>
    </lcf76f155ced4ddcb4097134ff3c332f>
    <TaxCatchAll xmlns="12ad8807-efcc-4e34-86f7-7bb816076c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A40C16-B712-4BBC-852A-CA49168A3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72b92-a35d-4c90-87e0-6e1d56bbdb10"/>
    <ds:schemaRef ds:uri="12ad8807-efcc-4e34-86f7-7bb816076c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1B070D-3A95-479F-B6CF-29C333295001}">
  <ds:schemaRefs>
    <ds:schemaRef ds:uri="b2472b92-a35d-4c90-87e0-6e1d56bbdb10"/>
    <ds:schemaRef ds:uri="http://schemas.microsoft.com/office/2006/metadata/properties"/>
    <ds:schemaRef ds:uri="http://schemas.microsoft.com/office/infopath/2007/PartnerControls"/>
    <ds:schemaRef ds:uri="http://purl.org/dc/dcmitype/"/>
    <ds:schemaRef ds:uri="http://purl.org/dc/elements/1.1/"/>
    <ds:schemaRef ds:uri="http://www.w3.org/XML/1998/namespace"/>
    <ds:schemaRef ds:uri="http://schemas.microsoft.com/office/2006/documentManagement/types"/>
    <ds:schemaRef ds:uri="http://purl.org/dc/terms/"/>
    <ds:schemaRef ds:uri="http://schemas.openxmlformats.org/package/2006/metadata/core-properties"/>
    <ds:schemaRef ds:uri="12ad8807-efcc-4e34-86f7-7bb816076cb0"/>
  </ds:schemaRefs>
</ds:datastoreItem>
</file>

<file path=customXml/itemProps3.xml><?xml version="1.0" encoding="utf-8"?>
<ds:datastoreItem xmlns:ds="http://schemas.openxmlformats.org/officeDocument/2006/customXml" ds:itemID="{533F5AB5-FED0-4A24-8035-BD960D309B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4162</TotalTime>
  <Words>3127</Words>
  <Application>Microsoft Office PowerPoint</Application>
  <PresentationFormat>Panorámica</PresentationFormat>
  <Paragraphs>523</Paragraphs>
  <Slides>26</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26</vt:i4>
      </vt:variant>
    </vt:vector>
  </HeadingPairs>
  <TitlesOfParts>
    <vt:vector size="36" baseType="lpstr">
      <vt:lpstr>MS Mincho</vt:lpstr>
      <vt:lpstr>Arial</vt:lpstr>
      <vt:lpstr>Calibri</vt:lpstr>
      <vt:lpstr>Century Gothic</vt:lpstr>
      <vt:lpstr>Flama-Thin-Identity-H</vt:lpstr>
      <vt:lpstr>Helvetica</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lastModifiedBy>Sandra Milena Bernal Salazar</cp:lastModifiedBy>
  <cp:revision>293</cp:revision>
  <dcterms:created xsi:type="dcterms:W3CDTF">2023-05-08T00:34:42Z</dcterms:created>
  <dcterms:modified xsi:type="dcterms:W3CDTF">2024-08-15T20:25:51Z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0x010100FD012D80ED25F5468B065B9DDCBA8974</vt:lpwstr>
  </property>
</Properties>
</file>